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notesSlides/notesSlide48.xml" ContentType="application/vnd.openxmlformats-officedocument.presentationml.notesSlide+xml"/>
  <Override PartName="/ppt/charts/chart4.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3.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4.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5.xml" ContentType="application/vnd.openxmlformats-officedocument.presentationml.tags+xml"/>
  <Override PartName="/ppt/notesSlides/notesSlide83.xml" ContentType="application/vnd.openxmlformats-officedocument.presentationml.notesSlide+xml"/>
  <Override PartName="/ppt/tags/tag6.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7.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8.xml" ContentType="application/vnd.openxmlformats-officedocument.presentationml.notesSlide+xml"/>
  <Override PartName="/ppt/tags/tag8.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9.xml" ContentType="application/vnd.openxmlformats-officedocument.presentationml.tags+xml"/>
  <Override PartName="/ppt/notesSlides/notesSlide95.xml" ContentType="application/vnd.openxmlformats-officedocument.presentationml.notesSlide+xml"/>
  <Override PartName="/ppt/tags/tag10.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6.xml" ContentType="application/vnd.openxmlformats-officedocument.drawingml.chart+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216"/>
  </p:notesMasterIdLst>
  <p:handoutMasterIdLst>
    <p:handoutMasterId r:id="rId217"/>
  </p:handoutMasterIdLst>
  <p:sldIdLst>
    <p:sldId id="1312" r:id="rId2"/>
    <p:sldId id="1115" r:id="rId3"/>
    <p:sldId id="1159" r:id="rId4"/>
    <p:sldId id="1117" r:id="rId5"/>
    <p:sldId id="1118" r:id="rId6"/>
    <p:sldId id="1119" r:id="rId7"/>
    <p:sldId id="1121" r:id="rId8"/>
    <p:sldId id="1122" r:id="rId9"/>
    <p:sldId id="1084" r:id="rId10"/>
    <p:sldId id="1123" r:id="rId11"/>
    <p:sldId id="1124" r:id="rId12"/>
    <p:sldId id="1155" r:id="rId13"/>
    <p:sldId id="1158" r:id="rId14"/>
    <p:sldId id="424" r:id="rId15"/>
    <p:sldId id="1196" r:id="rId16"/>
    <p:sldId id="876" r:id="rId17"/>
    <p:sldId id="875" r:id="rId18"/>
    <p:sldId id="463" r:id="rId19"/>
    <p:sldId id="874" r:id="rId20"/>
    <p:sldId id="460" r:id="rId21"/>
    <p:sldId id="461" r:id="rId22"/>
    <p:sldId id="877" r:id="rId23"/>
    <p:sldId id="464" r:id="rId24"/>
    <p:sldId id="278" r:id="rId25"/>
    <p:sldId id="1045" r:id="rId26"/>
    <p:sldId id="1113" r:id="rId27"/>
    <p:sldId id="898" r:id="rId28"/>
    <p:sldId id="908" r:id="rId29"/>
    <p:sldId id="909" r:id="rId30"/>
    <p:sldId id="915" r:id="rId31"/>
    <p:sldId id="1029" r:id="rId32"/>
    <p:sldId id="916" r:id="rId33"/>
    <p:sldId id="904" r:id="rId34"/>
    <p:sldId id="914" r:id="rId35"/>
    <p:sldId id="917" r:id="rId36"/>
    <p:sldId id="905" r:id="rId37"/>
    <p:sldId id="919" r:id="rId38"/>
    <p:sldId id="906" r:id="rId39"/>
    <p:sldId id="918" r:id="rId40"/>
    <p:sldId id="992" r:id="rId41"/>
    <p:sldId id="901" r:id="rId42"/>
    <p:sldId id="910" r:id="rId43"/>
    <p:sldId id="826" r:id="rId44"/>
    <p:sldId id="912" r:id="rId45"/>
    <p:sldId id="907" r:id="rId46"/>
    <p:sldId id="903" r:id="rId47"/>
    <p:sldId id="830" r:id="rId48"/>
    <p:sldId id="921" r:id="rId49"/>
    <p:sldId id="443" r:id="rId50"/>
    <p:sldId id="486" r:id="rId51"/>
    <p:sldId id="1030" r:id="rId52"/>
    <p:sldId id="262" r:id="rId53"/>
    <p:sldId id="475" r:id="rId54"/>
    <p:sldId id="922" r:id="rId55"/>
    <p:sldId id="1046" r:id="rId56"/>
    <p:sldId id="923" r:id="rId57"/>
    <p:sldId id="395" r:id="rId58"/>
    <p:sldId id="1031" r:id="rId59"/>
    <p:sldId id="831" r:id="rId60"/>
    <p:sldId id="1032" r:id="rId61"/>
    <p:sldId id="924" r:id="rId62"/>
    <p:sldId id="925" r:id="rId63"/>
    <p:sldId id="926" r:id="rId64"/>
    <p:sldId id="997" r:id="rId65"/>
    <p:sldId id="414" r:id="rId66"/>
    <p:sldId id="1047" r:id="rId67"/>
    <p:sldId id="488" r:id="rId68"/>
    <p:sldId id="1048" r:id="rId69"/>
    <p:sldId id="1340" r:id="rId70"/>
    <p:sldId id="1247" r:id="rId71"/>
    <p:sldId id="938" r:id="rId72"/>
    <p:sldId id="289" r:id="rId73"/>
    <p:sldId id="1210" r:id="rId74"/>
    <p:sldId id="1105" r:id="rId75"/>
    <p:sldId id="1248" r:id="rId76"/>
    <p:sldId id="1329" r:id="rId77"/>
    <p:sldId id="1332" r:id="rId78"/>
    <p:sldId id="1339" r:id="rId79"/>
    <p:sldId id="1249" r:id="rId80"/>
    <p:sldId id="1229" r:id="rId81"/>
    <p:sldId id="261" r:id="rId82"/>
    <p:sldId id="1321" r:id="rId83"/>
    <p:sldId id="1314" r:id="rId84"/>
    <p:sldId id="260" r:id="rId85"/>
    <p:sldId id="1330" r:id="rId86"/>
    <p:sldId id="881" r:id="rId87"/>
    <p:sldId id="1254" r:id="rId88"/>
    <p:sldId id="1226" r:id="rId89"/>
    <p:sldId id="1227" r:id="rId90"/>
    <p:sldId id="1335" r:id="rId91"/>
    <p:sldId id="1315" r:id="rId92"/>
    <p:sldId id="1225" r:id="rId93"/>
    <p:sldId id="284" r:id="rId94"/>
    <p:sldId id="1316" r:id="rId95"/>
    <p:sldId id="1262" r:id="rId96"/>
    <p:sldId id="1004" r:id="rId97"/>
    <p:sldId id="1319" r:id="rId98"/>
    <p:sldId id="1318" r:id="rId99"/>
    <p:sldId id="1320" r:id="rId100"/>
    <p:sldId id="1323" r:id="rId101"/>
    <p:sldId id="843" r:id="rId102"/>
    <p:sldId id="1324" r:id="rId103"/>
    <p:sldId id="1268" r:id="rId104"/>
    <p:sldId id="869" r:id="rId105"/>
    <p:sldId id="872" r:id="rId106"/>
    <p:sldId id="949" r:id="rId107"/>
    <p:sldId id="513" r:id="rId108"/>
    <p:sldId id="1263" r:id="rId109"/>
    <p:sldId id="1265" r:id="rId110"/>
    <p:sldId id="1039" r:id="rId111"/>
    <p:sldId id="851" r:id="rId112"/>
    <p:sldId id="1337" r:id="rId113"/>
    <p:sldId id="852" r:id="rId114"/>
    <p:sldId id="542" r:id="rId115"/>
    <p:sldId id="1311" r:id="rId116"/>
    <p:sldId id="1051" r:id="rId117"/>
    <p:sldId id="268" r:id="rId118"/>
    <p:sldId id="969" r:id="rId119"/>
    <p:sldId id="1266" r:id="rId120"/>
    <p:sldId id="715" r:id="rId121"/>
    <p:sldId id="717" r:id="rId122"/>
    <p:sldId id="976" r:id="rId123"/>
    <p:sldId id="1093" r:id="rId124"/>
    <p:sldId id="973" r:id="rId125"/>
    <p:sldId id="974" r:id="rId126"/>
    <p:sldId id="971" r:id="rId127"/>
    <p:sldId id="1301" r:id="rId128"/>
    <p:sldId id="1270" r:id="rId129"/>
    <p:sldId id="1271" r:id="rId130"/>
    <p:sldId id="1272" r:id="rId131"/>
    <p:sldId id="1273" r:id="rId132"/>
    <p:sldId id="986" r:id="rId133"/>
    <p:sldId id="1275" r:id="rId134"/>
    <p:sldId id="1095" r:id="rId135"/>
    <p:sldId id="984" r:id="rId136"/>
    <p:sldId id="724" r:id="rId137"/>
    <p:sldId id="1277" r:id="rId138"/>
    <p:sldId id="1276" r:id="rId139"/>
    <p:sldId id="931" r:id="rId140"/>
    <p:sldId id="1089" r:id="rId141"/>
    <p:sldId id="1278" r:id="rId142"/>
    <p:sldId id="1279" r:id="rId143"/>
    <p:sldId id="934" r:id="rId144"/>
    <p:sldId id="1280" r:id="rId145"/>
    <p:sldId id="853" r:id="rId146"/>
    <p:sldId id="735" r:id="rId147"/>
    <p:sldId id="738" r:id="rId148"/>
    <p:sldId id="739" r:id="rId149"/>
    <p:sldId id="1053" r:id="rId150"/>
    <p:sldId id="1055" r:id="rId151"/>
    <p:sldId id="942" r:id="rId152"/>
    <p:sldId id="996" r:id="rId153"/>
    <p:sldId id="1160" r:id="rId154"/>
    <p:sldId id="1250" r:id="rId155"/>
    <p:sldId id="755" r:id="rId156"/>
    <p:sldId id="756" r:id="rId157"/>
    <p:sldId id="1282" r:id="rId158"/>
    <p:sldId id="1283" r:id="rId159"/>
    <p:sldId id="1198" r:id="rId160"/>
    <p:sldId id="1231" r:id="rId161"/>
    <p:sldId id="1161" r:id="rId162"/>
    <p:sldId id="1154" r:id="rId163"/>
    <p:sldId id="1232" r:id="rId164"/>
    <p:sldId id="1284" r:id="rId165"/>
    <p:sldId id="1285" r:id="rId166"/>
    <p:sldId id="1019" r:id="rId167"/>
    <p:sldId id="1020" r:id="rId168"/>
    <p:sldId id="1286" r:id="rId169"/>
    <p:sldId id="1021" r:id="rId170"/>
    <p:sldId id="1287" r:id="rId171"/>
    <p:sldId id="765" r:id="rId172"/>
    <p:sldId id="1169" r:id="rId173"/>
    <p:sldId id="1017" r:id="rId174"/>
    <p:sldId id="1289" r:id="rId175"/>
    <p:sldId id="1290" r:id="rId176"/>
    <p:sldId id="1291" r:id="rId177"/>
    <p:sldId id="1288" r:id="rId178"/>
    <p:sldId id="1067" r:id="rId179"/>
    <p:sldId id="1292" r:id="rId180"/>
    <p:sldId id="1173" r:id="rId181"/>
    <p:sldId id="1145" r:id="rId182"/>
    <p:sldId id="1143" r:id="rId183"/>
    <p:sldId id="1144" r:id="rId184"/>
    <p:sldId id="1152" r:id="rId185"/>
    <p:sldId id="1203" r:id="rId186"/>
    <p:sldId id="1178" r:id="rId187"/>
    <p:sldId id="1177" r:id="rId188"/>
    <p:sldId id="772" r:id="rId189"/>
    <p:sldId id="773" r:id="rId190"/>
    <p:sldId id="1293" r:id="rId191"/>
    <p:sldId id="1294" r:id="rId192"/>
    <p:sldId id="1296" r:id="rId193"/>
    <p:sldId id="1023" r:id="rId194"/>
    <p:sldId id="1298" r:id="rId195"/>
    <p:sldId id="1299" r:id="rId196"/>
    <p:sldId id="781" r:id="rId197"/>
    <p:sldId id="1300" r:id="rId198"/>
    <p:sldId id="1302" r:id="rId199"/>
    <p:sldId id="1303" r:id="rId200"/>
    <p:sldId id="1073" r:id="rId201"/>
    <p:sldId id="1027" r:id="rId202"/>
    <p:sldId id="1304" r:id="rId203"/>
    <p:sldId id="1305" r:id="rId204"/>
    <p:sldId id="1076" r:id="rId205"/>
    <p:sldId id="1306" r:id="rId206"/>
    <p:sldId id="1307" r:id="rId207"/>
    <p:sldId id="1308" r:id="rId208"/>
    <p:sldId id="1188" r:id="rId209"/>
    <p:sldId id="1309" r:id="rId210"/>
    <p:sldId id="1195" r:id="rId211"/>
    <p:sldId id="1194" r:id="rId212"/>
    <p:sldId id="1009" r:id="rId213"/>
    <p:sldId id="1230" r:id="rId214"/>
    <p:sldId id="855" r:id="rId21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494CAAB-811C-474B-A679-76772DD04225}">
          <p14:sldIdLst>
            <p14:sldId id="1312"/>
            <p14:sldId id="1115"/>
            <p14:sldId id="1159"/>
            <p14:sldId id="1117"/>
            <p14:sldId id="1118"/>
            <p14:sldId id="1119"/>
            <p14:sldId id="1121"/>
            <p14:sldId id="1122"/>
            <p14:sldId id="1084"/>
            <p14:sldId id="1123"/>
            <p14:sldId id="1124"/>
            <p14:sldId id="1155"/>
            <p14:sldId id="1158"/>
          </p14:sldIdLst>
        </p14:section>
        <p14:section name=" Overview of Nitrogen and Groundwater Quality Issues" id="{5DE8E8A7-DCFC-4C06-9D82-05062DD9856D}">
          <p14:sldIdLst>
            <p14:sldId id="424"/>
            <p14:sldId id="1196"/>
            <p14:sldId id="876"/>
            <p14:sldId id="875"/>
            <p14:sldId id="463"/>
            <p14:sldId id="874"/>
            <p14:sldId id="460"/>
            <p14:sldId id="461"/>
            <p14:sldId id="877"/>
            <p14:sldId id="464"/>
          </p14:sldIdLst>
        </p14:section>
        <p14:section name="Nitrogen in Crop Production Systems" id="{2B4527F7-6AF5-4CED-8997-0025C7CF0E67}">
          <p14:sldIdLst>
            <p14:sldId id="278"/>
            <p14:sldId id="1045"/>
            <p14:sldId id="1113"/>
            <p14:sldId id="898"/>
            <p14:sldId id="908"/>
            <p14:sldId id="909"/>
            <p14:sldId id="915"/>
            <p14:sldId id="1029"/>
            <p14:sldId id="916"/>
            <p14:sldId id="904"/>
            <p14:sldId id="914"/>
            <p14:sldId id="917"/>
            <p14:sldId id="905"/>
            <p14:sldId id="919"/>
            <p14:sldId id="906"/>
            <p14:sldId id="918"/>
            <p14:sldId id="992"/>
            <p14:sldId id="901"/>
            <p14:sldId id="910"/>
            <p14:sldId id="826"/>
            <p14:sldId id="912"/>
            <p14:sldId id="907"/>
            <p14:sldId id="903"/>
            <p14:sldId id="830"/>
            <p14:sldId id="921"/>
            <p14:sldId id="443"/>
            <p14:sldId id="486"/>
            <p14:sldId id="1030"/>
            <p14:sldId id="262"/>
            <p14:sldId id="475"/>
          </p14:sldIdLst>
        </p14:section>
        <p14:section name="Nitrogen Fertilizers and Management" id="{C1BE31B5-2F9B-4739-B9A5-67E7A77AD2B6}">
          <p14:sldIdLst>
            <p14:sldId id="922"/>
            <p14:sldId id="1046"/>
            <p14:sldId id="923"/>
            <p14:sldId id="395"/>
            <p14:sldId id="1031"/>
            <p14:sldId id="831"/>
            <p14:sldId id="1032"/>
            <p14:sldId id="924"/>
            <p14:sldId id="925"/>
            <p14:sldId id="926"/>
            <p14:sldId id="997"/>
            <p14:sldId id="414"/>
            <p14:sldId id="1047"/>
          </p14:sldIdLst>
        </p14:section>
        <p14:section name="Irrigation Management " id="{2D3D1DC2-5DA8-4E11-A2DB-2B4D5063BAD3}">
          <p14:sldIdLst>
            <p14:sldId id="488"/>
            <p14:sldId id="1048"/>
            <p14:sldId id="1340"/>
            <p14:sldId id="1247"/>
            <p14:sldId id="938"/>
            <p14:sldId id="289"/>
            <p14:sldId id="1210"/>
            <p14:sldId id="1105"/>
            <p14:sldId id="1248"/>
            <p14:sldId id="1329"/>
            <p14:sldId id="1332"/>
            <p14:sldId id="1339"/>
            <p14:sldId id="1249"/>
            <p14:sldId id="1229"/>
            <p14:sldId id="261"/>
            <p14:sldId id="1321"/>
            <p14:sldId id="1314"/>
            <p14:sldId id="260"/>
            <p14:sldId id="1330"/>
            <p14:sldId id="881"/>
            <p14:sldId id="1254"/>
            <p14:sldId id="1226"/>
            <p14:sldId id="1227"/>
            <p14:sldId id="1335"/>
            <p14:sldId id="1315"/>
            <p14:sldId id="1225"/>
            <p14:sldId id="284"/>
            <p14:sldId id="1316"/>
            <p14:sldId id="1262"/>
            <p14:sldId id="1004"/>
            <p14:sldId id="1319"/>
            <p14:sldId id="1318"/>
            <p14:sldId id="1320"/>
            <p14:sldId id="1323"/>
            <p14:sldId id="843"/>
            <p14:sldId id="1324"/>
            <p14:sldId id="1268"/>
            <p14:sldId id="869"/>
            <p14:sldId id="872"/>
            <p14:sldId id="949"/>
            <p14:sldId id="513"/>
            <p14:sldId id="1263"/>
            <p14:sldId id="1265"/>
            <p14:sldId id="1039"/>
            <p14:sldId id="851"/>
            <p14:sldId id="1337"/>
            <p14:sldId id="852"/>
            <p14:sldId id="542"/>
          </p14:sldIdLst>
        </p14:section>
        <p14:section name="Nutrient Management" id="{5547F8B2-DD92-4719-9F9F-3A679DD0BCB1}">
          <p14:sldIdLst>
            <p14:sldId id="1311"/>
            <p14:sldId id="1051"/>
            <p14:sldId id="268"/>
            <p14:sldId id="969"/>
            <p14:sldId id="1266"/>
            <p14:sldId id="715"/>
            <p14:sldId id="717"/>
            <p14:sldId id="976"/>
            <p14:sldId id="1093"/>
            <p14:sldId id="973"/>
            <p14:sldId id="974"/>
            <p14:sldId id="971"/>
            <p14:sldId id="1301"/>
            <p14:sldId id="1270"/>
            <p14:sldId id="1271"/>
            <p14:sldId id="1272"/>
            <p14:sldId id="1273"/>
            <p14:sldId id="986"/>
            <p14:sldId id="1275"/>
            <p14:sldId id="1095"/>
            <p14:sldId id="984"/>
            <p14:sldId id="724"/>
            <p14:sldId id="1277"/>
            <p14:sldId id="1276"/>
            <p14:sldId id="931"/>
            <p14:sldId id="1089"/>
            <p14:sldId id="1278"/>
            <p14:sldId id="1279"/>
            <p14:sldId id="934"/>
            <p14:sldId id="1280"/>
            <p14:sldId id="853"/>
            <p14:sldId id="735"/>
            <p14:sldId id="738"/>
            <p14:sldId id="739"/>
            <p14:sldId id="1053"/>
            <p14:sldId id="1055"/>
            <p14:sldId id="942"/>
          </p14:sldIdLst>
        </p14:section>
        <p14:section name="Plan &amp; Summary Report" id="{D99D6251-9A2F-4917-9043-7A9B28F412DA}">
          <p14:sldIdLst>
            <p14:sldId id="996"/>
            <p14:sldId id="1160"/>
            <p14:sldId id="1250"/>
            <p14:sldId id="755"/>
            <p14:sldId id="756"/>
            <p14:sldId id="1282"/>
            <p14:sldId id="1283"/>
            <p14:sldId id="1198"/>
            <p14:sldId id="1231"/>
            <p14:sldId id="1161"/>
            <p14:sldId id="1154"/>
            <p14:sldId id="1232"/>
            <p14:sldId id="1284"/>
            <p14:sldId id="1285"/>
            <p14:sldId id="1019"/>
            <p14:sldId id="1020"/>
            <p14:sldId id="1286"/>
            <p14:sldId id="1021"/>
            <p14:sldId id="1287"/>
            <p14:sldId id="765"/>
            <p14:sldId id="1169"/>
            <p14:sldId id="1017"/>
            <p14:sldId id="1289"/>
            <p14:sldId id="1290"/>
            <p14:sldId id="1291"/>
            <p14:sldId id="1288"/>
            <p14:sldId id="1067"/>
            <p14:sldId id="1292"/>
            <p14:sldId id="1173"/>
            <p14:sldId id="1145"/>
            <p14:sldId id="1143"/>
            <p14:sldId id="1144"/>
            <p14:sldId id="1152"/>
            <p14:sldId id="1203"/>
            <p14:sldId id="1178"/>
            <p14:sldId id="1177"/>
            <p14:sldId id="772"/>
            <p14:sldId id="773"/>
            <p14:sldId id="1293"/>
            <p14:sldId id="1294"/>
            <p14:sldId id="1296"/>
            <p14:sldId id="1023"/>
            <p14:sldId id="1298"/>
            <p14:sldId id="1299"/>
            <p14:sldId id="781"/>
            <p14:sldId id="1300"/>
            <p14:sldId id="1302"/>
            <p14:sldId id="1303"/>
            <p14:sldId id="1073"/>
            <p14:sldId id="1027"/>
            <p14:sldId id="1304"/>
            <p14:sldId id="1305"/>
            <p14:sldId id="1076"/>
            <p14:sldId id="1306"/>
            <p14:sldId id="1307"/>
            <p14:sldId id="1308"/>
            <p14:sldId id="1188"/>
            <p14:sldId id="1309"/>
            <p14:sldId id="1195"/>
            <p14:sldId id="1194"/>
            <p14:sldId id="1009"/>
            <p14:sldId id="1230"/>
            <p14:sldId id="8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54" userDrawn="1">
          <p15:clr>
            <a:srgbClr val="A4A3A4"/>
          </p15:clr>
        </p15:guide>
        <p15:guide id="2" pos="2334" userDrawn="1">
          <p15:clr>
            <a:srgbClr val="A4A3A4"/>
          </p15:clr>
        </p15:guide>
        <p15:guide id="3" orient="horz" pos="2957"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y" initials="" lastIdx="0" clrIdx="0"/>
  <p:cmAuthor id="1" name="Owner" initials="O" lastIdx="1" clrIdx="1"/>
  <p:cmAuthor id="2" name="Kayla Cathers" initials="KC" lastIdx="12" clrIdx="2">
    <p:extLst>
      <p:ext uri="{19B8F6BF-5375-455C-9EA6-DF929625EA0E}">
        <p15:presenceInfo xmlns:p15="http://schemas.microsoft.com/office/powerpoint/2012/main" userId="4596394d23505da7" providerId="Windows Live"/>
      </p:ext>
    </p:extLst>
  </p:cmAuthor>
  <p:cmAuthor id="3" name="Nicole.Crouch" initials="NC" lastIdx="54" clrIdx="3">
    <p:extLst>
      <p:ext uri="{19B8F6BF-5375-455C-9EA6-DF929625EA0E}">
        <p15:presenceInfo xmlns:p15="http://schemas.microsoft.com/office/powerpoint/2012/main" userId="Nicole.Crouch" providerId="None"/>
      </p:ext>
    </p:extLst>
  </p:cmAuthor>
  <p:cmAuthor id="4" name="Admin" initials="A" lastIdx="2" clrIdx="4">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9DC3E6"/>
    <a:srgbClr val="DAE3F3"/>
    <a:srgbClr val="4472C4"/>
    <a:srgbClr val="67623D"/>
    <a:srgbClr val="545032"/>
    <a:srgbClr val="860000"/>
    <a:srgbClr val="A9D18E"/>
    <a:srgbClr val="DEEBF7"/>
    <a:srgbClr val="E5D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49" autoAdjust="0"/>
    <p:restoredTop sz="91596" autoAdjust="0"/>
  </p:normalViewPr>
  <p:slideViewPr>
    <p:cSldViewPr>
      <p:cViewPr varScale="1">
        <p:scale>
          <a:sx n="105" d="100"/>
          <a:sy n="105" d="100"/>
        </p:scale>
        <p:origin x="1368" y="102"/>
      </p:cViewPr>
      <p:guideLst>
        <p:guide orient="horz" pos="2160"/>
        <p:guide pos="2880"/>
      </p:guideLst>
    </p:cSldViewPr>
  </p:slideViewPr>
  <p:outlineViewPr>
    <p:cViewPr>
      <p:scale>
        <a:sx n="33" d="100"/>
        <a:sy n="33" d="100"/>
      </p:scale>
      <p:origin x="0" y="-8142"/>
    </p:cViewPr>
  </p:outlineViewPr>
  <p:notesTextViewPr>
    <p:cViewPr>
      <p:scale>
        <a:sx n="1" d="1"/>
        <a:sy n="1" d="1"/>
      </p:scale>
      <p:origin x="0" y="0"/>
    </p:cViewPr>
  </p:notesTextViewPr>
  <p:sorterViewPr>
    <p:cViewPr>
      <p:scale>
        <a:sx n="20" d="100"/>
        <a:sy n="20" d="100"/>
      </p:scale>
      <p:origin x="0" y="-4224"/>
    </p:cViewPr>
  </p:sorterViewPr>
  <p:notesViewPr>
    <p:cSldViewPr>
      <p:cViewPr>
        <p:scale>
          <a:sx n="70" d="100"/>
          <a:sy n="70" d="100"/>
        </p:scale>
        <p:origin x="-3384" y="-438"/>
      </p:cViewPr>
      <p:guideLst>
        <p:guide orient="horz" pos="3054"/>
        <p:guide pos="2334"/>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handoutMaster" Target="handoutMasters/handout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commentAuthors" Target="commentAuthor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90061242344709"/>
          <c:y val="0.14464196738276383"/>
          <c:w val="0.47219877515310588"/>
          <c:h val="0.80806950805848876"/>
        </c:manualLayout>
      </c:layout>
      <c:pieChart>
        <c:varyColors val="1"/>
        <c:ser>
          <c:idx val="0"/>
          <c:order val="0"/>
          <c:explosion val="11"/>
          <c:dPt>
            <c:idx val="0"/>
            <c:bubble3D val="0"/>
            <c:spPr>
              <a:solidFill>
                <a:schemeClr val="accent1"/>
              </a:solidFill>
              <a:ln w="19050">
                <a:solidFill>
                  <a:schemeClr val="accent1">
                    <a:lumMod val="50000"/>
                  </a:schemeClr>
                </a:solidFill>
              </a:ln>
            </c:spPr>
            <c:extLst>
              <c:ext xmlns:c16="http://schemas.microsoft.com/office/drawing/2014/chart" uri="{C3380CC4-5D6E-409C-BE32-E72D297353CC}">
                <c16:uniqueId val="{00000000-E6B3-478B-8783-94A8D8569484}"/>
              </c:ext>
            </c:extLst>
          </c:dPt>
          <c:dPt>
            <c:idx val="1"/>
            <c:bubble3D val="0"/>
            <c:spPr>
              <a:solidFill>
                <a:schemeClr val="accent2"/>
              </a:solidFill>
              <a:ln w="19050">
                <a:solidFill>
                  <a:schemeClr val="accent2"/>
                </a:solidFill>
              </a:ln>
            </c:spPr>
            <c:extLst>
              <c:ext xmlns:c16="http://schemas.microsoft.com/office/drawing/2014/chart" uri="{C3380CC4-5D6E-409C-BE32-E72D297353CC}">
                <c16:uniqueId val="{00000001-E6B3-478B-8783-94A8D8569484}"/>
              </c:ext>
            </c:extLst>
          </c:dPt>
          <c:dPt>
            <c:idx val="4"/>
            <c:bubble3D val="0"/>
            <c:spPr>
              <a:solidFill>
                <a:schemeClr val="accent6">
                  <a:lumMod val="60000"/>
                  <a:lumOff val="40000"/>
                </a:schemeClr>
              </a:solidFill>
            </c:spPr>
            <c:extLst>
              <c:ext xmlns:c16="http://schemas.microsoft.com/office/drawing/2014/chart" uri="{C3380CC4-5D6E-409C-BE32-E72D297353CC}">
                <c16:uniqueId val="{00000004-E6B3-478B-8783-94A8D8569484}"/>
              </c:ext>
            </c:extLst>
          </c:dPt>
          <c:dLbls>
            <c:dLbl>
              <c:idx val="0"/>
              <c:layout>
                <c:manualLayout>
                  <c:x val="-6.7646192554345931E-8"/>
                  <c:y val="-5.2012523570673708E-2"/>
                </c:manualLayout>
              </c:layout>
              <c:tx>
                <c:rich>
                  <a:bodyPr wrap="square" lIns="38100" tIns="19050" rIns="38100" bIns="19050" anchor="ctr">
                    <a:noAutofit/>
                  </a:bodyPr>
                  <a:lstStyle/>
                  <a:p>
                    <a:pPr>
                      <a:defRPr sz="1800"/>
                    </a:pPr>
                    <a:r>
                      <a:rPr lang="en-US" sz="1800" b="1" dirty="0"/>
                      <a:t>Synthetic</a:t>
                    </a:r>
                    <a:r>
                      <a:rPr lang="en-US" sz="1800" b="1" baseline="0" dirty="0"/>
                      <a:t> </a:t>
                    </a:r>
                    <a:r>
                      <a:rPr lang="en-US" sz="1800" b="1" dirty="0"/>
                      <a:t>fertilizer
54%</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5406768153980752"/>
                      <c:h val="0.22748395437729857"/>
                    </c:manualLayout>
                  </c15:layout>
                </c:ext>
                <c:ext xmlns:c16="http://schemas.microsoft.com/office/drawing/2014/chart" uri="{C3380CC4-5D6E-409C-BE32-E72D297353CC}">
                  <c16:uniqueId val="{00000000-E6B3-478B-8783-94A8D8569484}"/>
                </c:ext>
              </c:extLst>
            </c:dLbl>
            <c:dLbl>
              <c:idx val="1"/>
              <c:layout>
                <c:manualLayout>
                  <c:x val="-3.4539702537182859E-2"/>
                  <c:y val="7.1391383492559884E-2"/>
                </c:manualLayout>
              </c:layout>
              <c:tx>
                <c:rich>
                  <a:bodyPr/>
                  <a:lstStyle/>
                  <a:p>
                    <a:r>
                      <a:rPr lang="en-US" sz="1800" dirty="0"/>
                      <a:t>Dairy manure
33%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B3-478B-8783-94A8D8569484}"/>
                </c:ext>
              </c:extLst>
            </c:dLbl>
            <c:dLbl>
              <c:idx val="2"/>
              <c:layout>
                <c:manualLayout>
                  <c:x val="-5.4074330708661418E-2"/>
                  <c:y val="0.12484870741765258"/>
                </c:manualLayout>
              </c:layout>
              <c:tx>
                <c:rich>
                  <a:bodyPr/>
                  <a:lstStyle/>
                  <a:p>
                    <a:r>
                      <a:rPr lang="en-US" sz="1800" dirty="0"/>
                      <a:t>Irrigation water
8%</a:t>
                    </a:r>
                  </a:p>
                </c:rich>
              </c:tx>
              <c:showLegendKey val="0"/>
              <c:showVal val="0"/>
              <c:showCatName val="1"/>
              <c:showSerName val="0"/>
              <c:showPercent val="1"/>
              <c:showBubbleSize val="0"/>
              <c:extLst>
                <c:ext xmlns:c15="http://schemas.microsoft.com/office/drawing/2012/chart" uri="{CE6537A1-D6FC-4f65-9D91-7224C49458BB}">
                  <c15:layout>
                    <c:manualLayout>
                      <c:w val="0.24518229221347326"/>
                      <c:h val="0.20230461618888984"/>
                    </c:manualLayout>
                  </c15:layout>
                </c:ext>
                <c:ext xmlns:c16="http://schemas.microsoft.com/office/drawing/2014/chart" uri="{C3380CC4-5D6E-409C-BE32-E72D297353CC}">
                  <c16:uniqueId val="{00000002-E6B3-478B-8783-94A8D8569484}"/>
                </c:ext>
              </c:extLst>
            </c:dLbl>
            <c:dLbl>
              <c:idx val="3"/>
              <c:layout>
                <c:manualLayout>
                  <c:x val="-2.3317865266841677E-2"/>
                  <c:y val="-1.6909408879051676E-2"/>
                </c:manualLayout>
              </c:layout>
              <c:tx>
                <c:rich>
                  <a:bodyPr/>
                  <a:lstStyle/>
                  <a:p>
                    <a:r>
                      <a:rPr lang="en-US" sz="1800" dirty="0"/>
                      <a:t>Air deposition
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3-478B-8783-94A8D8569484}"/>
                </c:ext>
              </c:extLst>
            </c:dLbl>
            <c:dLbl>
              <c:idx val="4"/>
              <c:layout>
                <c:manualLayout>
                  <c:x val="0.13277984251968503"/>
                  <c:y val="2.3111335856012681E-7"/>
                </c:manualLayout>
              </c:layout>
              <c:tx>
                <c:rich>
                  <a:bodyPr/>
                  <a:lstStyle/>
                  <a:p>
                    <a:r>
                      <a:rPr lang="en-US" sz="1800" dirty="0"/>
                      <a:t>Other</a:t>
                    </a:r>
                    <a:r>
                      <a:rPr lang="en-US" sz="1800" baseline="0" dirty="0"/>
                      <a:t> </a:t>
                    </a:r>
                    <a:r>
                      <a:rPr lang="en-US" sz="1800" dirty="0"/>
                      <a:t>2%</a:t>
                    </a:r>
                  </a:p>
                </c:rich>
              </c:tx>
              <c:showLegendKey val="0"/>
              <c:showVal val="0"/>
              <c:showCatName val="1"/>
              <c:showSerName val="0"/>
              <c:showPercent val="1"/>
              <c:showBubbleSize val="0"/>
              <c:extLst>
                <c:ext xmlns:c15="http://schemas.microsoft.com/office/drawing/2012/chart" uri="{CE6537A1-D6FC-4f65-9D91-7224C49458BB}">
                  <c15:layout>
                    <c:manualLayout>
                      <c:w val="0.18779562554680665"/>
                      <c:h val="0.14946273727630971"/>
                    </c:manualLayout>
                  </c15:layout>
                </c:ext>
                <c:ext xmlns:c16="http://schemas.microsoft.com/office/drawing/2014/chart" uri="{C3380CC4-5D6E-409C-BE32-E72D297353CC}">
                  <c16:uniqueId val="{00000004-E6B3-478B-8783-94A8D8569484}"/>
                </c:ext>
              </c:extLst>
            </c:dLbl>
            <c:spPr>
              <a:noFill/>
              <a:ln>
                <a:noFill/>
              </a:ln>
              <a:effectLst/>
            </c:spPr>
            <c:txPr>
              <a:bodyPr wrap="square" lIns="38100" tIns="19050" rIns="38100" bIns="19050" anchor="ctr">
                <a:spAutoFit/>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Sheet1!$A$1:$A$5</c:f>
              <c:strCache>
                <c:ptCount val="5"/>
                <c:pt idx="0">
                  <c:v>Synthetic fertilizer</c:v>
                </c:pt>
                <c:pt idx="1">
                  <c:v>Dairy manure</c:v>
                </c:pt>
                <c:pt idx="2">
                  <c:v>Irrigation water</c:v>
                </c:pt>
                <c:pt idx="3">
                  <c:v>Air deposition</c:v>
                </c:pt>
                <c:pt idx="4">
                  <c:v>Other</c:v>
                </c:pt>
              </c:strCache>
            </c:strRef>
          </c:cat>
          <c:val>
            <c:numRef>
              <c:f>Sheet1!$F$1:$F$5</c:f>
              <c:numCache>
                <c:formatCode>0</c:formatCode>
                <c:ptCount val="5"/>
                <c:pt idx="0">
                  <c:v>53.543307086614178</c:v>
                </c:pt>
                <c:pt idx="1">
                  <c:v>33.333333333333329</c:v>
                </c:pt>
                <c:pt idx="2">
                  <c:v>7.6115485564304457</c:v>
                </c:pt>
                <c:pt idx="3">
                  <c:v>3.1496062992125982</c:v>
                </c:pt>
                <c:pt idx="4">
                  <c:v>2.3622047244094486</c:v>
                </c:pt>
              </c:numCache>
            </c:numRef>
          </c:val>
          <c:extLst>
            <c:ext xmlns:c16="http://schemas.microsoft.com/office/drawing/2014/chart" uri="{C3380CC4-5D6E-409C-BE32-E72D297353CC}">
              <c16:uniqueId val="{00000005-E6B3-478B-8783-94A8D856948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53224944104205"/>
          <c:y val="0.18525917804877726"/>
          <c:w val="0.46388888888888891"/>
          <c:h val="0.77314814814814814"/>
        </c:manualLayout>
      </c:layout>
      <c:pieChart>
        <c:varyColors val="1"/>
        <c:ser>
          <c:idx val="0"/>
          <c:order val="0"/>
          <c:explosion val="10"/>
          <c:dPt>
            <c:idx val="0"/>
            <c:bubble3D val="0"/>
            <c:explosion val="3"/>
            <c:extLst>
              <c:ext xmlns:c16="http://schemas.microsoft.com/office/drawing/2014/chart" uri="{C3380CC4-5D6E-409C-BE32-E72D297353CC}">
                <c16:uniqueId val="{00000000-4144-4E4A-96CF-852F7FBC5D6B}"/>
              </c:ext>
            </c:extLst>
          </c:dPt>
          <c:dPt>
            <c:idx val="1"/>
            <c:bubble3D val="0"/>
            <c:explosion val="3"/>
            <c:extLst>
              <c:ext xmlns:c16="http://schemas.microsoft.com/office/drawing/2014/chart" uri="{C3380CC4-5D6E-409C-BE32-E72D297353CC}">
                <c16:uniqueId val="{00000001-4144-4E4A-96CF-852F7FBC5D6B}"/>
              </c:ext>
            </c:extLst>
          </c:dPt>
          <c:dPt>
            <c:idx val="2"/>
            <c:bubble3D val="0"/>
            <c:explosion val="8"/>
            <c:extLst>
              <c:ext xmlns:c16="http://schemas.microsoft.com/office/drawing/2014/chart" uri="{C3380CC4-5D6E-409C-BE32-E72D297353CC}">
                <c16:uniqueId val="{00000002-4144-4E4A-96CF-852F7FBC5D6B}"/>
              </c:ext>
            </c:extLst>
          </c:dPt>
          <c:dPt>
            <c:idx val="3"/>
            <c:bubble3D val="0"/>
            <c:explosion val="3"/>
            <c:extLst>
              <c:ext xmlns:c16="http://schemas.microsoft.com/office/drawing/2014/chart" uri="{C3380CC4-5D6E-409C-BE32-E72D297353CC}">
                <c16:uniqueId val="{00000003-4144-4E4A-96CF-852F7FBC5D6B}"/>
              </c:ext>
            </c:extLst>
          </c:dPt>
          <c:dLbls>
            <c:dLbl>
              <c:idx val="0"/>
              <c:layout>
                <c:manualLayout>
                  <c:x val="-0.11265140468552537"/>
                  <c:y val="-1.6836089211531163E-2"/>
                </c:manualLayout>
              </c:layout>
              <c:tx>
                <c:rich>
                  <a:bodyPr/>
                  <a:lstStyle/>
                  <a:p>
                    <a:r>
                      <a:rPr lang="en-US" sz="1800"/>
                      <a:t>Atmospheric loss
10%</a:t>
                    </a:r>
                  </a:p>
                </c:rich>
              </c:tx>
              <c:showLegendKey val="0"/>
              <c:showVal val="0"/>
              <c:showCatName val="1"/>
              <c:showSerName val="0"/>
              <c:showPercent val="1"/>
              <c:showBubbleSize val="0"/>
              <c:extLst>
                <c:ext xmlns:c15="http://schemas.microsoft.com/office/drawing/2012/chart" uri="{CE6537A1-D6FC-4f65-9D91-7224C49458BB}">
                  <c15:layout>
                    <c:manualLayout>
                      <c:w val="0.2357716049382716"/>
                      <c:h val="0.1934059543584325"/>
                    </c:manualLayout>
                  </c15:layout>
                </c:ext>
                <c:ext xmlns:c16="http://schemas.microsoft.com/office/drawing/2014/chart" uri="{C3380CC4-5D6E-409C-BE32-E72D297353CC}">
                  <c16:uniqueId val="{00000000-4144-4E4A-96CF-852F7FBC5D6B}"/>
                </c:ext>
              </c:extLst>
            </c:dLbl>
            <c:dLbl>
              <c:idx val="1"/>
              <c:layout>
                <c:manualLayout>
                  <c:x val="5.3293841742004466E-2"/>
                  <c:y val="1.0902212612478836E-2"/>
                </c:manualLayout>
              </c:layout>
              <c:tx>
                <c:rich>
                  <a:bodyPr/>
                  <a:lstStyle/>
                  <a:p>
                    <a:r>
                      <a:rPr lang="en-US" sz="1800"/>
                      <a:t>Runoff
5%</a:t>
                    </a:r>
                  </a:p>
                </c:rich>
              </c:tx>
              <c:showLegendKey val="0"/>
              <c:showVal val="0"/>
              <c:showCatName val="1"/>
              <c:showSerName val="0"/>
              <c:showPercent val="1"/>
              <c:showBubbleSize val="0"/>
              <c:extLst>
                <c:ext xmlns:c15="http://schemas.microsoft.com/office/drawing/2012/chart" uri="{CE6537A1-D6FC-4f65-9D91-7224C49458BB}">
                  <c15:layout>
                    <c:manualLayout>
                      <c:w val="0.12035493827160493"/>
                      <c:h val="0.13174326253733457"/>
                    </c:manualLayout>
                  </c15:layout>
                </c:ext>
                <c:ext xmlns:c16="http://schemas.microsoft.com/office/drawing/2014/chart" uri="{C3380CC4-5D6E-409C-BE32-E72D297353CC}">
                  <c16:uniqueId val="{00000001-4144-4E4A-96CF-852F7FBC5D6B}"/>
                </c:ext>
              </c:extLst>
            </c:dLbl>
            <c:dLbl>
              <c:idx val="2"/>
              <c:layout>
                <c:manualLayout>
                  <c:x val="0.12063368815009234"/>
                  <c:y val="-0.14394265793658906"/>
                </c:manualLayout>
              </c:layout>
              <c:tx>
                <c:rich>
                  <a:bodyPr/>
                  <a:lstStyle/>
                  <a:p>
                    <a:r>
                      <a:rPr lang="en-US" sz="1800" dirty="0"/>
                      <a:t>Leachable N
51%</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144-4E4A-96CF-852F7FBC5D6B}"/>
                </c:ext>
              </c:extLst>
            </c:dLbl>
            <c:dLbl>
              <c:idx val="3"/>
              <c:layout>
                <c:manualLayout>
                  <c:x val="-3.8179012345679011E-2"/>
                  <c:y val="-5.0540857391202135E-2"/>
                </c:manualLayout>
              </c:layout>
              <c:tx>
                <c:rich>
                  <a:bodyPr/>
                  <a:lstStyle/>
                  <a:p>
                    <a:r>
                      <a:rPr lang="en-US" sz="1800"/>
                      <a:t>Harvest removal
34%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44-4E4A-96CF-852F7FBC5D6B}"/>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'[Chart in Microsoft PowerPoint]Sheet1'!$A$10:$A$13</c:f>
              <c:strCache>
                <c:ptCount val="4"/>
                <c:pt idx="0">
                  <c:v>Atmospheric loss</c:v>
                </c:pt>
                <c:pt idx="1">
                  <c:v>Runoff</c:v>
                </c:pt>
                <c:pt idx="2">
                  <c:v>Leaching to grounwater</c:v>
                </c:pt>
                <c:pt idx="3">
                  <c:v>Harvest removal</c:v>
                </c:pt>
              </c:strCache>
            </c:strRef>
          </c:cat>
          <c:val>
            <c:numRef>
              <c:f>'[Chart in Microsoft PowerPoint]Sheet1'!$F$10:$F$13</c:f>
              <c:numCache>
                <c:formatCode>0</c:formatCode>
                <c:ptCount val="4"/>
                <c:pt idx="0">
                  <c:v>9.9737532808398957</c:v>
                </c:pt>
                <c:pt idx="1">
                  <c:v>4.7244094488188972</c:v>
                </c:pt>
                <c:pt idx="2">
                  <c:v>51.181102362204726</c:v>
                </c:pt>
                <c:pt idx="3">
                  <c:v>34.120734908136484</c:v>
                </c:pt>
              </c:numCache>
            </c:numRef>
          </c:val>
          <c:extLst>
            <c:ext xmlns:c16="http://schemas.microsoft.com/office/drawing/2014/chart" uri="{C3380CC4-5D6E-409C-BE32-E72D297353CC}">
              <c16:uniqueId val="{00000004-4144-4E4A-96CF-852F7FBC5D6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Effect of Nitrogen Rate on Leaf N in Almond</a:t>
            </a:r>
          </a:p>
          <a:p>
            <a:pPr>
              <a:defRPr sz="2400"/>
            </a:pPr>
            <a:r>
              <a:rPr lang="en-US" sz="2400" dirty="0"/>
              <a:t> (129 days after bloom)</a:t>
            </a:r>
          </a:p>
        </c:rich>
      </c:tx>
      <c:layout>
        <c:manualLayout>
          <c:xMode val="edge"/>
          <c:yMode val="edge"/>
          <c:x val="0.14650119821978771"/>
          <c:y val="1.2708136363005216E-2"/>
        </c:manualLayout>
      </c:layout>
      <c:overlay val="0"/>
    </c:title>
    <c:autoTitleDeleted val="0"/>
    <c:plotArea>
      <c:layout>
        <c:manualLayout>
          <c:layoutTarget val="inner"/>
          <c:xMode val="edge"/>
          <c:yMode val="edge"/>
          <c:x val="0.14875461219521474"/>
          <c:y val="0.25717287567632613"/>
          <c:w val="0.76753268160320542"/>
          <c:h val="0.54921870365017322"/>
        </c:manualLayout>
      </c:layout>
      <c:barChart>
        <c:barDir val="col"/>
        <c:grouping val="clustered"/>
        <c:varyColors val="0"/>
        <c:ser>
          <c:idx val="1"/>
          <c:order val="0"/>
          <c:spPr>
            <a:solidFill>
              <a:schemeClr val="accent1"/>
            </a:solidFill>
          </c:spPr>
          <c:invertIfNegative val="0"/>
          <c:cat>
            <c:numRef>
              <c:f>Sheet1!$A$7:$A$10</c:f>
              <c:numCache>
                <c:formatCode>General</c:formatCode>
                <c:ptCount val="4"/>
                <c:pt idx="0">
                  <c:v>125</c:v>
                </c:pt>
                <c:pt idx="1">
                  <c:v>200</c:v>
                </c:pt>
                <c:pt idx="2">
                  <c:v>275</c:v>
                </c:pt>
                <c:pt idx="3">
                  <c:v>350</c:v>
                </c:pt>
              </c:numCache>
            </c:numRef>
          </c:cat>
          <c:val>
            <c:numRef>
              <c:f>Sheet1!$B$7:$B$10</c:f>
              <c:numCache>
                <c:formatCode>General</c:formatCode>
                <c:ptCount val="4"/>
                <c:pt idx="0">
                  <c:v>2.1</c:v>
                </c:pt>
                <c:pt idx="1">
                  <c:v>2.35</c:v>
                </c:pt>
                <c:pt idx="2">
                  <c:v>2.5499999999999998</c:v>
                </c:pt>
                <c:pt idx="3">
                  <c:v>2.6</c:v>
                </c:pt>
              </c:numCache>
            </c:numRef>
          </c:val>
          <c:extLst>
            <c:ext xmlns:c16="http://schemas.microsoft.com/office/drawing/2014/chart" uri="{C3380CC4-5D6E-409C-BE32-E72D297353CC}">
              <c16:uniqueId val="{00000000-C752-4094-B6E3-B00F39C43FFE}"/>
            </c:ext>
          </c:extLst>
        </c:ser>
        <c:dLbls>
          <c:showLegendKey val="0"/>
          <c:showVal val="0"/>
          <c:showCatName val="0"/>
          <c:showSerName val="0"/>
          <c:showPercent val="0"/>
          <c:showBubbleSize val="0"/>
        </c:dLbls>
        <c:gapWidth val="150"/>
        <c:axId val="59778944"/>
        <c:axId val="59781120"/>
      </c:barChart>
      <c:catAx>
        <c:axId val="59778944"/>
        <c:scaling>
          <c:orientation val="minMax"/>
        </c:scaling>
        <c:delete val="0"/>
        <c:axPos val="b"/>
        <c:title>
          <c:tx>
            <c:rich>
              <a:bodyPr/>
              <a:lstStyle/>
              <a:p>
                <a:pPr>
                  <a:defRPr sz="2400"/>
                </a:pPr>
                <a:r>
                  <a:rPr lang="en-US" sz="2400" dirty="0"/>
                  <a:t>N</a:t>
                </a:r>
                <a:r>
                  <a:rPr lang="en-US" sz="2400" baseline="0" dirty="0"/>
                  <a:t>itrogen Fertilizer Applied </a:t>
                </a:r>
                <a:r>
                  <a:rPr lang="en-US" sz="2400" baseline="0" dirty="0" err="1"/>
                  <a:t>lbs</a:t>
                </a:r>
                <a:r>
                  <a:rPr lang="en-US" sz="2400" baseline="0" dirty="0"/>
                  <a:t>/ac</a:t>
                </a:r>
                <a:endParaRPr lang="en-US" sz="2400" dirty="0"/>
              </a:p>
            </c:rich>
          </c:tx>
          <c:layout>
            <c:manualLayout>
              <c:xMode val="edge"/>
              <c:yMode val="edge"/>
              <c:x val="0.23266981120113611"/>
              <c:y val="0.91371237472266364"/>
            </c:manualLayout>
          </c:layout>
          <c:overlay val="0"/>
        </c:title>
        <c:numFmt formatCode="General" sourceLinked="1"/>
        <c:majorTickMark val="none"/>
        <c:minorTickMark val="none"/>
        <c:tickLblPos val="nextTo"/>
        <c:txPr>
          <a:bodyPr/>
          <a:lstStyle/>
          <a:p>
            <a:pPr>
              <a:defRPr sz="1800"/>
            </a:pPr>
            <a:endParaRPr lang="en-US"/>
          </a:p>
        </c:txPr>
        <c:crossAx val="59781120"/>
        <c:crosses val="autoZero"/>
        <c:auto val="1"/>
        <c:lblAlgn val="ctr"/>
        <c:lblOffset val="100"/>
        <c:noMultiLvlLbl val="0"/>
      </c:catAx>
      <c:valAx>
        <c:axId val="59781120"/>
        <c:scaling>
          <c:orientation val="minMax"/>
        </c:scaling>
        <c:delete val="0"/>
        <c:axPos val="l"/>
        <c:majorGridlines/>
        <c:title>
          <c:tx>
            <c:rich>
              <a:bodyPr rot="-5400000" vert="horz"/>
              <a:lstStyle/>
              <a:p>
                <a:pPr>
                  <a:defRPr/>
                </a:pPr>
                <a:r>
                  <a:rPr lang="en-US" sz="2400" dirty="0"/>
                  <a:t>Leaf N %</a:t>
                </a:r>
              </a:p>
            </c:rich>
          </c:tx>
          <c:layout>
            <c:manualLayout>
              <c:xMode val="edge"/>
              <c:yMode val="edge"/>
              <c:x val="8.1894835609316943E-3"/>
              <c:y val="0.40660587462820214"/>
            </c:manualLayout>
          </c:layout>
          <c:overlay val="0"/>
        </c:title>
        <c:numFmt formatCode="General" sourceLinked="1"/>
        <c:majorTickMark val="none"/>
        <c:minorTickMark val="none"/>
        <c:tickLblPos val="nextTo"/>
        <c:txPr>
          <a:bodyPr/>
          <a:lstStyle/>
          <a:p>
            <a:pPr>
              <a:defRPr sz="1800"/>
            </a:pPr>
            <a:endParaRPr lang="en-US"/>
          </a:p>
        </c:txPr>
        <c:crossAx val="5977894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400"/>
            </a:pPr>
            <a:r>
              <a:rPr lang="en-US" sz="2400" dirty="0"/>
              <a:t>Almond Hull Rot Incidence as</a:t>
            </a:r>
            <a:r>
              <a:rPr lang="en-US" sz="2400" baseline="0" dirty="0"/>
              <a:t> </a:t>
            </a:r>
            <a:r>
              <a:rPr lang="en-US" sz="2400" dirty="0"/>
              <a:t>N Increases</a:t>
            </a:r>
          </a:p>
        </c:rich>
      </c:tx>
      <c:layout>
        <c:manualLayout>
          <c:xMode val="edge"/>
          <c:yMode val="edge"/>
          <c:x val="0.19082087565141315"/>
          <c:y val="2.2134421205555106E-2"/>
        </c:manualLayout>
      </c:layout>
      <c:overlay val="0"/>
    </c:title>
    <c:autoTitleDeleted val="0"/>
    <c:plotArea>
      <c:layout/>
      <c:barChart>
        <c:barDir val="col"/>
        <c:grouping val="clustered"/>
        <c:varyColors val="0"/>
        <c:ser>
          <c:idx val="0"/>
          <c:order val="0"/>
          <c:tx>
            <c:strRef>
              <c:f>Sheet1!$E$6</c:f>
              <c:strCache>
                <c:ptCount val="1"/>
                <c:pt idx="0">
                  <c:v>% spurs with Hull Rot</c:v>
                </c:pt>
              </c:strCache>
            </c:strRef>
          </c:tx>
          <c:invertIfNegative val="0"/>
          <c:cat>
            <c:numRef>
              <c:f>Sheet1!$C$11:$C$13</c:f>
              <c:numCache>
                <c:formatCode>General</c:formatCode>
                <c:ptCount val="3"/>
                <c:pt idx="0">
                  <c:v>125</c:v>
                </c:pt>
                <c:pt idx="1">
                  <c:v>200</c:v>
                </c:pt>
                <c:pt idx="2">
                  <c:v>350</c:v>
                </c:pt>
              </c:numCache>
            </c:numRef>
          </c:cat>
          <c:val>
            <c:numRef>
              <c:f>Sheet1!$B$11:$B$13</c:f>
              <c:numCache>
                <c:formatCode>General</c:formatCode>
                <c:ptCount val="3"/>
                <c:pt idx="0">
                  <c:v>17</c:v>
                </c:pt>
                <c:pt idx="1">
                  <c:v>21</c:v>
                </c:pt>
                <c:pt idx="2">
                  <c:v>33</c:v>
                </c:pt>
              </c:numCache>
            </c:numRef>
          </c:val>
          <c:extLst>
            <c:ext xmlns:c16="http://schemas.microsoft.com/office/drawing/2014/chart" uri="{C3380CC4-5D6E-409C-BE32-E72D297353CC}">
              <c16:uniqueId val="{00000000-6659-42DA-AD57-D8DB1B4ED494}"/>
            </c:ext>
          </c:extLst>
        </c:ser>
        <c:dLbls>
          <c:showLegendKey val="0"/>
          <c:showVal val="0"/>
          <c:showCatName val="0"/>
          <c:showSerName val="0"/>
          <c:showPercent val="0"/>
          <c:showBubbleSize val="0"/>
        </c:dLbls>
        <c:gapWidth val="150"/>
        <c:axId val="59838848"/>
        <c:axId val="59840768"/>
      </c:barChart>
      <c:catAx>
        <c:axId val="59838848"/>
        <c:scaling>
          <c:orientation val="minMax"/>
        </c:scaling>
        <c:delete val="0"/>
        <c:axPos val="b"/>
        <c:title>
          <c:tx>
            <c:rich>
              <a:bodyPr/>
              <a:lstStyle/>
              <a:p>
                <a:pPr>
                  <a:defRPr sz="2400"/>
                </a:pPr>
                <a:r>
                  <a:rPr lang="en-US" sz="2400"/>
                  <a:t>Nitrogen Rate (lb/acre)</a:t>
                </a:r>
              </a:p>
            </c:rich>
          </c:tx>
          <c:layout>
            <c:manualLayout>
              <c:xMode val="edge"/>
              <c:yMode val="edge"/>
              <c:x val="0.34357957066960831"/>
              <c:y val="0.87363725824102845"/>
            </c:manualLayout>
          </c:layout>
          <c:overlay val="0"/>
        </c:title>
        <c:numFmt formatCode="General" sourceLinked="1"/>
        <c:majorTickMark val="none"/>
        <c:minorTickMark val="none"/>
        <c:tickLblPos val="nextTo"/>
        <c:txPr>
          <a:bodyPr/>
          <a:lstStyle/>
          <a:p>
            <a:pPr>
              <a:defRPr sz="1800"/>
            </a:pPr>
            <a:endParaRPr lang="en-US"/>
          </a:p>
        </c:txPr>
        <c:crossAx val="59840768"/>
        <c:crosses val="autoZero"/>
        <c:auto val="1"/>
        <c:lblAlgn val="ctr"/>
        <c:lblOffset val="100"/>
        <c:noMultiLvlLbl val="0"/>
      </c:catAx>
      <c:valAx>
        <c:axId val="59840768"/>
        <c:scaling>
          <c:orientation val="minMax"/>
        </c:scaling>
        <c:delete val="0"/>
        <c:axPos val="l"/>
        <c:majorGridlines/>
        <c:title>
          <c:tx>
            <c:rich>
              <a:bodyPr rot="-5400000" vert="horz"/>
              <a:lstStyle/>
              <a:p>
                <a:pPr>
                  <a:defRPr sz="2400"/>
                </a:pPr>
                <a:r>
                  <a:rPr lang="en-US" sz="2400"/>
                  <a:t>% of Spurs with Hull Rot</a:t>
                </a:r>
              </a:p>
            </c:rich>
          </c:tx>
          <c:layout>
            <c:manualLayout>
              <c:xMode val="edge"/>
              <c:yMode val="edge"/>
              <c:x val="0"/>
              <c:y val="0.10005841881278817"/>
            </c:manualLayout>
          </c:layout>
          <c:overlay val="0"/>
        </c:title>
        <c:numFmt formatCode="General" sourceLinked="1"/>
        <c:majorTickMark val="none"/>
        <c:minorTickMark val="none"/>
        <c:tickLblPos val="nextTo"/>
        <c:txPr>
          <a:bodyPr/>
          <a:lstStyle/>
          <a:p>
            <a:pPr>
              <a:defRPr sz="1800"/>
            </a:pPr>
            <a:endParaRPr lang="en-US"/>
          </a:p>
        </c:txPr>
        <c:crossAx val="5983884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88338957630297"/>
          <c:y val="7.9895304227155781E-2"/>
          <c:w val="0.68793338332708409"/>
          <c:h val="0.71343669736899873"/>
        </c:manualLayout>
      </c:layout>
      <c:lineChart>
        <c:grouping val="standard"/>
        <c:varyColors val="0"/>
        <c:ser>
          <c:idx val="1"/>
          <c:order val="0"/>
          <c:tx>
            <c:v>Desired Application</c:v>
          </c:tx>
          <c:spPr>
            <a:ln>
              <a:solidFill>
                <a:srgbClr val="FF0000"/>
              </a:solidFill>
            </a:ln>
          </c:spPr>
          <c:marker>
            <c:symbol val="none"/>
          </c:marker>
          <c:cat>
            <c:numRef>
              <c:f>'C:\Users\Terry\Documents\Consulting\2016\ABC\Continuum\Orchard Water Requirements\Level 1\[DU calcs for pub 10_30_16.xlsx]75 90 w def % used in pub'!$D$70:$D$76</c:f>
              <c:numCache>
                <c:formatCode>General</c:formatCode>
                <c:ptCount val="7"/>
                <c:pt idx="0">
                  <c:v>0.125</c:v>
                </c:pt>
                <c:pt idx="1">
                  <c:v>0.25</c:v>
                </c:pt>
                <c:pt idx="2">
                  <c:v>0.375</c:v>
                </c:pt>
                <c:pt idx="3">
                  <c:v>0.5</c:v>
                </c:pt>
                <c:pt idx="4">
                  <c:v>0.375</c:v>
                </c:pt>
                <c:pt idx="5">
                  <c:v>0.25</c:v>
                </c:pt>
                <c:pt idx="6">
                  <c:v>0.125</c:v>
                </c:pt>
              </c:numCache>
            </c:numRef>
          </c:cat>
          <c:val>
            <c:numRef>
              <c:f>'C:\Users\Terry\Documents\Consulting\2016\ABC\Continuum\Orchard Water Requirements\Level 1\[DU calcs for pub 10_30_16.xlsx]75 90 w def % used in pub'!$E$70:$E$76</c:f>
              <c:numCache>
                <c:formatCode>General</c:formatCode>
                <c:ptCount val="7"/>
                <c:pt idx="0">
                  <c:v>100</c:v>
                </c:pt>
                <c:pt idx="1">
                  <c:v>100</c:v>
                </c:pt>
                <c:pt idx="2">
                  <c:v>100</c:v>
                </c:pt>
                <c:pt idx="3">
                  <c:v>100</c:v>
                </c:pt>
                <c:pt idx="4">
                  <c:v>100</c:v>
                </c:pt>
                <c:pt idx="5">
                  <c:v>100</c:v>
                </c:pt>
                <c:pt idx="6">
                  <c:v>100</c:v>
                </c:pt>
              </c:numCache>
            </c:numRef>
          </c:val>
          <c:smooth val="0"/>
          <c:extLst>
            <c:ext xmlns:c16="http://schemas.microsoft.com/office/drawing/2014/chart" uri="{C3380CC4-5D6E-409C-BE32-E72D297353CC}">
              <c16:uniqueId val="{00000000-6F82-4732-9DB2-CD44BCBE1FB2}"/>
            </c:ext>
          </c:extLst>
        </c:ser>
        <c:ser>
          <c:idx val="2"/>
          <c:order val="1"/>
          <c:tx>
            <c:v>Application at 90% DU</c:v>
          </c:tx>
          <c:cat>
            <c:numRef>
              <c:f>'C:\Users\Terry\Documents\Consulting\2016\ABC\Continuum\Orchard Water Requirements\Level 1\[DU calcs for pub 10_30_16.xlsx]75 90 w def % used in pub'!$D$70:$D$76</c:f>
              <c:numCache>
                <c:formatCode>General</c:formatCode>
                <c:ptCount val="7"/>
                <c:pt idx="0">
                  <c:v>0.125</c:v>
                </c:pt>
                <c:pt idx="1">
                  <c:v>0.25</c:v>
                </c:pt>
                <c:pt idx="2">
                  <c:v>0.375</c:v>
                </c:pt>
                <c:pt idx="3">
                  <c:v>0.5</c:v>
                </c:pt>
                <c:pt idx="4">
                  <c:v>0.375</c:v>
                </c:pt>
                <c:pt idx="5">
                  <c:v>0.25</c:v>
                </c:pt>
                <c:pt idx="6">
                  <c:v>0.125</c:v>
                </c:pt>
              </c:numCache>
            </c:numRef>
          </c:cat>
          <c:val>
            <c:numRef>
              <c:f>'C:\Users\Terry\Documents\Consulting\2016\ABC\Continuum\Orchard Water Requirements\Level 1\[DU calcs for pub 10_30_16.xlsx]75 90 w def % used in pub'!$C$70:$C$76</c:f>
              <c:numCache>
                <c:formatCode>General</c:formatCode>
                <c:ptCount val="7"/>
                <c:pt idx="0">
                  <c:v>88</c:v>
                </c:pt>
                <c:pt idx="1">
                  <c:v>95</c:v>
                </c:pt>
                <c:pt idx="2">
                  <c:v>98</c:v>
                </c:pt>
                <c:pt idx="3">
                  <c:v>101</c:v>
                </c:pt>
                <c:pt idx="4">
                  <c:v>104.5</c:v>
                </c:pt>
                <c:pt idx="5">
                  <c:v>110</c:v>
                </c:pt>
                <c:pt idx="6">
                  <c:v>112.5</c:v>
                </c:pt>
              </c:numCache>
            </c:numRef>
          </c:val>
          <c:smooth val="0"/>
          <c:extLst>
            <c:ext xmlns:c16="http://schemas.microsoft.com/office/drawing/2014/chart" uri="{C3380CC4-5D6E-409C-BE32-E72D297353CC}">
              <c16:uniqueId val="{00000001-6F82-4732-9DB2-CD44BCBE1FB2}"/>
            </c:ext>
          </c:extLst>
        </c:ser>
        <c:ser>
          <c:idx val="0"/>
          <c:order val="2"/>
          <c:tx>
            <c:v>Application at 75% DU</c:v>
          </c:tx>
          <c:cat>
            <c:numRef>
              <c:f>'C:\Users\Terry\Documents\Consulting\2016\ABC\Continuum\Orchard Water Requirements\Level 1\[DU calcs for pub 10_30_16.xlsx]75 90 w def % used in pub'!$D$70:$D$76</c:f>
              <c:numCache>
                <c:formatCode>General</c:formatCode>
                <c:ptCount val="7"/>
                <c:pt idx="0">
                  <c:v>0.125</c:v>
                </c:pt>
                <c:pt idx="1">
                  <c:v>0.25</c:v>
                </c:pt>
                <c:pt idx="2">
                  <c:v>0.375</c:v>
                </c:pt>
                <c:pt idx="3">
                  <c:v>0.5</c:v>
                </c:pt>
                <c:pt idx="4">
                  <c:v>0.375</c:v>
                </c:pt>
                <c:pt idx="5">
                  <c:v>0.25</c:v>
                </c:pt>
                <c:pt idx="6">
                  <c:v>0.125</c:v>
                </c:pt>
              </c:numCache>
            </c:numRef>
          </c:cat>
          <c:val>
            <c:numRef>
              <c:f>'C:\Users\Terry\Documents\Consulting\2016\ABC\Continuum\Orchard Water Requirements\Level 1\[DU calcs for pub 10_30_16.xlsx]75 90 w def % used in pub'!$C$31:$C$37</c:f>
              <c:numCache>
                <c:formatCode>General</c:formatCode>
                <c:ptCount val="7"/>
                <c:pt idx="0">
                  <c:v>70</c:v>
                </c:pt>
                <c:pt idx="1">
                  <c:v>80</c:v>
                </c:pt>
                <c:pt idx="2">
                  <c:v>87.5</c:v>
                </c:pt>
                <c:pt idx="3">
                  <c:v>101.25</c:v>
                </c:pt>
                <c:pt idx="4">
                  <c:v>110</c:v>
                </c:pt>
                <c:pt idx="5">
                  <c:v>120</c:v>
                </c:pt>
                <c:pt idx="6">
                  <c:v>127.5</c:v>
                </c:pt>
              </c:numCache>
            </c:numRef>
          </c:val>
          <c:smooth val="0"/>
          <c:extLst>
            <c:ext xmlns:c16="http://schemas.microsoft.com/office/drawing/2014/chart" uri="{C3380CC4-5D6E-409C-BE32-E72D297353CC}">
              <c16:uniqueId val="{00000002-6F82-4732-9DB2-CD44BCBE1FB2}"/>
            </c:ext>
          </c:extLst>
        </c:ser>
        <c:dLbls>
          <c:showLegendKey val="0"/>
          <c:showVal val="0"/>
          <c:showCatName val="0"/>
          <c:showSerName val="0"/>
          <c:showPercent val="0"/>
          <c:showBubbleSize val="0"/>
        </c:dLbls>
        <c:smooth val="0"/>
        <c:axId val="450052096"/>
        <c:axId val="450054016"/>
      </c:lineChart>
      <c:catAx>
        <c:axId val="450052096"/>
        <c:scaling>
          <c:orientation val="minMax"/>
        </c:scaling>
        <c:delete val="0"/>
        <c:axPos val="b"/>
        <c:title>
          <c:tx>
            <c:rich>
              <a:bodyPr/>
              <a:lstStyle/>
              <a:p>
                <a:pPr>
                  <a:defRPr/>
                </a:pPr>
                <a:r>
                  <a:rPr lang="en-US"/>
                  <a:t>Fraction of the Orchard Area</a:t>
                </a:r>
              </a:p>
            </c:rich>
          </c:tx>
          <c:layout>
            <c:manualLayout>
              <c:xMode val="edge"/>
              <c:yMode val="edge"/>
              <c:x val="0.36675853018372706"/>
              <c:y val="0.94327183141217275"/>
            </c:manualLayout>
          </c:layout>
          <c:overlay val="0"/>
        </c:title>
        <c:numFmt formatCode="General" sourceLinked="1"/>
        <c:majorTickMark val="out"/>
        <c:minorTickMark val="none"/>
        <c:tickLblPos val="nextTo"/>
        <c:crossAx val="450054016"/>
        <c:crosses val="autoZero"/>
        <c:auto val="1"/>
        <c:lblAlgn val="ctr"/>
        <c:lblOffset val="100"/>
        <c:noMultiLvlLbl val="0"/>
      </c:catAx>
      <c:valAx>
        <c:axId val="450054016"/>
        <c:scaling>
          <c:orientation val="minMax"/>
          <c:max val="150"/>
          <c:min val="50"/>
        </c:scaling>
        <c:delete val="0"/>
        <c:axPos val="l"/>
        <c:majorGridlines/>
        <c:title>
          <c:tx>
            <c:rich>
              <a:bodyPr rot="-5400000" vert="horz"/>
              <a:lstStyle/>
              <a:p>
                <a:pPr>
                  <a:defRPr/>
                </a:pPr>
                <a:r>
                  <a:rPr lang="en-US"/>
                  <a:t>Percent of Irrigation Volume</a:t>
                </a:r>
              </a:p>
            </c:rich>
          </c:tx>
          <c:layout>
            <c:manualLayout>
              <c:xMode val="edge"/>
              <c:yMode val="edge"/>
              <c:x val="7.9365079365079361E-3"/>
              <c:y val="8.4332498102515779E-2"/>
            </c:manualLayout>
          </c:layout>
          <c:overlay val="0"/>
        </c:title>
        <c:numFmt formatCode="General" sourceLinked="1"/>
        <c:majorTickMark val="out"/>
        <c:minorTickMark val="none"/>
        <c:tickLblPos val="nextTo"/>
        <c:crossAx val="450052096"/>
        <c:crosses val="autoZero"/>
        <c:crossBetween val="between"/>
        <c:majorUnit val="10"/>
      </c:valAx>
    </c:plotArea>
    <c:legend>
      <c:legendPos val="r"/>
      <c:layout>
        <c:manualLayout>
          <c:xMode val="edge"/>
          <c:yMode val="edge"/>
          <c:x val="0.583976127984002"/>
          <c:y val="0.55662705713586758"/>
          <c:w val="0.33251393575803023"/>
          <c:h val="0.22250071291365275"/>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Cumulative  Nitrogen Mineralization</a:t>
            </a:r>
          </a:p>
        </c:rich>
      </c:tx>
      <c:layout>
        <c:manualLayout>
          <c:xMode val="edge"/>
          <c:yMode val="edge"/>
          <c:x val="0.21853395061728398"/>
          <c:y val="6.45387512005732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144442014192671"/>
          <c:y val="0.20192918059648302"/>
          <c:w val="0.71949304947992609"/>
          <c:h val="0.58515834088789498"/>
        </c:manualLayout>
      </c:layout>
      <c:bar3DChart>
        <c:barDir val="col"/>
        <c:grouping val="stacked"/>
        <c:varyColors val="0"/>
        <c:ser>
          <c:idx val="0"/>
          <c:order val="0"/>
          <c:tx>
            <c:strRef>
              <c:f>Sheet1!$W$37</c:f>
              <c:strCache>
                <c:ptCount val="1"/>
                <c:pt idx="0">
                  <c:v>Y1</c:v>
                </c:pt>
              </c:strCache>
            </c:strRef>
          </c:tx>
          <c:invertIfNegative val="0"/>
          <c:val>
            <c:numRef>
              <c:f>Sheet1!$W$38:$AB$38</c:f>
              <c:numCache>
                <c:formatCode>0.0</c:formatCode>
                <c:ptCount val="6"/>
                <c:pt idx="0">
                  <c:v>15.049999999999999</c:v>
                </c:pt>
                <c:pt idx="1">
                  <c:v>15.049999999999999</c:v>
                </c:pt>
                <c:pt idx="2">
                  <c:v>15.049999999999999</c:v>
                </c:pt>
                <c:pt idx="3">
                  <c:v>15.049999999999999</c:v>
                </c:pt>
                <c:pt idx="4">
                  <c:v>15.049999999999999</c:v>
                </c:pt>
                <c:pt idx="5">
                  <c:v>15.049999999999999</c:v>
                </c:pt>
              </c:numCache>
            </c:numRef>
          </c:val>
          <c:extLst>
            <c:ext xmlns:c16="http://schemas.microsoft.com/office/drawing/2014/chart" uri="{C3380CC4-5D6E-409C-BE32-E72D297353CC}">
              <c16:uniqueId val="{00000000-44C1-4E47-817C-60DFCF477134}"/>
            </c:ext>
          </c:extLst>
        </c:ser>
        <c:ser>
          <c:idx val="1"/>
          <c:order val="1"/>
          <c:tx>
            <c:strRef>
              <c:f>Sheet1!$X$37</c:f>
              <c:strCache>
                <c:ptCount val="1"/>
                <c:pt idx="0">
                  <c:v>Y2</c:v>
                </c:pt>
              </c:strCache>
            </c:strRef>
          </c:tx>
          <c:invertIfNegative val="0"/>
          <c:val>
            <c:numRef>
              <c:f>Sheet1!$W$39:$AB$39</c:f>
              <c:numCache>
                <c:formatCode>0.0</c:formatCode>
                <c:ptCount val="6"/>
                <c:pt idx="1">
                  <c:v>7.5249999999999995</c:v>
                </c:pt>
                <c:pt idx="2">
                  <c:v>7.5249999999999995</c:v>
                </c:pt>
                <c:pt idx="3">
                  <c:v>7.5249999999999995</c:v>
                </c:pt>
                <c:pt idx="4">
                  <c:v>7.5249999999999995</c:v>
                </c:pt>
                <c:pt idx="5">
                  <c:v>7.5249999999999995</c:v>
                </c:pt>
              </c:numCache>
            </c:numRef>
          </c:val>
          <c:extLst>
            <c:ext xmlns:c16="http://schemas.microsoft.com/office/drawing/2014/chart" uri="{C3380CC4-5D6E-409C-BE32-E72D297353CC}">
              <c16:uniqueId val="{00000001-44C1-4E47-817C-60DFCF477134}"/>
            </c:ext>
          </c:extLst>
        </c:ser>
        <c:ser>
          <c:idx val="2"/>
          <c:order val="2"/>
          <c:tx>
            <c:strRef>
              <c:f>Sheet1!$Y$37</c:f>
              <c:strCache>
                <c:ptCount val="1"/>
                <c:pt idx="0">
                  <c:v>Y3</c:v>
                </c:pt>
              </c:strCache>
            </c:strRef>
          </c:tx>
          <c:invertIfNegative val="0"/>
          <c:val>
            <c:numRef>
              <c:f>Sheet1!$W$40:$AB$40</c:f>
              <c:numCache>
                <c:formatCode>General</c:formatCode>
                <c:ptCount val="6"/>
                <c:pt idx="2" formatCode="0.0">
                  <c:v>3.7624999999999997</c:v>
                </c:pt>
                <c:pt idx="3" formatCode="0.0">
                  <c:v>3.7624999999999997</c:v>
                </c:pt>
                <c:pt idx="4" formatCode="0.0">
                  <c:v>3.7624999999999997</c:v>
                </c:pt>
                <c:pt idx="5" formatCode="0.0">
                  <c:v>3.7624999999999997</c:v>
                </c:pt>
              </c:numCache>
            </c:numRef>
          </c:val>
          <c:extLst>
            <c:ext xmlns:c16="http://schemas.microsoft.com/office/drawing/2014/chart" uri="{C3380CC4-5D6E-409C-BE32-E72D297353CC}">
              <c16:uniqueId val="{00000002-44C1-4E47-817C-60DFCF477134}"/>
            </c:ext>
          </c:extLst>
        </c:ser>
        <c:ser>
          <c:idx val="3"/>
          <c:order val="3"/>
          <c:tx>
            <c:strRef>
              <c:f>Sheet1!$Z$37</c:f>
              <c:strCache>
                <c:ptCount val="1"/>
                <c:pt idx="0">
                  <c:v>Y4</c:v>
                </c:pt>
              </c:strCache>
            </c:strRef>
          </c:tx>
          <c:invertIfNegative val="0"/>
          <c:val>
            <c:numRef>
              <c:f>Sheet1!$W$41:$AB$41</c:f>
              <c:numCache>
                <c:formatCode>General</c:formatCode>
                <c:ptCount val="6"/>
                <c:pt idx="3" formatCode="0.0">
                  <c:v>1.8812499999999999</c:v>
                </c:pt>
                <c:pt idx="4" formatCode="0.0">
                  <c:v>1.8812499999999999</c:v>
                </c:pt>
                <c:pt idx="5" formatCode="0.0">
                  <c:v>1.8812499999999999</c:v>
                </c:pt>
              </c:numCache>
            </c:numRef>
          </c:val>
          <c:extLst>
            <c:ext xmlns:c16="http://schemas.microsoft.com/office/drawing/2014/chart" uri="{C3380CC4-5D6E-409C-BE32-E72D297353CC}">
              <c16:uniqueId val="{00000003-44C1-4E47-817C-60DFCF477134}"/>
            </c:ext>
          </c:extLst>
        </c:ser>
        <c:ser>
          <c:idx val="4"/>
          <c:order val="4"/>
          <c:tx>
            <c:strRef>
              <c:f>Sheet1!$AA$37</c:f>
              <c:strCache>
                <c:ptCount val="1"/>
                <c:pt idx="0">
                  <c:v>Y5</c:v>
                </c:pt>
              </c:strCache>
            </c:strRef>
          </c:tx>
          <c:invertIfNegative val="0"/>
          <c:val>
            <c:numRef>
              <c:f>Sheet1!$W$42:$AB$42</c:f>
              <c:numCache>
                <c:formatCode>General</c:formatCode>
                <c:ptCount val="6"/>
                <c:pt idx="4" formatCode="0.0">
                  <c:v>0.94062499999999993</c:v>
                </c:pt>
                <c:pt idx="5" formatCode="0.0">
                  <c:v>0.94062499999999993</c:v>
                </c:pt>
              </c:numCache>
            </c:numRef>
          </c:val>
          <c:extLst>
            <c:ext xmlns:c16="http://schemas.microsoft.com/office/drawing/2014/chart" uri="{C3380CC4-5D6E-409C-BE32-E72D297353CC}">
              <c16:uniqueId val="{00000004-44C1-4E47-817C-60DFCF477134}"/>
            </c:ext>
          </c:extLst>
        </c:ser>
        <c:ser>
          <c:idx val="5"/>
          <c:order val="5"/>
          <c:tx>
            <c:strRef>
              <c:f>Sheet1!$AB$37</c:f>
              <c:strCache>
                <c:ptCount val="1"/>
                <c:pt idx="0">
                  <c:v>Y6</c:v>
                </c:pt>
              </c:strCache>
            </c:strRef>
          </c:tx>
          <c:invertIfNegative val="0"/>
          <c:val>
            <c:numRef>
              <c:f>Sheet1!$W$43:$AB$43</c:f>
              <c:numCache>
                <c:formatCode>General</c:formatCode>
                <c:ptCount val="6"/>
                <c:pt idx="5" formatCode="0.0">
                  <c:v>0.47031249999999997</c:v>
                </c:pt>
              </c:numCache>
            </c:numRef>
          </c:val>
          <c:extLst>
            <c:ext xmlns:c16="http://schemas.microsoft.com/office/drawing/2014/chart" uri="{C3380CC4-5D6E-409C-BE32-E72D297353CC}">
              <c16:uniqueId val="{00000005-44C1-4E47-817C-60DFCF477134}"/>
            </c:ext>
          </c:extLst>
        </c:ser>
        <c:dLbls>
          <c:showLegendKey val="0"/>
          <c:showVal val="0"/>
          <c:showCatName val="0"/>
          <c:showSerName val="0"/>
          <c:showPercent val="0"/>
          <c:showBubbleSize val="0"/>
        </c:dLbls>
        <c:gapWidth val="150"/>
        <c:shape val="box"/>
        <c:axId val="144401536"/>
        <c:axId val="144403456"/>
        <c:axId val="0"/>
      </c:bar3DChart>
      <c:catAx>
        <c:axId val="144401536"/>
        <c:scaling>
          <c:orientation val="minMax"/>
        </c:scaling>
        <c:delete val="0"/>
        <c:axPos val="b"/>
        <c:title>
          <c:tx>
            <c:rich>
              <a:bodyPr/>
              <a:lstStyle/>
              <a:p>
                <a:pPr>
                  <a:defRPr sz="1800"/>
                </a:pPr>
                <a:r>
                  <a:rPr lang="en-US" sz="1800"/>
                  <a:t>Years</a:t>
                </a:r>
              </a:p>
            </c:rich>
          </c:tx>
          <c:overlay val="0"/>
        </c:title>
        <c:majorTickMark val="out"/>
        <c:minorTickMark val="none"/>
        <c:tickLblPos val="nextTo"/>
        <c:txPr>
          <a:bodyPr/>
          <a:lstStyle/>
          <a:p>
            <a:pPr>
              <a:defRPr sz="1800"/>
            </a:pPr>
            <a:endParaRPr lang="en-US"/>
          </a:p>
        </c:txPr>
        <c:crossAx val="144403456"/>
        <c:crosses val="autoZero"/>
        <c:auto val="1"/>
        <c:lblAlgn val="ctr"/>
        <c:lblOffset val="100"/>
        <c:noMultiLvlLbl val="0"/>
      </c:catAx>
      <c:valAx>
        <c:axId val="144403456"/>
        <c:scaling>
          <c:orientation val="minMax"/>
        </c:scaling>
        <c:delete val="0"/>
        <c:axPos val="l"/>
        <c:majorGridlines/>
        <c:title>
          <c:tx>
            <c:rich>
              <a:bodyPr rot="-5400000" vert="horz"/>
              <a:lstStyle/>
              <a:p>
                <a:pPr>
                  <a:defRPr sz="1800"/>
                </a:pPr>
                <a:r>
                  <a:rPr lang="en-US" sz="1800"/>
                  <a:t>Nitrogen Mineralization (lbs/a)</a:t>
                </a:r>
              </a:p>
            </c:rich>
          </c:tx>
          <c:layout>
            <c:manualLayout>
              <c:xMode val="edge"/>
              <c:yMode val="edge"/>
              <c:x val="3.5907091474676779E-2"/>
              <c:y val="0.1929410381834761"/>
            </c:manualLayout>
          </c:layout>
          <c:overlay val="0"/>
        </c:title>
        <c:numFmt formatCode="0.0" sourceLinked="1"/>
        <c:majorTickMark val="out"/>
        <c:minorTickMark val="none"/>
        <c:tickLblPos val="nextTo"/>
        <c:txPr>
          <a:bodyPr/>
          <a:lstStyle/>
          <a:p>
            <a:pPr>
              <a:defRPr sz="1800"/>
            </a:pPr>
            <a:endParaRPr lang="en-US"/>
          </a:p>
        </c:txPr>
        <c:crossAx val="144401536"/>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8EB36-8220-4C13-9415-C8D55795EC30}"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en-US"/>
        </a:p>
      </dgm:t>
    </dgm:pt>
    <dgm:pt modelId="{F035844C-911F-4FA6-B79A-0E3CC929D4DA}">
      <dgm:prSet phldrT="[Text]"/>
      <dgm:spPr>
        <a:solidFill>
          <a:schemeClr val="accent2"/>
        </a:solidFill>
        <a:ln>
          <a:solidFill>
            <a:schemeClr val="accent2"/>
          </a:solidFill>
        </a:ln>
      </dgm:spPr>
      <dgm:t>
        <a:bodyPr/>
        <a:lstStyle/>
        <a:p>
          <a:r>
            <a:rPr lang="en-US" dirty="0">
              <a:solidFill>
                <a:schemeClr val="bg1"/>
              </a:solidFill>
            </a:rPr>
            <a:t>Right Rate</a:t>
          </a:r>
        </a:p>
      </dgm:t>
    </dgm:pt>
    <dgm:pt modelId="{3840B54E-2E12-4C94-AFD3-7C437E8D0415}" type="parTrans" cxnId="{62D1B270-CF4A-4BC5-91A0-AEBF643F6FD1}">
      <dgm:prSet/>
      <dgm:spPr/>
      <dgm:t>
        <a:bodyPr/>
        <a:lstStyle/>
        <a:p>
          <a:endParaRPr lang="en-US"/>
        </a:p>
      </dgm:t>
    </dgm:pt>
    <dgm:pt modelId="{B376539F-DC41-4D31-ACD6-1F5016C5ECE4}" type="sibTrans" cxnId="{62D1B270-CF4A-4BC5-91A0-AEBF643F6FD1}">
      <dgm:prSet/>
      <dgm:spPr/>
      <dgm:t>
        <a:bodyPr/>
        <a:lstStyle/>
        <a:p>
          <a:endParaRPr lang="en-US"/>
        </a:p>
      </dgm:t>
    </dgm:pt>
    <dgm:pt modelId="{E639FF06-2083-466B-A8C3-177C957C5C5A}">
      <dgm:prSet phldrT="[Text]"/>
      <dgm:spPr>
        <a:ln>
          <a:solidFill>
            <a:schemeClr val="accent2">
              <a:alpha val="90000"/>
            </a:schemeClr>
          </a:solidFill>
        </a:ln>
      </dgm:spPr>
      <dgm:t>
        <a:bodyPr/>
        <a:lstStyle/>
        <a:p>
          <a:r>
            <a:rPr lang="en-US" dirty="0"/>
            <a:t>Match supply with crop demand</a:t>
          </a:r>
        </a:p>
      </dgm:t>
    </dgm:pt>
    <dgm:pt modelId="{69A1BCA4-F08E-4D4F-BEA4-5E48216C79E8}" type="parTrans" cxnId="{CF3E7745-69CD-4F5E-BC3A-8F7FC96D4BFF}">
      <dgm:prSet/>
      <dgm:spPr/>
      <dgm:t>
        <a:bodyPr/>
        <a:lstStyle/>
        <a:p>
          <a:endParaRPr lang="en-US"/>
        </a:p>
      </dgm:t>
    </dgm:pt>
    <dgm:pt modelId="{276F7C64-0D97-4C6C-9FF0-4F5D0BD20663}" type="sibTrans" cxnId="{CF3E7745-69CD-4F5E-BC3A-8F7FC96D4BFF}">
      <dgm:prSet/>
      <dgm:spPr/>
      <dgm:t>
        <a:bodyPr/>
        <a:lstStyle/>
        <a:p>
          <a:endParaRPr lang="en-US"/>
        </a:p>
      </dgm:t>
    </dgm:pt>
    <dgm:pt modelId="{8596751A-A0FD-418E-8E14-836561098F96}">
      <dgm:prSet phldrT="[Text]"/>
      <dgm:spPr/>
      <dgm:t>
        <a:bodyPr/>
        <a:lstStyle/>
        <a:p>
          <a:r>
            <a:rPr lang="en-US" dirty="0"/>
            <a:t>Apply coincident with crop demand and uptake</a:t>
          </a:r>
        </a:p>
      </dgm:t>
    </dgm:pt>
    <dgm:pt modelId="{FFA11A7C-8475-467E-99B5-CEA5B79BBA85}" type="parTrans" cxnId="{B5662EFA-1BFC-4F10-8FD0-76101D7ED9FE}">
      <dgm:prSet/>
      <dgm:spPr/>
      <dgm:t>
        <a:bodyPr/>
        <a:lstStyle/>
        <a:p>
          <a:endParaRPr lang="en-US"/>
        </a:p>
      </dgm:t>
    </dgm:pt>
    <dgm:pt modelId="{2AA4DB46-2DF5-4778-80F1-158E310C0D77}" type="sibTrans" cxnId="{B5662EFA-1BFC-4F10-8FD0-76101D7ED9FE}">
      <dgm:prSet/>
      <dgm:spPr/>
      <dgm:t>
        <a:bodyPr/>
        <a:lstStyle/>
        <a:p>
          <a:endParaRPr lang="en-US"/>
        </a:p>
      </dgm:t>
    </dgm:pt>
    <dgm:pt modelId="{A8E17A70-5BCA-45E5-8533-2706B24CA868}">
      <dgm:prSet phldrT="[Text]"/>
      <dgm:spPr>
        <a:solidFill>
          <a:schemeClr val="accent6"/>
        </a:solidFill>
        <a:ln>
          <a:solidFill>
            <a:schemeClr val="accent6"/>
          </a:solidFill>
        </a:ln>
      </dgm:spPr>
      <dgm:t>
        <a:bodyPr/>
        <a:lstStyle/>
        <a:p>
          <a:r>
            <a:rPr lang="en-US" dirty="0">
              <a:solidFill>
                <a:schemeClr val="bg1"/>
              </a:solidFill>
            </a:rPr>
            <a:t>Right Place</a:t>
          </a:r>
        </a:p>
      </dgm:t>
    </dgm:pt>
    <dgm:pt modelId="{7A5415BB-4201-4921-9E7B-F50D11627C3B}" type="parTrans" cxnId="{ECEB289E-B935-4885-B02F-19B75AF76130}">
      <dgm:prSet/>
      <dgm:spPr/>
      <dgm:t>
        <a:bodyPr/>
        <a:lstStyle/>
        <a:p>
          <a:endParaRPr lang="en-US"/>
        </a:p>
      </dgm:t>
    </dgm:pt>
    <dgm:pt modelId="{353FB3C3-F4E6-43F0-9577-05A910958FB5}" type="sibTrans" cxnId="{ECEB289E-B935-4885-B02F-19B75AF76130}">
      <dgm:prSet/>
      <dgm:spPr/>
      <dgm:t>
        <a:bodyPr/>
        <a:lstStyle/>
        <a:p>
          <a:endParaRPr lang="en-US"/>
        </a:p>
      </dgm:t>
    </dgm:pt>
    <dgm:pt modelId="{4C51BDDE-00C8-4C3A-9EFE-37CC2E8D72C6}">
      <dgm:prSet phldrT="[Text]"/>
      <dgm:spPr>
        <a:ln>
          <a:solidFill>
            <a:schemeClr val="accent6">
              <a:alpha val="90000"/>
            </a:schemeClr>
          </a:solidFill>
        </a:ln>
      </dgm:spPr>
      <dgm:t>
        <a:bodyPr/>
        <a:lstStyle/>
        <a:p>
          <a:r>
            <a:rPr lang="en-US" dirty="0"/>
            <a:t>Ensure delivery to active root zone</a:t>
          </a:r>
        </a:p>
      </dgm:t>
    </dgm:pt>
    <dgm:pt modelId="{9B364148-90C1-48C9-A662-B1E85C5247DE}" type="parTrans" cxnId="{863D862F-A69F-4D6D-AC2E-C2B865483387}">
      <dgm:prSet/>
      <dgm:spPr/>
      <dgm:t>
        <a:bodyPr/>
        <a:lstStyle/>
        <a:p>
          <a:endParaRPr lang="en-US"/>
        </a:p>
      </dgm:t>
    </dgm:pt>
    <dgm:pt modelId="{9F954D2C-423D-4B99-902C-E635B3915581}" type="sibTrans" cxnId="{863D862F-A69F-4D6D-AC2E-C2B865483387}">
      <dgm:prSet/>
      <dgm:spPr/>
      <dgm:t>
        <a:bodyPr/>
        <a:lstStyle/>
        <a:p>
          <a:endParaRPr lang="en-US"/>
        </a:p>
      </dgm:t>
    </dgm:pt>
    <dgm:pt modelId="{C728C43E-F5DA-4C83-AA3A-20B39E0DE19B}">
      <dgm:prSet/>
      <dgm:spPr>
        <a:solidFill>
          <a:schemeClr val="accent3"/>
        </a:solidFill>
        <a:ln>
          <a:solidFill>
            <a:schemeClr val="accent3"/>
          </a:solidFill>
        </a:ln>
      </dgm:spPr>
      <dgm:t>
        <a:bodyPr/>
        <a:lstStyle/>
        <a:p>
          <a:r>
            <a:rPr lang="en-US" dirty="0">
              <a:solidFill>
                <a:schemeClr val="bg1"/>
              </a:solidFill>
            </a:rPr>
            <a:t>Right Source</a:t>
          </a:r>
        </a:p>
      </dgm:t>
    </dgm:pt>
    <dgm:pt modelId="{6F327D7D-9570-46F4-B06B-051089B41B7A}" type="parTrans" cxnId="{8E769EAF-18A2-4001-B372-CF6B704E171D}">
      <dgm:prSet/>
      <dgm:spPr/>
      <dgm:t>
        <a:bodyPr/>
        <a:lstStyle/>
        <a:p>
          <a:endParaRPr lang="en-US"/>
        </a:p>
      </dgm:t>
    </dgm:pt>
    <dgm:pt modelId="{17C4F955-61D8-4FD0-B1DE-FE9836029602}" type="sibTrans" cxnId="{8E769EAF-18A2-4001-B372-CF6B704E171D}">
      <dgm:prSet/>
      <dgm:spPr/>
      <dgm:t>
        <a:bodyPr/>
        <a:lstStyle/>
        <a:p>
          <a:endParaRPr lang="en-US"/>
        </a:p>
      </dgm:t>
    </dgm:pt>
    <dgm:pt modelId="{3DE14496-71A3-43CF-944C-9A47BFE776CF}">
      <dgm:prSet/>
      <dgm:spPr>
        <a:ln>
          <a:solidFill>
            <a:schemeClr val="accent3">
              <a:alpha val="90000"/>
            </a:schemeClr>
          </a:solidFill>
        </a:ln>
      </dgm:spPr>
      <dgm:t>
        <a:bodyPr/>
        <a:lstStyle/>
        <a:p>
          <a:r>
            <a:rPr lang="en-US" dirty="0"/>
            <a:t>Supply nitrogen in plant available form</a:t>
          </a:r>
        </a:p>
      </dgm:t>
    </dgm:pt>
    <dgm:pt modelId="{04F44621-61F5-4943-84AA-7B8A36EF8AE5}" type="parTrans" cxnId="{F5185F78-A2CF-4EBE-935E-B437C32E43EF}">
      <dgm:prSet/>
      <dgm:spPr/>
      <dgm:t>
        <a:bodyPr/>
        <a:lstStyle/>
        <a:p>
          <a:endParaRPr lang="en-US"/>
        </a:p>
      </dgm:t>
    </dgm:pt>
    <dgm:pt modelId="{4E839AC8-93AF-409B-B56E-7C227BC7C726}" type="sibTrans" cxnId="{F5185F78-A2CF-4EBE-935E-B437C32E43EF}">
      <dgm:prSet/>
      <dgm:spPr/>
      <dgm:t>
        <a:bodyPr/>
        <a:lstStyle/>
        <a:p>
          <a:endParaRPr lang="en-US"/>
        </a:p>
      </dgm:t>
    </dgm:pt>
    <dgm:pt modelId="{E2EB57E9-32FD-4D23-8149-50EBA727A33A}">
      <dgm:prSet phldrT="[Text]"/>
      <dgm:spPr>
        <a:solidFill>
          <a:schemeClr val="accent5"/>
        </a:solidFill>
      </dgm:spPr>
      <dgm:t>
        <a:bodyPr/>
        <a:lstStyle/>
        <a:p>
          <a:r>
            <a:rPr lang="en-US" dirty="0">
              <a:solidFill>
                <a:schemeClr val="bg1"/>
              </a:solidFill>
            </a:rPr>
            <a:t>Right Time</a:t>
          </a:r>
        </a:p>
      </dgm:t>
    </dgm:pt>
    <dgm:pt modelId="{8A747180-AE25-424A-843D-38BD647CAC2D}" type="sibTrans" cxnId="{37C62AE3-B9A1-48F1-B5A9-819B7E25587F}">
      <dgm:prSet/>
      <dgm:spPr/>
      <dgm:t>
        <a:bodyPr/>
        <a:lstStyle/>
        <a:p>
          <a:endParaRPr lang="en-US"/>
        </a:p>
      </dgm:t>
    </dgm:pt>
    <dgm:pt modelId="{324E4A2C-7CB0-420C-8FAD-EB4705906688}" type="parTrans" cxnId="{37C62AE3-B9A1-48F1-B5A9-819B7E25587F}">
      <dgm:prSet/>
      <dgm:spPr/>
      <dgm:t>
        <a:bodyPr/>
        <a:lstStyle/>
        <a:p>
          <a:endParaRPr lang="en-US"/>
        </a:p>
      </dgm:t>
    </dgm:pt>
    <dgm:pt modelId="{2CF9CFDE-2213-432F-B6FE-D4EF1969962D}" type="pres">
      <dgm:prSet presAssocID="{33E8EB36-8220-4C13-9415-C8D55795EC30}" presName="Name0" presStyleCnt="0">
        <dgm:presLayoutVars>
          <dgm:dir/>
          <dgm:animLvl val="lvl"/>
          <dgm:resizeHandles val="exact"/>
        </dgm:presLayoutVars>
      </dgm:prSet>
      <dgm:spPr/>
    </dgm:pt>
    <dgm:pt modelId="{80225BE2-98A6-4A7C-A1C7-34FF543F1689}" type="pres">
      <dgm:prSet presAssocID="{F035844C-911F-4FA6-B79A-0E3CC929D4DA}" presName="linNode" presStyleCnt="0"/>
      <dgm:spPr/>
    </dgm:pt>
    <dgm:pt modelId="{28D32181-544B-41B3-972D-61E8A930D2E2}" type="pres">
      <dgm:prSet presAssocID="{F035844C-911F-4FA6-B79A-0E3CC929D4DA}" presName="parentText" presStyleLbl="node1" presStyleIdx="0" presStyleCnt="4">
        <dgm:presLayoutVars>
          <dgm:chMax val="1"/>
          <dgm:bulletEnabled val="1"/>
        </dgm:presLayoutVars>
      </dgm:prSet>
      <dgm:spPr/>
    </dgm:pt>
    <dgm:pt modelId="{B6BD8E17-45DA-494D-8256-92DA4B681E93}" type="pres">
      <dgm:prSet presAssocID="{F035844C-911F-4FA6-B79A-0E3CC929D4DA}" presName="descendantText" presStyleLbl="alignAccFollowNode1" presStyleIdx="0" presStyleCnt="4">
        <dgm:presLayoutVars>
          <dgm:bulletEnabled val="1"/>
        </dgm:presLayoutVars>
      </dgm:prSet>
      <dgm:spPr/>
    </dgm:pt>
    <dgm:pt modelId="{85023D2E-9BF2-4591-894D-C0A105987FD0}" type="pres">
      <dgm:prSet presAssocID="{B376539F-DC41-4D31-ACD6-1F5016C5ECE4}" presName="sp" presStyleCnt="0"/>
      <dgm:spPr/>
    </dgm:pt>
    <dgm:pt modelId="{5A953593-90AB-4ED6-8828-515544A86340}" type="pres">
      <dgm:prSet presAssocID="{E2EB57E9-32FD-4D23-8149-50EBA727A33A}" presName="linNode" presStyleCnt="0"/>
      <dgm:spPr/>
    </dgm:pt>
    <dgm:pt modelId="{7E0DFB68-5753-4D8D-8A8A-F8090ECB4A94}" type="pres">
      <dgm:prSet presAssocID="{E2EB57E9-32FD-4D23-8149-50EBA727A33A}" presName="parentText" presStyleLbl="node1" presStyleIdx="1" presStyleCnt="4">
        <dgm:presLayoutVars>
          <dgm:chMax val="1"/>
          <dgm:bulletEnabled val="1"/>
        </dgm:presLayoutVars>
      </dgm:prSet>
      <dgm:spPr/>
    </dgm:pt>
    <dgm:pt modelId="{20427A96-3FA2-42D4-A9D5-5EB0AC88AB19}" type="pres">
      <dgm:prSet presAssocID="{E2EB57E9-32FD-4D23-8149-50EBA727A33A}" presName="descendantText" presStyleLbl="alignAccFollowNode1" presStyleIdx="1" presStyleCnt="4">
        <dgm:presLayoutVars>
          <dgm:bulletEnabled val="1"/>
        </dgm:presLayoutVars>
      </dgm:prSet>
      <dgm:spPr/>
    </dgm:pt>
    <dgm:pt modelId="{2BC564CB-19DB-4E6B-B800-96A1F8E49480}" type="pres">
      <dgm:prSet presAssocID="{8A747180-AE25-424A-843D-38BD647CAC2D}" presName="sp" presStyleCnt="0"/>
      <dgm:spPr/>
    </dgm:pt>
    <dgm:pt modelId="{D39E5D57-CD70-4420-A2CC-3485D74A2043}" type="pres">
      <dgm:prSet presAssocID="{A8E17A70-5BCA-45E5-8533-2706B24CA868}" presName="linNode" presStyleCnt="0"/>
      <dgm:spPr/>
    </dgm:pt>
    <dgm:pt modelId="{49AAAB05-7BF8-4533-991C-AE4A4AB34B62}" type="pres">
      <dgm:prSet presAssocID="{A8E17A70-5BCA-45E5-8533-2706B24CA868}" presName="parentText" presStyleLbl="node1" presStyleIdx="2" presStyleCnt="4">
        <dgm:presLayoutVars>
          <dgm:chMax val="1"/>
          <dgm:bulletEnabled val="1"/>
        </dgm:presLayoutVars>
      </dgm:prSet>
      <dgm:spPr/>
    </dgm:pt>
    <dgm:pt modelId="{209C32F1-F72D-4E89-A2FE-691C0E8A23A2}" type="pres">
      <dgm:prSet presAssocID="{A8E17A70-5BCA-45E5-8533-2706B24CA868}" presName="descendantText" presStyleLbl="alignAccFollowNode1" presStyleIdx="2" presStyleCnt="4">
        <dgm:presLayoutVars>
          <dgm:bulletEnabled val="1"/>
        </dgm:presLayoutVars>
      </dgm:prSet>
      <dgm:spPr/>
    </dgm:pt>
    <dgm:pt modelId="{DEA19339-8E32-4FF5-8433-DC7CB51D8D13}" type="pres">
      <dgm:prSet presAssocID="{353FB3C3-F4E6-43F0-9577-05A910958FB5}" presName="sp" presStyleCnt="0"/>
      <dgm:spPr/>
    </dgm:pt>
    <dgm:pt modelId="{59808329-7CD9-4F25-B8C1-E4465C02FE6E}" type="pres">
      <dgm:prSet presAssocID="{C728C43E-F5DA-4C83-AA3A-20B39E0DE19B}" presName="linNode" presStyleCnt="0"/>
      <dgm:spPr/>
    </dgm:pt>
    <dgm:pt modelId="{8458DDE5-1451-454D-8C16-337712DF3FDA}" type="pres">
      <dgm:prSet presAssocID="{C728C43E-F5DA-4C83-AA3A-20B39E0DE19B}" presName="parentText" presStyleLbl="node1" presStyleIdx="3" presStyleCnt="4">
        <dgm:presLayoutVars>
          <dgm:chMax val="1"/>
          <dgm:bulletEnabled val="1"/>
        </dgm:presLayoutVars>
      </dgm:prSet>
      <dgm:spPr/>
    </dgm:pt>
    <dgm:pt modelId="{7A256B8F-1505-4376-BD37-DAA52B044805}" type="pres">
      <dgm:prSet presAssocID="{C728C43E-F5DA-4C83-AA3A-20B39E0DE19B}" presName="descendantText" presStyleLbl="alignAccFollowNode1" presStyleIdx="3" presStyleCnt="4">
        <dgm:presLayoutVars>
          <dgm:bulletEnabled val="1"/>
        </dgm:presLayoutVars>
      </dgm:prSet>
      <dgm:spPr/>
    </dgm:pt>
  </dgm:ptLst>
  <dgm:cxnLst>
    <dgm:cxn modelId="{BB51EA01-5F0F-4F05-9CEE-81F253BD98D0}" type="presOf" srcId="{F035844C-911F-4FA6-B79A-0E3CC929D4DA}" destId="{28D32181-544B-41B3-972D-61E8A930D2E2}" srcOrd="0" destOrd="0" presId="urn:microsoft.com/office/officeart/2005/8/layout/vList5"/>
    <dgm:cxn modelId="{A4A06C12-33E8-47CA-9911-00722D9CBDAA}" type="presOf" srcId="{3DE14496-71A3-43CF-944C-9A47BFE776CF}" destId="{7A256B8F-1505-4376-BD37-DAA52B044805}" srcOrd="0" destOrd="0" presId="urn:microsoft.com/office/officeart/2005/8/layout/vList5"/>
    <dgm:cxn modelId="{863D862F-A69F-4D6D-AC2E-C2B865483387}" srcId="{A8E17A70-5BCA-45E5-8533-2706B24CA868}" destId="{4C51BDDE-00C8-4C3A-9EFE-37CC2E8D72C6}" srcOrd="0" destOrd="0" parTransId="{9B364148-90C1-48C9-A662-B1E85C5247DE}" sibTransId="{9F954D2C-423D-4B99-902C-E635B3915581}"/>
    <dgm:cxn modelId="{619AE840-14BA-4B29-9AAD-96868F7998A9}" type="presOf" srcId="{A8E17A70-5BCA-45E5-8533-2706B24CA868}" destId="{49AAAB05-7BF8-4533-991C-AE4A4AB34B62}" srcOrd="0" destOrd="0" presId="urn:microsoft.com/office/officeart/2005/8/layout/vList5"/>
    <dgm:cxn modelId="{CF3E7745-69CD-4F5E-BC3A-8F7FC96D4BFF}" srcId="{F035844C-911F-4FA6-B79A-0E3CC929D4DA}" destId="{E639FF06-2083-466B-A8C3-177C957C5C5A}" srcOrd="0" destOrd="0" parTransId="{69A1BCA4-F08E-4D4F-BEA4-5E48216C79E8}" sibTransId="{276F7C64-0D97-4C6C-9FF0-4F5D0BD20663}"/>
    <dgm:cxn modelId="{B47E5270-2E1C-462C-8455-D36B6EAC8743}" type="presOf" srcId="{E639FF06-2083-466B-A8C3-177C957C5C5A}" destId="{B6BD8E17-45DA-494D-8256-92DA4B681E93}" srcOrd="0" destOrd="0" presId="urn:microsoft.com/office/officeart/2005/8/layout/vList5"/>
    <dgm:cxn modelId="{62D1B270-CF4A-4BC5-91A0-AEBF643F6FD1}" srcId="{33E8EB36-8220-4C13-9415-C8D55795EC30}" destId="{F035844C-911F-4FA6-B79A-0E3CC929D4DA}" srcOrd="0" destOrd="0" parTransId="{3840B54E-2E12-4C94-AFD3-7C437E8D0415}" sibTransId="{B376539F-DC41-4D31-ACD6-1F5016C5ECE4}"/>
    <dgm:cxn modelId="{F5185F78-A2CF-4EBE-935E-B437C32E43EF}" srcId="{C728C43E-F5DA-4C83-AA3A-20B39E0DE19B}" destId="{3DE14496-71A3-43CF-944C-9A47BFE776CF}" srcOrd="0" destOrd="0" parTransId="{04F44621-61F5-4943-84AA-7B8A36EF8AE5}" sibTransId="{4E839AC8-93AF-409B-B56E-7C227BC7C726}"/>
    <dgm:cxn modelId="{F960FA87-6513-4B74-8E56-70BE561894C9}" type="presOf" srcId="{E2EB57E9-32FD-4D23-8149-50EBA727A33A}" destId="{7E0DFB68-5753-4D8D-8A8A-F8090ECB4A94}" srcOrd="0" destOrd="0" presId="urn:microsoft.com/office/officeart/2005/8/layout/vList5"/>
    <dgm:cxn modelId="{89048891-0264-4CEB-A231-2190648CEF0D}" type="presOf" srcId="{C728C43E-F5DA-4C83-AA3A-20B39E0DE19B}" destId="{8458DDE5-1451-454D-8C16-337712DF3FDA}" srcOrd="0" destOrd="0" presId="urn:microsoft.com/office/officeart/2005/8/layout/vList5"/>
    <dgm:cxn modelId="{ECEB289E-B935-4885-B02F-19B75AF76130}" srcId="{33E8EB36-8220-4C13-9415-C8D55795EC30}" destId="{A8E17A70-5BCA-45E5-8533-2706B24CA868}" srcOrd="2" destOrd="0" parTransId="{7A5415BB-4201-4921-9E7B-F50D11627C3B}" sibTransId="{353FB3C3-F4E6-43F0-9577-05A910958FB5}"/>
    <dgm:cxn modelId="{2C5090A6-0D6D-48CB-99DA-2A61EE1A8B38}" type="presOf" srcId="{33E8EB36-8220-4C13-9415-C8D55795EC30}" destId="{2CF9CFDE-2213-432F-B6FE-D4EF1969962D}" srcOrd="0" destOrd="0" presId="urn:microsoft.com/office/officeart/2005/8/layout/vList5"/>
    <dgm:cxn modelId="{8E769EAF-18A2-4001-B372-CF6B704E171D}" srcId="{33E8EB36-8220-4C13-9415-C8D55795EC30}" destId="{C728C43E-F5DA-4C83-AA3A-20B39E0DE19B}" srcOrd="3" destOrd="0" parTransId="{6F327D7D-9570-46F4-B06B-051089B41B7A}" sibTransId="{17C4F955-61D8-4FD0-B1DE-FE9836029602}"/>
    <dgm:cxn modelId="{459539B5-060E-4A4B-9F9B-B744520893A3}" type="presOf" srcId="{4C51BDDE-00C8-4C3A-9EFE-37CC2E8D72C6}" destId="{209C32F1-F72D-4E89-A2FE-691C0E8A23A2}" srcOrd="0" destOrd="0" presId="urn:microsoft.com/office/officeart/2005/8/layout/vList5"/>
    <dgm:cxn modelId="{EC2429BD-192E-4172-9197-41617A0038BE}" type="presOf" srcId="{8596751A-A0FD-418E-8E14-836561098F96}" destId="{20427A96-3FA2-42D4-A9D5-5EB0AC88AB19}" srcOrd="0" destOrd="0" presId="urn:microsoft.com/office/officeart/2005/8/layout/vList5"/>
    <dgm:cxn modelId="{37C62AE3-B9A1-48F1-B5A9-819B7E25587F}" srcId="{33E8EB36-8220-4C13-9415-C8D55795EC30}" destId="{E2EB57E9-32FD-4D23-8149-50EBA727A33A}" srcOrd="1" destOrd="0" parTransId="{324E4A2C-7CB0-420C-8FAD-EB4705906688}" sibTransId="{8A747180-AE25-424A-843D-38BD647CAC2D}"/>
    <dgm:cxn modelId="{B5662EFA-1BFC-4F10-8FD0-76101D7ED9FE}" srcId="{E2EB57E9-32FD-4D23-8149-50EBA727A33A}" destId="{8596751A-A0FD-418E-8E14-836561098F96}" srcOrd="0" destOrd="0" parTransId="{FFA11A7C-8475-467E-99B5-CEA5B79BBA85}" sibTransId="{2AA4DB46-2DF5-4778-80F1-158E310C0D77}"/>
    <dgm:cxn modelId="{BA347EA3-B573-4A93-A97F-04B6B1118961}" type="presParOf" srcId="{2CF9CFDE-2213-432F-B6FE-D4EF1969962D}" destId="{80225BE2-98A6-4A7C-A1C7-34FF543F1689}" srcOrd="0" destOrd="0" presId="urn:microsoft.com/office/officeart/2005/8/layout/vList5"/>
    <dgm:cxn modelId="{25BC55CE-5DE7-4657-AEC5-F616A54B7733}" type="presParOf" srcId="{80225BE2-98A6-4A7C-A1C7-34FF543F1689}" destId="{28D32181-544B-41B3-972D-61E8A930D2E2}" srcOrd="0" destOrd="0" presId="urn:microsoft.com/office/officeart/2005/8/layout/vList5"/>
    <dgm:cxn modelId="{EBDEF767-810F-4388-88A8-A04D443072F0}" type="presParOf" srcId="{80225BE2-98A6-4A7C-A1C7-34FF543F1689}" destId="{B6BD8E17-45DA-494D-8256-92DA4B681E93}" srcOrd="1" destOrd="0" presId="urn:microsoft.com/office/officeart/2005/8/layout/vList5"/>
    <dgm:cxn modelId="{EE339911-1916-4DCE-BFFC-4AE3BBD766E2}" type="presParOf" srcId="{2CF9CFDE-2213-432F-B6FE-D4EF1969962D}" destId="{85023D2E-9BF2-4591-894D-C0A105987FD0}" srcOrd="1" destOrd="0" presId="urn:microsoft.com/office/officeart/2005/8/layout/vList5"/>
    <dgm:cxn modelId="{CE444E0D-671A-48B1-A924-0C756BD026C6}" type="presParOf" srcId="{2CF9CFDE-2213-432F-B6FE-D4EF1969962D}" destId="{5A953593-90AB-4ED6-8828-515544A86340}" srcOrd="2" destOrd="0" presId="urn:microsoft.com/office/officeart/2005/8/layout/vList5"/>
    <dgm:cxn modelId="{37CB21EF-2B68-4367-BB82-E61A60BFD78B}" type="presParOf" srcId="{5A953593-90AB-4ED6-8828-515544A86340}" destId="{7E0DFB68-5753-4D8D-8A8A-F8090ECB4A94}" srcOrd="0" destOrd="0" presId="urn:microsoft.com/office/officeart/2005/8/layout/vList5"/>
    <dgm:cxn modelId="{93E6AF91-2876-428C-847B-8E37880F1146}" type="presParOf" srcId="{5A953593-90AB-4ED6-8828-515544A86340}" destId="{20427A96-3FA2-42D4-A9D5-5EB0AC88AB19}" srcOrd="1" destOrd="0" presId="urn:microsoft.com/office/officeart/2005/8/layout/vList5"/>
    <dgm:cxn modelId="{7B55E3C1-6B58-411D-BA16-BAC31C41DACF}" type="presParOf" srcId="{2CF9CFDE-2213-432F-B6FE-D4EF1969962D}" destId="{2BC564CB-19DB-4E6B-B800-96A1F8E49480}" srcOrd="3" destOrd="0" presId="urn:microsoft.com/office/officeart/2005/8/layout/vList5"/>
    <dgm:cxn modelId="{AA3386B4-F302-4CA9-8869-EE3D79D59225}" type="presParOf" srcId="{2CF9CFDE-2213-432F-B6FE-D4EF1969962D}" destId="{D39E5D57-CD70-4420-A2CC-3485D74A2043}" srcOrd="4" destOrd="0" presId="urn:microsoft.com/office/officeart/2005/8/layout/vList5"/>
    <dgm:cxn modelId="{C588BA5B-4F91-4AB4-BA26-F6B2C69E20D7}" type="presParOf" srcId="{D39E5D57-CD70-4420-A2CC-3485D74A2043}" destId="{49AAAB05-7BF8-4533-991C-AE4A4AB34B62}" srcOrd="0" destOrd="0" presId="urn:microsoft.com/office/officeart/2005/8/layout/vList5"/>
    <dgm:cxn modelId="{EB052DC1-36FD-4CBC-9FFC-3D84D62A8E78}" type="presParOf" srcId="{D39E5D57-CD70-4420-A2CC-3485D74A2043}" destId="{209C32F1-F72D-4E89-A2FE-691C0E8A23A2}" srcOrd="1" destOrd="0" presId="urn:microsoft.com/office/officeart/2005/8/layout/vList5"/>
    <dgm:cxn modelId="{4C57C7F8-C05C-4188-9256-D48B13D7D087}" type="presParOf" srcId="{2CF9CFDE-2213-432F-B6FE-D4EF1969962D}" destId="{DEA19339-8E32-4FF5-8433-DC7CB51D8D13}" srcOrd="5" destOrd="0" presId="urn:microsoft.com/office/officeart/2005/8/layout/vList5"/>
    <dgm:cxn modelId="{CFECEC1A-ADE4-4E60-ADD3-381A9EBD94DB}" type="presParOf" srcId="{2CF9CFDE-2213-432F-B6FE-D4EF1969962D}" destId="{59808329-7CD9-4F25-B8C1-E4465C02FE6E}" srcOrd="6" destOrd="0" presId="urn:microsoft.com/office/officeart/2005/8/layout/vList5"/>
    <dgm:cxn modelId="{2232F659-7386-4598-8569-07EDDD1FD6D0}" type="presParOf" srcId="{59808329-7CD9-4F25-B8C1-E4465C02FE6E}" destId="{8458DDE5-1451-454D-8C16-337712DF3FDA}" srcOrd="0" destOrd="0" presId="urn:microsoft.com/office/officeart/2005/8/layout/vList5"/>
    <dgm:cxn modelId="{E6FCFB1F-8E1A-4674-B7A4-7541DFE63321}" type="presParOf" srcId="{59808329-7CD9-4F25-B8C1-E4465C02FE6E}" destId="{7A256B8F-1505-4376-BD37-DAA52B044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8E17-45DA-494D-8256-92DA4B681E93}">
      <dsp:nvSpPr>
        <dsp:cNvPr id="0" name=""/>
        <dsp:cNvSpPr/>
      </dsp:nvSpPr>
      <dsp:spPr>
        <a:xfrm rot="5400000">
          <a:off x="4943969" y="-1997833"/>
          <a:ext cx="837972" cy="5047488"/>
        </a:xfrm>
        <a:prstGeom prst="round2SameRect">
          <a:avLst/>
        </a:prstGeom>
        <a:solidFill>
          <a:schemeClr val="lt1">
            <a:alpha val="90000"/>
            <a:tint val="40000"/>
            <a:hueOff val="0"/>
            <a:satOff val="0"/>
            <a:lumOff val="0"/>
            <a:alphaOff val="0"/>
          </a:schemeClr>
        </a:solidFill>
        <a:ln w="127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Match supply with crop demand</a:t>
          </a:r>
        </a:p>
      </dsp:txBody>
      <dsp:txXfrm rot="-5400000">
        <a:off x="2839211" y="147831"/>
        <a:ext cx="5006582" cy="756160"/>
      </dsp:txXfrm>
    </dsp:sp>
    <dsp:sp modelId="{28D32181-544B-41B3-972D-61E8A930D2E2}">
      <dsp:nvSpPr>
        <dsp:cNvPr id="0" name=""/>
        <dsp:cNvSpPr/>
      </dsp:nvSpPr>
      <dsp:spPr>
        <a:xfrm>
          <a:off x="0" y="2177"/>
          <a:ext cx="2839212" cy="1047465"/>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rPr>
            <a:t>Right Rate</a:t>
          </a:r>
        </a:p>
      </dsp:txBody>
      <dsp:txXfrm>
        <a:off x="51133" y="53310"/>
        <a:ext cx="2736946" cy="945199"/>
      </dsp:txXfrm>
    </dsp:sp>
    <dsp:sp modelId="{20427A96-3FA2-42D4-A9D5-5EB0AC88AB19}">
      <dsp:nvSpPr>
        <dsp:cNvPr id="0" name=""/>
        <dsp:cNvSpPr/>
      </dsp:nvSpPr>
      <dsp:spPr>
        <a:xfrm rot="5400000">
          <a:off x="4943969" y="-897994"/>
          <a:ext cx="837972" cy="5047488"/>
        </a:xfrm>
        <a:prstGeom prst="round2Same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Apply coincident with crop demand and uptake</a:t>
          </a:r>
        </a:p>
      </dsp:txBody>
      <dsp:txXfrm rot="-5400000">
        <a:off x="2839211" y="1247670"/>
        <a:ext cx="5006582" cy="756160"/>
      </dsp:txXfrm>
    </dsp:sp>
    <dsp:sp modelId="{7E0DFB68-5753-4D8D-8A8A-F8090ECB4A94}">
      <dsp:nvSpPr>
        <dsp:cNvPr id="0" name=""/>
        <dsp:cNvSpPr/>
      </dsp:nvSpPr>
      <dsp:spPr>
        <a:xfrm>
          <a:off x="0" y="1102016"/>
          <a:ext cx="2839212" cy="1047465"/>
        </a:xfrm>
        <a:prstGeom prst="roundRect">
          <a:avLst/>
        </a:prstGeom>
        <a:solidFill>
          <a:schemeClr val="accent5"/>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rPr>
            <a:t>Right Time</a:t>
          </a:r>
        </a:p>
      </dsp:txBody>
      <dsp:txXfrm>
        <a:off x="51133" y="1153149"/>
        <a:ext cx="2736946" cy="945199"/>
      </dsp:txXfrm>
    </dsp:sp>
    <dsp:sp modelId="{209C32F1-F72D-4E89-A2FE-691C0E8A23A2}">
      <dsp:nvSpPr>
        <dsp:cNvPr id="0" name=""/>
        <dsp:cNvSpPr/>
      </dsp:nvSpPr>
      <dsp:spPr>
        <a:xfrm rot="5400000">
          <a:off x="4943969" y="201844"/>
          <a:ext cx="837972" cy="5047488"/>
        </a:xfrm>
        <a:prstGeom prst="round2SameRect">
          <a:avLst/>
        </a:prstGeom>
        <a:solidFill>
          <a:schemeClr val="lt1">
            <a:alpha val="90000"/>
            <a:tint val="40000"/>
            <a:hueOff val="0"/>
            <a:satOff val="0"/>
            <a:lumOff val="0"/>
            <a:alphaOff val="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Ensure delivery to active root zone</a:t>
          </a:r>
        </a:p>
      </dsp:txBody>
      <dsp:txXfrm rot="-5400000">
        <a:off x="2839211" y="2347508"/>
        <a:ext cx="5006582" cy="756160"/>
      </dsp:txXfrm>
    </dsp:sp>
    <dsp:sp modelId="{49AAAB05-7BF8-4533-991C-AE4A4AB34B62}">
      <dsp:nvSpPr>
        <dsp:cNvPr id="0" name=""/>
        <dsp:cNvSpPr/>
      </dsp:nvSpPr>
      <dsp:spPr>
        <a:xfrm>
          <a:off x="0" y="2201855"/>
          <a:ext cx="2839212" cy="1047465"/>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rPr>
            <a:t>Right Place</a:t>
          </a:r>
        </a:p>
      </dsp:txBody>
      <dsp:txXfrm>
        <a:off x="51133" y="2252988"/>
        <a:ext cx="2736946" cy="945199"/>
      </dsp:txXfrm>
    </dsp:sp>
    <dsp:sp modelId="{7A256B8F-1505-4376-BD37-DAA52B044805}">
      <dsp:nvSpPr>
        <dsp:cNvPr id="0" name=""/>
        <dsp:cNvSpPr/>
      </dsp:nvSpPr>
      <dsp:spPr>
        <a:xfrm rot="5400000">
          <a:off x="4943969" y="1301683"/>
          <a:ext cx="837972" cy="5047488"/>
        </a:xfrm>
        <a:prstGeom prst="round2SameRect">
          <a:avLst/>
        </a:prstGeom>
        <a:solidFill>
          <a:schemeClr val="lt1">
            <a:alpha val="90000"/>
            <a:tint val="40000"/>
            <a:hueOff val="0"/>
            <a:satOff val="0"/>
            <a:lumOff val="0"/>
            <a:alphaOff val="0"/>
          </a:schemeClr>
        </a:solidFill>
        <a:ln w="12700" cap="flat" cmpd="sng" algn="ctr">
          <a:solidFill>
            <a:schemeClr val="accent3">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Supply nitrogen in plant available form</a:t>
          </a:r>
        </a:p>
      </dsp:txBody>
      <dsp:txXfrm rot="-5400000">
        <a:off x="2839211" y="3447347"/>
        <a:ext cx="5006582" cy="756160"/>
      </dsp:txXfrm>
    </dsp:sp>
    <dsp:sp modelId="{8458DDE5-1451-454D-8C16-337712DF3FDA}">
      <dsp:nvSpPr>
        <dsp:cNvPr id="0" name=""/>
        <dsp:cNvSpPr/>
      </dsp:nvSpPr>
      <dsp:spPr>
        <a:xfrm>
          <a:off x="0" y="3301694"/>
          <a:ext cx="2839212" cy="1047465"/>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rPr>
            <a:t>Right Source</a:t>
          </a:r>
        </a:p>
      </dsp:txBody>
      <dsp:txXfrm>
        <a:off x="51133" y="3352827"/>
        <a:ext cx="2736946"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0.20952</cdr:x>
      <cdr:y>0.4301</cdr:y>
    </cdr:from>
    <cdr:to>
      <cdr:x>0.51429</cdr:x>
      <cdr:y>0.66909</cdr:y>
    </cdr:to>
    <cdr:sp macro="" textlink="">
      <cdr:nvSpPr>
        <cdr:cNvPr id="2" name="TextBox 1"/>
        <cdr:cNvSpPr txBox="1"/>
      </cdr:nvSpPr>
      <cdr:spPr>
        <a:xfrm xmlns:a="http://schemas.openxmlformats.org/drawingml/2006/main">
          <a:off x="1676400" y="1782761"/>
          <a:ext cx="2438400" cy="990599"/>
        </a:xfrm>
        <a:prstGeom xmlns:a="http://schemas.openxmlformats.org/drawingml/2006/main" prst="rect">
          <a:avLst/>
        </a:prstGeom>
        <a:solidFill xmlns:a="http://schemas.openxmlformats.org/drawingml/2006/main">
          <a:schemeClr val="accent1">
            <a:lumMod val="40000"/>
            <a:lumOff val="60000"/>
            <a:alpha val="48000"/>
          </a:schemeClr>
        </a:solidFill>
      </cdr:spPr>
      <cdr:txBody>
        <a:bodyPr xmlns:a="http://schemas.openxmlformats.org/drawingml/2006/main" vertOverflow="clip" wrap="square" rtlCol="0" anchor="b"/>
        <a:lstStyle xmlns:a="http://schemas.openxmlformats.org/drawingml/2006/main"/>
        <a:p xmlns:a="http://schemas.openxmlformats.org/drawingml/2006/main">
          <a:pPr algn="r"/>
          <a:endParaRPr lang="en-US" sz="1800" b="1" dirty="0"/>
        </a:p>
        <a:p xmlns:a="http://schemas.openxmlformats.org/drawingml/2006/main">
          <a:pPr algn="r"/>
          <a:endParaRPr lang="en-US" sz="1800" b="1" dirty="0"/>
        </a:p>
        <a:p xmlns:a="http://schemas.openxmlformats.org/drawingml/2006/main">
          <a:pPr algn="r"/>
          <a:r>
            <a:rPr lang="en-US" sz="1800" b="1" dirty="0"/>
            <a:t>under-irrigation</a:t>
          </a:r>
        </a:p>
      </cdr:txBody>
    </cdr:sp>
  </cdr:relSizeAnchor>
  <cdr:relSizeAnchor xmlns:cdr="http://schemas.openxmlformats.org/drawingml/2006/chartDrawing">
    <cdr:from>
      <cdr:x>0.51429</cdr:x>
      <cdr:y>0.20309</cdr:y>
    </cdr:from>
    <cdr:to>
      <cdr:x>0.8263</cdr:x>
      <cdr:y>0.43651</cdr:y>
    </cdr:to>
    <cdr:sp macro="" textlink="">
      <cdr:nvSpPr>
        <cdr:cNvPr id="3" name="TextBox 1"/>
        <cdr:cNvSpPr txBox="1"/>
      </cdr:nvSpPr>
      <cdr:spPr>
        <a:xfrm xmlns:a="http://schemas.openxmlformats.org/drawingml/2006/main">
          <a:off x="4114800" y="841804"/>
          <a:ext cx="2496392" cy="967517"/>
        </a:xfrm>
        <a:prstGeom xmlns:a="http://schemas.openxmlformats.org/drawingml/2006/main" prst="rect">
          <a:avLst/>
        </a:prstGeom>
        <a:solidFill xmlns:a="http://schemas.openxmlformats.org/drawingml/2006/main">
          <a:schemeClr val="accent1">
            <a:lumMod val="40000"/>
            <a:lumOff val="60000"/>
            <a:alpha val="49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over</a:t>
          </a:r>
          <a:r>
            <a:rPr lang="en-US" sz="1800" b="1" baseline="0" dirty="0"/>
            <a:t>-i</a:t>
          </a:r>
          <a:r>
            <a:rPr lang="en-US" sz="1800" b="1" dirty="0"/>
            <a:t>rrigation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1" tIns="47102" rIns="94201" bIns="47102" rtlCol="0"/>
          <a:lstStyle>
            <a:lvl1pPr algn="l">
              <a:defRPr sz="13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01" tIns="47102" rIns="94201" bIns="47102" rtlCol="0"/>
          <a:lstStyle>
            <a:lvl1pPr algn="r">
              <a:defRPr sz="1300"/>
            </a:lvl1pPr>
          </a:lstStyle>
          <a:p>
            <a:r>
              <a:rPr lang="en-US"/>
              <a:t>12/20/2016</a:t>
            </a:r>
          </a:p>
        </p:txBody>
      </p:sp>
      <p:sp>
        <p:nvSpPr>
          <p:cNvPr id="4" name="Footer Placeholder 3"/>
          <p:cNvSpPr>
            <a:spLocks noGrp="1"/>
          </p:cNvSpPr>
          <p:nvPr>
            <p:ph type="ftr" sz="quarter" idx="2"/>
          </p:nvPr>
        </p:nvSpPr>
        <p:spPr>
          <a:xfrm>
            <a:off x="0" y="8917422"/>
            <a:ext cx="3077739" cy="469424"/>
          </a:xfrm>
          <a:prstGeom prst="rect">
            <a:avLst/>
          </a:prstGeom>
        </p:spPr>
        <p:txBody>
          <a:bodyPr vert="horz" lIns="94201" tIns="47102" rIns="94201" bIns="47102" rtlCol="0" anchor="b"/>
          <a:lstStyle>
            <a:lvl1pPr algn="l">
              <a:defRPr sz="13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01" tIns="47102" rIns="94201" bIns="47102" rtlCol="0" anchor="b"/>
          <a:lstStyle>
            <a:lvl1pPr algn="r">
              <a:defRPr sz="1300"/>
            </a:lvl1pPr>
          </a:lstStyle>
          <a:p>
            <a:fld id="{CCD862F4-93FD-410D-A20F-F95CDF19C9A2}" type="slidenum">
              <a:rPr lang="en-US" smtClean="0"/>
              <a:t>‹#›</a:t>
            </a:fld>
            <a:endParaRPr lang="en-US"/>
          </a:p>
        </p:txBody>
      </p:sp>
    </p:spTree>
    <p:extLst>
      <p:ext uri="{BB962C8B-B14F-4D97-AF65-F5344CB8AC3E}">
        <p14:creationId xmlns:p14="http://schemas.microsoft.com/office/powerpoint/2010/main" val="25680810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1" tIns="47102" rIns="94201" bIns="47102" rtlCol="0"/>
          <a:lstStyle>
            <a:lvl1pPr algn="l">
              <a:defRPr sz="13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01" tIns="47102" rIns="94201" bIns="47102" rtlCol="0"/>
          <a:lstStyle>
            <a:lvl1pPr algn="r">
              <a:defRPr sz="1300"/>
            </a:lvl1pPr>
          </a:lstStyle>
          <a:p>
            <a:r>
              <a:rPr lang="en-US"/>
              <a:t>12/20/2016</a:t>
            </a:r>
          </a:p>
        </p:txBody>
      </p:sp>
      <p:sp>
        <p:nvSpPr>
          <p:cNvPr id="4" name="Slide Image Placeholder 3"/>
          <p:cNvSpPr>
            <a:spLocks noGrp="1" noRot="1" noChangeAspect="1"/>
          </p:cNvSpPr>
          <p:nvPr>
            <p:ph type="sldImg" idx="2"/>
          </p:nvPr>
        </p:nvSpPr>
        <p:spPr>
          <a:xfrm>
            <a:off x="811213" y="392113"/>
            <a:ext cx="5480050" cy="4110037"/>
          </a:xfrm>
          <a:prstGeom prst="rect">
            <a:avLst/>
          </a:prstGeom>
          <a:noFill/>
          <a:ln w="12700">
            <a:solidFill>
              <a:prstClr val="black"/>
            </a:solidFill>
          </a:ln>
        </p:spPr>
        <p:txBody>
          <a:bodyPr vert="horz" lIns="94201" tIns="47102" rIns="94201" bIns="47102" rtlCol="0" anchor="ctr"/>
          <a:lstStyle/>
          <a:p>
            <a:endParaRPr lang="en-US"/>
          </a:p>
        </p:txBody>
      </p:sp>
      <p:sp>
        <p:nvSpPr>
          <p:cNvPr id="5" name="Notes Placeholder 4"/>
          <p:cNvSpPr>
            <a:spLocks noGrp="1"/>
          </p:cNvSpPr>
          <p:nvPr>
            <p:ph type="body" sz="quarter" idx="3"/>
          </p:nvPr>
        </p:nvSpPr>
        <p:spPr>
          <a:xfrm>
            <a:off x="710248" y="4617283"/>
            <a:ext cx="5681980" cy="4463372"/>
          </a:xfrm>
          <a:prstGeom prst="rect">
            <a:avLst/>
          </a:prstGeom>
        </p:spPr>
        <p:txBody>
          <a:bodyPr vert="horz" lIns="94201" tIns="47102" rIns="94201" bIns="471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01" tIns="47102" rIns="94201" bIns="47102"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01" tIns="47102" rIns="94201" bIns="47102" rtlCol="0" anchor="b"/>
          <a:lstStyle>
            <a:lvl1pPr algn="r">
              <a:defRPr sz="1300"/>
            </a:lvl1pPr>
          </a:lstStyle>
          <a:p>
            <a:fld id="{E00523E2-7144-4F85-8430-A3E6A2AAF218}" type="slidenum">
              <a:rPr lang="en-US" smtClean="0"/>
              <a:t>‹#›</a:t>
            </a:fld>
            <a:endParaRPr lang="en-US"/>
          </a:p>
        </p:txBody>
      </p:sp>
    </p:spTree>
    <p:extLst>
      <p:ext uri="{BB962C8B-B14F-4D97-AF65-F5344CB8AC3E}">
        <p14:creationId xmlns:p14="http://schemas.microsoft.com/office/powerpoint/2010/main" val="27597206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ucmanagedrought.ucdavis.edu/Agriculture/Irrigation_Scheduling/Evapotranspiration_Scheduling_ET/"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cetulare.ucanr.edu/files/170597.pdf"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1</a:t>
            </a:fld>
            <a:endParaRPr lang="en-US"/>
          </a:p>
        </p:txBody>
      </p:sp>
    </p:spTree>
    <p:extLst>
      <p:ext uri="{BB962C8B-B14F-4D97-AF65-F5344CB8AC3E}">
        <p14:creationId xmlns:p14="http://schemas.microsoft.com/office/powerpoint/2010/main" val="84768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10</a:t>
            </a:fld>
            <a:endParaRPr lang="en-US"/>
          </a:p>
        </p:txBody>
      </p:sp>
    </p:spTree>
    <p:extLst>
      <p:ext uri="{BB962C8B-B14F-4D97-AF65-F5344CB8AC3E}">
        <p14:creationId xmlns:p14="http://schemas.microsoft.com/office/powerpoint/2010/main" val="17626858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38" indent="-235538">
              <a:buAutoNum type="arabicPeriod"/>
            </a:pPr>
            <a:r>
              <a:rPr lang="en-US" dirty="0"/>
              <a:t>Doesn’t include the N used in the crop residues. </a:t>
            </a:r>
            <a:r>
              <a:rPr lang="en-US" baseline="0" dirty="0"/>
              <a:t> Works best with steady state perennials or monoculture.</a:t>
            </a:r>
          </a:p>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122</a:t>
            </a:fld>
            <a:endParaRPr lang="en-US"/>
          </a:p>
        </p:txBody>
      </p:sp>
    </p:spTree>
    <p:extLst>
      <p:ext uri="{BB962C8B-B14F-4D97-AF65-F5344CB8AC3E}">
        <p14:creationId xmlns:p14="http://schemas.microsoft.com/office/powerpoint/2010/main" val="17965352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38" indent="-235538">
              <a:buAutoNum type="arabicPeriod"/>
            </a:pPr>
            <a:r>
              <a:rPr lang="en-US" dirty="0"/>
              <a:t>Doesn’t include the N used in the crop residues.</a:t>
            </a:r>
            <a:r>
              <a:rPr lang="en-US" baseline="0" dirty="0"/>
              <a:t> Works best with steady state young perennials </a:t>
            </a:r>
          </a:p>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123</a:t>
            </a:fld>
            <a:endParaRPr lang="en-US"/>
          </a:p>
        </p:txBody>
      </p:sp>
    </p:spTree>
    <p:extLst>
      <p:ext uri="{BB962C8B-B14F-4D97-AF65-F5344CB8AC3E}">
        <p14:creationId xmlns:p14="http://schemas.microsoft.com/office/powerpoint/2010/main" val="39192515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Includes the N used by the crop for harvested and N content of crop residue Works well with annual crop rotations.</a:t>
            </a:r>
            <a:endParaRPr lang="en-US" dirty="0"/>
          </a:p>
          <a:p>
            <a:endParaRPr lang="en-US" dirty="0"/>
          </a:p>
          <a:p>
            <a:pPr defTabSz="924641">
              <a:defRPr/>
            </a:pPr>
            <a:r>
              <a:rPr lang="en-US" dirty="0"/>
              <a:t>This is a more difficult method as N removed and N in the crop residue is used to calculate N demand</a:t>
            </a:r>
            <a:endParaRPr lang="en-US" sz="1200" dirty="0"/>
          </a:p>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124</a:t>
            </a:fld>
            <a:endParaRPr lang="en-US"/>
          </a:p>
        </p:txBody>
      </p:sp>
    </p:spTree>
    <p:extLst>
      <p:ext uri="{BB962C8B-B14F-4D97-AF65-F5344CB8AC3E}">
        <p14:creationId xmlns:p14="http://schemas.microsoft.com/office/powerpoint/2010/main" val="27022993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t>Cassman</a:t>
            </a:r>
            <a:r>
              <a:rPr lang="en-US" sz="1300" dirty="0"/>
              <a:t>, Kenneth G.; Dobermann, Achim R.; and Walters, Daniel T., "Agroecosystems, Nitrogen-use Efficiency, and Nitrogen</a:t>
            </a:r>
          </a:p>
          <a:p>
            <a:r>
              <a:rPr lang="en-US" sz="1300" dirty="0"/>
              <a:t>Management" (2002). </a:t>
            </a:r>
            <a:r>
              <a:rPr lang="en-US" sz="1300" i="1" dirty="0"/>
              <a:t>Agronomy &amp; Horticulture -- Faculty Publications. </a:t>
            </a:r>
            <a:r>
              <a:rPr lang="en-US" sz="1300" dirty="0"/>
              <a:t>Paper 356.</a:t>
            </a:r>
          </a:p>
          <a:p>
            <a:r>
              <a:rPr lang="en-US" sz="1300" dirty="0"/>
              <a:t>http://digitalcommons.unl.edu/agronomyfacpub/35</a:t>
            </a:r>
            <a:endParaRPr lang="en-US" dirty="0"/>
          </a:p>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125</a:t>
            </a:fld>
            <a:endParaRPr lang="en-US"/>
          </a:p>
        </p:txBody>
      </p:sp>
    </p:spTree>
    <p:extLst>
      <p:ext uri="{BB962C8B-B14F-4D97-AF65-F5344CB8AC3E}">
        <p14:creationId xmlns:p14="http://schemas.microsoft.com/office/powerpoint/2010/main" val="39200663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dirty="0"/>
              <a:t>With the more than 100 crops grown in California, it is hard to provide a uniform approach to yield estimation.</a:t>
            </a:r>
            <a:r>
              <a:rPr lang="en-US" baseline="0" dirty="0"/>
              <a:t> T</a:t>
            </a:r>
            <a:r>
              <a:rPr lang="en-US" dirty="0"/>
              <a:t>he best approach is likely to use your own experience to guide you, bearing in mind that getting a yield estimate wrong at the beginning of the year can result in substantial difficulty later in the year.</a:t>
            </a:r>
          </a:p>
          <a:p>
            <a:endParaRPr lang="en-US" dirty="0"/>
          </a:p>
        </p:txBody>
      </p:sp>
      <p:sp>
        <p:nvSpPr>
          <p:cNvPr id="4" name="Slide Number Placeholder 3"/>
          <p:cNvSpPr>
            <a:spLocks noGrp="1"/>
          </p:cNvSpPr>
          <p:nvPr>
            <p:ph type="sldNum" sz="quarter" idx="10"/>
          </p:nvPr>
        </p:nvSpPr>
        <p:spPr/>
        <p:txBody>
          <a:bodyPr/>
          <a:lstStyle/>
          <a:p>
            <a:fld id="{F67A6E63-401C-4ECA-8E74-111DF87C07D0}" type="slidenum">
              <a:rPr lang="en-US" smtClean="0"/>
              <a:pPr/>
              <a:t>126</a:t>
            </a:fld>
            <a:endParaRPr lang="en-US"/>
          </a:p>
        </p:txBody>
      </p:sp>
    </p:spTree>
    <p:extLst>
      <p:ext uri="{BB962C8B-B14F-4D97-AF65-F5344CB8AC3E}">
        <p14:creationId xmlns:p14="http://schemas.microsoft.com/office/powerpoint/2010/main" val="3794562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129</a:t>
            </a:fld>
            <a:endParaRPr lang="en-US" dirty="0"/>
          </a:p>
        </p:txBody>
      </p:sp>
    </p:spTree>
    <p:extLst>
      <p:ext uri="{BB962C8B-B14F-4D97-AF65-F5344CB8AC3E}">
        <p14:creationId xmlns:p14="http://schemas.microsoft.com/office/powerpoint/2010/main" val="31908493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Note: Currently, we do not do soil mineral N tests for perennial crops because the amount of N cycling through from dropped leaves and </a:t>
            </a:r>
            <a:r>
              <a:rPr lang="en-US" dirty="0" err="1"/>
              <a:t>prunings</a:t>
            </a:r>
            <a:r>
              <a:rPr lang="en-US" dirty="0"/>
              <a:t> is such a small percentage of the overall N. This test is much more important for annual crops. </a:t>
            </a:r>
          </a:p>
          <a:p>
            <a:endParaRPr lang="en-US" dirty="0"/>
          </a:p>
        </p:txBody>
      </p:sp>
      <p:sp>
        <p:nvSpPr>
          <p:cNvPr id="4" name="Slide Number Placeholder 3"/>
          <p:cNvSpPr>
            <a:spLocks noGrp="1"/>
          </p:cNvSpPr>
          <p:nvPr>
            <p:ph type="sldNum" sz="quarter" idx="10"/>
          </p:nvPr>
        </p:nvSpPr>
        <p:spPr/>
        <p:txBody>
          <a:bodyPr/>
          <a:lstStyle/>
          <a:p>
            <a:fld id="{FC2A4B8A-3486-C048-A42C-DBCF570CCBD1}" type="slidenum">
              <a:rPr lang="en-US" smtClean="0"/>
              <a:pPr/>
              <a:t>132</a:t>
            </a:fld>
            <a:endParaRPr lang="en-US"/>
          </a:p>
        </p:txBody>
      </p:sp>
    </p:spTree>
    <p:extLst>
      <p:ext uri="{BB962C8B-B14F-4D97-AF65-F5344CB8AC3E}">
        <p14:creationId xmlns:p14="http://schemas.microsoft.com/office/powerpoint/2010/main" val="1977493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70% of the organic N will be mineralized over</a:t>
            </a:r>
            <a:r>
              <a:rPr lang="en-US" baseline="0" dirty="0"/>
              <a:t> time– the rest is subject to losses.</a:t>
            </a:r>
          </a:p>
          <a:p>
            <a:r>
              <a:rPr lang="en-US" baseline="0" dirty="0"/>
              <a:t>Reference: Lentz and </a:t>
            </a:r>
            <a:r>
              <a:rPr lang="en-US" baseline="0" dirty="0" err="1"/>
              <a:t>Lehrsch</a:t>
            </a:r>
            <a:r>
              <a:rPr lang="en-US" baseline="0" dirty="0"/>
              <a:t> Net Nitrogen Mineralization from past year’s Manure and Fertilizer Applications 2011, Soil Sci. Soc. Am. J. 76:1005–1015 </a:t>
            </a:r>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135</a:t>
            </a:fld>
            <a:endParaRPr lang="en-US"/>
          </a:p>
        </p:txBody>
      </p:sp>
    </p:spTree>
    <p:extLst>
      <p:ext uri="{BB962C8B-B14F-4D97-AF65-F5344CB8AC3E}">
        <p14:creationId xmlns:p14="http://schemas.microsoft.com/office/powerpoint/2010/main" val="11377224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is for a cover crop at 43</a:t>
            </a:r>
            <a:r>
              <a:rPr lang="en-US" baseline="0" dirty="0"/>
              <a:t> # N / acre each year</a:t>
            </a:r>
          </a:p>
          <a:p>
            <a:r>
              <a:rPr lang="en-US" baseline="0" dirty="0"/>
              <a:t>In each subsequent year of application the available mineral N increases </a:t>
            </a:r>
          </a:p>
          <a:p>
            <a:r>
              <a:rPr lang="en-US" baseline="0" dirty="0"/>
              <a:t>Note how a steady state is approached after about 4 years.</a:t>
            </a:r>
          </a:p>
          <a:p>
            <a:r>
              <a:rPr lang="en-US" baseline="0" dirty="0"/>
              <a:t>The rate at which the materials decay can be different due to:</a:t>
            </a:r>
          </a:p>
          <a:p>
            <a:r>
              <a:rPr lang="en-US" baseline="0" dirty="0"/>
              <a:t>Material N content</a:t>
            </a:r>
          </a:p>
          <a:p>
            <a:r>
              <a:rPr lang="en-US" baseline="0" dirty="0"/>
              <a:t>C:N ratio</a:t>
            </a:r>
          </a:p>
          <a:p>
            <a:r>
              <a:rPr lang="en-US" baseline="0" dirty="0"/>
              <a:t>Temperature </a:t>
            </a:r>
          </a:p>
          <a:p>
            <a:r>
              <a:rPr lang="en-US" baseline="0" dirty="0"/>
              <a:t>Moisture content of soil</a:t>
            </a:r>
          </a:p>
          <a:p>
            <a:r>
              <a:rPr lang="en-US" baseline="0" dirty="0"/>
              <a:t>Level of soil incorporation</a:t>
            </a:r>
          </a:p>
          <a:p>
            <a:r>
              <a:rPr lang="en-US" baseline="0" dirty="0"/>
              <a:t>Reference: David Crohn </a:t>
            </a:r>
            <a:r>
              <a:rPr lang="en-US" sz="1300" dirty="0"/>
              <a:t>Proceedings, National Alfalfa Symposium, 2004</a:t>
            </a:r>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136</a:t>
            </a:fld>
            <a:endParaRPr lang="en-US"/>
          </a:p>
        </p:txBody>
      </p:sp>
    </p:spTree>
    <p:extLst>
      <p:ext uri="{BB962C8B-B14F-4D97-AF65-F5344CB8AC3E}">
        <p14:creationId xmlns:p14="http://schemas.microsoft.com/office/powerpoint/2010/main" val="5007505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N in water is a free and very readily available nitrogen source.</a:t>
            </a:r>
          </a:p>
          <a:p>
            <a:endParaRPr lang="en-US" dirty="0"/>
          </a:p>
          <a:p>
            <a:r>
              <a:rPr lang="en-US" dirty="0"/>
              <a:t>Note: The conversion factors .052 and 0.23 are constants used to convert from N concentration in ppm to lbs. </a:t>
            </a:r>
          </a:p>
          <a:p>
            <a:endParaRPr lang="en-US" dirty="0"/>
          </a:p>
          <a:p>
            <a:r>
              <a:rPr lang="en-US" dirty="0"/>
              <a:t>When Nitrate concentration is measured in nitrate-N (NO3--N), only the nitrogen is measured.</a:t>
            </a:r>
          </a:p>
          <a:p>
            <a:r>
              <a:rPr lang="en-US" dirty="0"/>
              <a:t> </a:t>
            </a:r>
          </a:p>
          <a:p>
            <a:r>
              <a:rPr lang="en-US" dirty="0"/>
              <a:t>When Nitrate concentration is measured in nitrate (NO3-), nitrogen and oxygen are both measured.</a:t>
            </a:r>
          </a:p>
          <a:p>
            <a:r>
              <a:rPr lang="en-US" dirty="0"/>
              <a:t> </a:t>
            </a:r>
          </a:p>
          <a:p>
            <a:r>
              <a:rPr lang="en-US" dirty="0"/>
              <a:t>Note 1 : The two maximum contaminant levels are the same – only difference is the mg/L is the weight on N and O3 versus N . </a:t>
            </a:r>
          </a:p>
          <a:p>
            <a:r>
              <a:rPr lang="en-US" dirty="0"/>
              <a:t>A factor of about 4.5</a:t>
            </a:r>
          </a:p>
          <a:p>
            <a:r>
              <a:rPr lang="en-US" dirty="0"/>
              <a:t>62.0049 / 14.0067 = 4.427</a:t>
            </a:r>
          </a:p>
          <a:p>
            <a:endParaRPr lang="en-US" dirty="0"/>
          </a:p>
          <a:p>
            <a:endParaRPr lang="en-US"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248353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11</a:t>
            </a:fld>
            <a:endParaRPr lang="en-US"/>
          </a:p>
        </p:txBody>
      </p:sp>
    </p:spTree>
    <p:extLst>
      <p:ext uri="{BB962C8B-B14F-4D97-AF65-F5344CB8AC3E}">
        <p14:creationId xmlns:p14="http://schemas.microsoft.com/office/powerpoint/2010/main" val="34423970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N in water is a free and very readily available nitrogen source.</a:t>
            </a:r>
          </a:p>
          <a:p>
            <a:endParaRPr lang="en-US" dirty="0"/>
          </a:p>
          <a:p>
            <a:r>
              <a:rPr lang="en-US" dirty="0"/>
              <a:t>Note: The conversion factors .052 and 0.23 are constants used to convert from N concentration in ppm to lbs. </a:t>
            </a:r>
          </a:p>
          <a:p>
            <a:endParaRPr lang="en-US" dirty="0"/>
          </a:p>
          <a:p>
            <a:r>
              <a:rPr lang="en-US" dirty="0"/>
              <a:t>When Nitrate concentration is measured in nitrate-N (NO3--N), only the nitrogen is measured.</a:t>
            </a:r>
          </a:p>
          <a:p>
            <a:r>
              <a:rPr lang="en-US" dirty="0"/>
              <a:t> </a:t>
            </a:r>
          </a:p>
          <a:p>
            <a:r>
              <a:rPr lang="en-US" dirty="0"/>
              <a:t>When Nitrate concentration is measured in nitrate (NO3-), nitrogen and oxygen are both measured.</a:t>
            </a:r>
          </a:p>
          <a:p>
            <a:r>
              <a:rPr lang="en-US" dirty="0"/>
              <a:t> </a:t>
            </a:r>
          </a:p>
          <a:p>
            <a:r>
              <a:rPr lang="en-US" dirty="0"/>
              <a:t>Note 1 : The two maximum contaminant levels are the same – only difference is the mg/L is the weight on N and O3 versus N . </a:t>
            </a:r>
          </a:p>
          <a:p>
            <a:r>
              <a:rPr lang="en-US" dirty="0"/>
              <a:t>A factor of about 4.5</a:t>
            </a:r>
          </a:p>
          <a:p>
            <a:r>
              <a:rPr lang="en-US" dirty="0"/>
              <a:t>62.0049 / 14.0067 = 4.427</a:t>
            </a:r>
          </a:p>
          <a:p>
            <a:endParaRPr lang="en-US" dirty="0"/>
          </a:p>
          <a:p>
            <a:endParaRPr lang="en-US"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23091647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143</a:t>
            </a:fld>
            <a:endParaRPr lang="en-US"/>
          </a:p>
        </p:txBody>
      </p:sp>
    </p:spTree>
    <p:extLst>
      <p:ext uri="{BB962C8B-B14F-4D97-AF65-F5344CB8AC3E}">
        <p14:creationId xmlns:p14="http://schemas.microsoft.com/office/powerpoint/2010/main" val="1755732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Figure: This curve represents all N in the orchard, including woody perennial tissues, leaves, and fruit. </a:t>
            </a:r>
          </a:p>
          <a:p>
            <a:endParaRPr lang="en-US" dirty="0"/>
          </a:p>
          <a:p>
            <a:r>
              <a:rPr lang="en-US" dirty="0"/>
              <a:t>From January through March, the curve is completely flat. Here, N is being remobilized from perennial tissues into fruit and leaves, rather than taken up. This means that any early season application will not be taken up from soil and has the potential to be lost. </a:t>
            </a:r>
          </a:p>
          <a:p>
            <a:endParaRPr lang="en-US" dirty="0"/>
          </a:p>
          <a:p>
            <a:r>
              <a:rPr lang="en-US" dirty="0"/>
              <a:t>N demand is heavily driven by the amount of nuts on the tree, so rapid uptake from the soil is seen around March and April, with a flattening as the nuts mature. </a:t>
            </a:r>
          </a:p>
          <a:p>
            <a:r>
              <a:rPr lang="en-US" dirty="0"/>
              <a:t> </a:t>
            </a:r>
          </a:p>
          <a:p>
            <a:endParaRPr lang="en-US"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145</a:t>
            </a:fld>
            <a:endParaRPr lang="en-US">
              <a:solidFill>
                <a:prstClr val="black"/>
              </a:solidFill>
            </a:endParaRPr>
          </a:p>
        </p:txBody>
      </p:sp>
    </p:spTree>
    <p:extLst>
      <p:ext uri="{BB962C8B-B14F-4D97-AF65-F5344CB8AC3E}">
        <p14:creationId xmlns:p14="http://schemas.microsoft.com/office/powerpoint/2010/main" val="41596484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Figure: This curve represents all N in the orchard, including woody perennial tissues, leaves, and fruit. </a:t>
            </a:r>
          </a:p>
          <a:p>
            <a:endParaRPr lang="en-US" dirty="0"/>
          </a:p>
          <a:p>
            <a:r>
              <a:rPr lang="en-US" dirty="0"/>
              <a:t>From January through March, the curve is completely flat. Here, N is being remobilized from perennial tissues into fruit and leaves, rather than taken up. This means that any early season application will not be taken up from soil and has the potential to be lost. </a:t>
            </a:r>
          </a:p>
          <a:p>
            <a:endParaRPr lang="en-US" dirty="0"/>
          </a:p>
          <a:p>
            <a:r>
              <a:rPr lang="en-US" dirty="0"/>
              <a:t>N demand is heavily driven by the amount of nuts on the tree, so rapid uptake from the soil is seen around March and April, with a flattening as the nuts mature. </a:t>
            </a:r>
          </a:p>
          <a:p>
            <a:r>
              <a:rPr lang="en-US" dirty="0"/>
              <a:t> </a:t>
            </a:r>
          </a:p>
          <a:p>
            <a:endParaRPr lang="en-US"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172450373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p:txBody>
          <a:bodyPr/>
          <a:lstStyle/>
          <a:p>
            <a:pPr>
              <a:defRPr/>
            </a:pPr>
            <a:fld id="{D29A5A83-6F6A-4875-9CA1-87C0B89952EC}" type="slidenum">
              <a:rPr lang="en-US">
                <a:solidFill>
                  <a:prstClr val="black"/>
                </a:solidFill>
                <a:latin typeface="Arial" pitchFamily="34" charset="0"/>
              </a:rPr>
              <a:pPr>
                <a:defRPr/>
              </a:pPr>
              <a:t>147</a:t>
            </a:fld>
            <a:endParaRPr lang="en-US">
              <a:solidFill>
                <a:prstClr val="black"/>
              </a:solidFill>
              <a:latin typeface="Arial" pitchFamily="34"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p:txBody>
          <a:bodyPr vert="horz" lIns="94216" tIns="47108" rIns="94216" bIns="47108" rtlCol="0"/>
          <a:lstStyle/>
          <a:p>
            <a:r>
              <a:rPr lang="en-US" dirty="0"/>
              <a:t>The main goal is to keep N in the root zone. If there are only a few </a:t>
            </a:r>
            <a:r>
              <a:rPr lang="en-US" dirty="0" err="1"/>
              <a:t>fertigation</a:t>
            </a:r>
            <a:r>
              <a:rPr lang="en-US" dirty="0"/>
              <a:t> events per year, each one could be large enough to boost soil N concentration above what the plant could take up at the time of the event. When this is the case, it is crucial to keep the N in the root zone for as long as possible to give the plant a chance to catch up.</a:t>
            </a:r>
          </a:p>
          <a:p>
            <a:endParaRPr lang="en-US" dirty="0"/>
          </a:p>
        </p:txBody>
      </p:sp>
    </p:spTree>
    <p:extLst>
      <p:ext uri="{BB962C8B-B14F-4D97-AF65-F5344CB8AC3E}">
        <p14:creationId xmlns:p14="http://schemas.microsoft.com/office/powerpoint/2010/main" val="11665138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Table: Examples of the root zones of some permanent crops. </a:t>
            </a:r>
          </a:p>
          <a:p>
            <a:r>
              <a:rPr lang="en-US" b="1" dirty="0"/>
              <a:t>References:</a:t>
            </a:r>
          </a:p>
          <a:p>
            <a:r>
              <a:rPr lang="en-US" dirty="0"/>
              <a:t>Almond 8-23 </a:t>
            </a:r>
            <a:r>
              <a:rPr lang="en-US" dirty="0" err="1"/>
              <a:t>Dziljanov</a:t>
            </a:r>
            <a:r>
              <a:rPr lang="en-US" dirty="0"/>
              <a:t> and </a:t>
            </a:r>
            <a:r>
              <a:rPr lang="en-US" dirty="0" err="1"/>
              <a:t>Penkov</a:t>
            </a:r>
            <a:r>
              <a:rPr lang="en-US" dirty="0"/>
              <a:t> 1964b</a:t>
            </a:r>
          </a:p>
          <a:p>
            <a:r>
              <a:rPr lang="en-US" dirty="0"/>
              <a:t>Apricot 8-16 </a:t>
            </a:r>
            <a:r>
              <a:rPr lang="en-US" dirty="0" err="1"/>
              <a:t>Ghena</a:t>
            </a:r>
            <a:r>
              <a:rPr lang="en-US" dirty="0"/>
              <a:t> and </a:t>
            </a:r>
            <a:r>
              <a:rPr lang="en-US" dirty="0" err="1"/>
              <a:t>Tercel</a:t>
            </a:r>
            <a:r>
              <a:rPr lang="en-US" dirty="0"/>
              <a:t> 1962</a:t>
            </a:r>
          </a:p>
          <a:p>
            <a:r>
              <a:rPr lang="en-US" dirty="0"/>
              <a:t>Cherry 4-16 </a:t>
            </a:r>
            <a:r>
              <a:rPr lang="en-US" dirty="0" err="1"/>
              <a:t>Tamasi</a:t>
            </a:r>
            <a:r>
              <a:rPr lang="en-US" dirty="0"/>
              <a:t> 1975</a:t>
            </a:r>
          </a:p>
          <a:p>
            <a:r>
              <a:rPr lang="en-US" dirty="0"/>
              <a:t>Peach 0-32 </a:t>
            </a:r>
            <a:r>
              <a:rPr lang="en-US" dirty="0" err="1"/>
              <a:t>Dziljanov</a:t>
            </a:r>
            <a:r>
              <a:rPr lang="en-US" dirty="0"/>
              <a:t> and </a:t>
            </a:r>
            <a:r>
              <a:rPr lang="en-US" dirty="0" err="1"/>
              <a:t>Penkov</a:t>
            </a:r>
            <a:r>
              <a:rPr lang="en-US" dirty="0"/>
              <a:t> 1964b</a:t>
            </a:r>
          </a:p>
          <a:p>
            <a:r>
              <a:rPr lang="en-US" dirty="0"/>
              <a:t>Plum 10-24 </a:t>
            </a:r>
            <a:r>
              <a:rPr lang="en-US" dirty="0" err="1"/>
              <a:t>Tamasi</a:t>
            </a:r>
            <a:r>
              <a:rPr lang="en-US" dirty="0"/>
              <a:t> 1973</a:t>
            </a:r>
          </a:p>
          <a:p>
            <a:r>
              <a:rPr lang="en-US" dirty="0"/>
              <a:t>Walnut 0-16 Kirova et al. 1977</a:t>
            </a:r>
          </a:p>
          <a:p>
            <a:pPr defTabSz="891262">
              <a:defRPr/>
            </a:pPr>
            <a:r>
              <a:rPr lang="en-US" dirty="0">
                <a:solidFill>
                  <a:prstClr val="black"/>
                </a:solidFill>
              </a:rPr>
              <a:t>(Adapted from: Atkinson, 1980. The Distribution and Effectiveness of the Roots of Tree Crops. Horticultural Reviews.)</a:t>
            </a:r>
          </a:p>
          <a:p>
            <a:endParaRPr lang="en-US" dirty="0"/>
          </a:p>
          <a:p>
            <a:endParaRPr lang="en-US" dirty="0"/>
          </a:p>
        </p:txBody>
      </p:sp>
      <p:sp>
        <p:nvSpPr>
          <p:cNvPr id="4" name="Slide Number Placeholder 3"/>
          <p:cNvSpPr>
            <a:spLocks noGrp="1"/>
          </p:cNvSpPr>
          <p:nvPr>
            <p:ph type="sldNum" sz="quarter" idx="10"/>
          </p:nvPr>
        </p:nvSpPr>
        <p:spPr/>
        <p:txBody>
          <a:bodyPr/>
          <a:lstStyle/>
          <a:p>
            <a:fld id="{FC2A4B8A-3486-C048-A42C-DBCF570CCBD1}" type="slidenum">
              <a:rPr lang="en-US" smtClean="0"/>
              <a:pPr/>
              <a:t>148</a:t>
            </a:fld>
            <a:endParaRPr lang="en-US"/>
          </a:p>
        </p:txBody>
      </p:sp>
    </p:spTree>
    <p:extLst>
      <p:ext uri="{BB962C8B-B14F-4D97-AF65-F5344CB8AC3E}">
        <p14:creationId xmlns:p14="http://schemas.microsoft.com/office/powerpoint/2010/main" val="29185890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905335-A5D2-4EB6-8030-E83B0A0E0241}" type="slidenum">
              <a:rPr lang="en-US" smtClean="0"/>
              <a:t>149</a:t>
            </a:fld>
            <a:endParaRPr lang="en-US"/>
          </a:p>
        </p:txBody>
      </p:sp>
    </p:spTree>
    <p:extLst>
      <p:ext uri="{BB962C8B-B14F-4D97-AF65-F5344CB8AC3E}">
        <p14:creationId xmlns:p14="http://schemas.microsoft.com/office/powerpoint/2010/main" val="4147797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xfrm>
            <a:off x="710248" y="4809964"/>
            <a:ext cx="5681980" cy="426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Figures: </a:t>
            </a:r>
            <a:r>
              <a:rPr lang="en-US" altLang="en-US" dirty="0"/>
              <a:t>Distribution of nitrate in soil shortly after application of N fertilizers.  Irrigation water and nitrogen fertilizer were applied through surface drip on loam soil (left two figures) and through surface drip on silt loam soil (right two figures). These data sets show that injecting N fertilizers during the latter 1/3 of an irrigation set time yields better placement of N fertilizers and groundwater quality protection. This still leaves adequate time for fertilizer to be distributed uniformly through the system and sufficient time to purge the system of all fertilizer.</a:t>
            </a:r>
          </a:p>
          <a:p>
            <a:pPr eaLnBrk="1" hangingPunct="1">
              <a:spcBef>
                <a:spcPct val="0"/>
              </a:spcBef>
            </a:pPr>
            <a:endParaRPr lang="en-US" altLang="en-US" dirty="0"/>
          </a:p>
          <a:p>
            <a:pPr eaLnBrk="1" hangingPunct="1">
              <a:spcBef>
                <a:spcPct val="0"/>
              </a:spcBef>
            </a:pPr>
            <a:r>
              <a:rPr lang="en-US" altLang="en-US" i="1" dirty="0"/>
              <a:t>Note</a:t>
            </a:r>
            <a:r>
              <a:rPr lang="en-US" altLang="en-US" dirty="0"/>
              <a:t>: Because of improved abilities to study nitrate movement and heightened scrutiny of nitrogen fertilizer use in CA agriculture, </a:t>
            </a:r>
            <a:r>
              <a:rPr lang="en-US" altLang="en-US" b="1" dirty="0"/>
              <a:t>advice previously given to growers to </a:t>
            </a:r>
            <a:r>
              <a:rPr lang="en-US" altLang="en-US" b="1" dirty="0" err="1"/>
              <a:t>fertigate</a:t>
            </a:r>
            <a:r>
              <a:rPr lang="en-US" altLang="en-US" b="1" dirty="0"/>
              <a:t> toward the middle third of an irrigation event has become outdated</a:t>
            </a:r>
            <a:r>
              <a:rPr lang="en-US" altLang="en-US" dirty="0"/>
              <a:t>. Research shows this increases the likelihood of nitrate fertilizers percolating below the root zone during subsequent irrigation. </a:t>
            </a:r>
          </a:p>
          <a:p>
            <a:pPr eaLnBrk="1" hangingPunct="1">
              <a:spcBef>
                <a:spcPct val="0"/>
              </a:spcBef>
            </a:pPr>
            <a:endParaRPr lang="en-US" altLang="en-US" dirty="0"/>
          </a:p>
          <a:p>
            <a:pPr eaLnBrk="1" hangingPunct="1">
              <a:spcBef>
                <a:spcPct val="0"/>
              </a:spcBef>
            </a:pPr>
            <a:r>
              <a:rPr lang="en-US" altLang="en-US" dirty="0"/>
              <a:t>Is it preferable to apply fertilizers at the beginning, middle, or end of the irrigation set? </a:t>
            </a:r>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65499" indent="-294422" eaLnBrk="0" hangingPunct="0">
              <a:defRPr sz="2400">
                <a:solidFill>
                  <a:schemeClr val="tx1"/>
                </a:solidFill>
                <a:latin typeface="Calibri" pitchFamily="34" charset="0"/>
                <a:ea typeface="MS PGothic" pitchFamily="34" charset="-128"/>
              </a:defRPr>
            </a:lvl2pPr>
            <a:lvl3pPr marL="1177691" indent="-235538" eaLnBrk="0" hangingPunct="0">
              <a:defRPr sz="2400">
                <a:solidFill>
                  <a:schemeClr val="tx1"/>
                </a:solidFill>
                <a:latin typeface="Calibri" pitchFamily="34" charset="0"/>
                <a:ea typeface="MS PGothic" pitchFamily="34" charset="-128"/>
              </a:defRPr>
            </a:lvl3pPr>
            <a:lvl4pPr marL="1648767" indent="-235538" eaLnBrk="0" hangingPunct="0">
              <a:defRPr sz="2400">
                <a:solidFill>
                  <a:schemeClr val="tx1"/>
                </a:solidFill>
                <a:latin typeface="Calibri" pitchFamily="34" charset="0"/>
                <a:ea typeface="MS PGothic" pitchFamily="34" charset="-128"/>
              </a:defRPr>
            </a:lvl4pPr>
            <a:lvl5pPr marL="2119844" indent="-235538" eaLnBrk="0" hangingPunct="0">
              <a:defRPr sz="2400">
                <a:solidFill>
                  <a:schemeClr val="tx1"/>
                </a:solidFill>
                <a:latin typeface="Calibri" pitchFamily="34" charset="0"/>
                <a:ea typeface="MS PGothic" pitchFamily="34" charset="-128"/>
              </a:defRPr>
            </a:lvl5pPr>
            <a:lvl6pPr marL="2590921" indent="-235538" eaLnBrk="0" fontAlgn="base" hangingPunct="0">
              <a:spcBef>
                <a:spcPct val="0"/>
              </a:spcBef>
              <a:spcAft>
                <a:spcPct val="0"/>
              </a:spcAft>
              <a:defRPr sz="2400">
                <a:solidFill>
                  <a:schemeClr val="tx1"/>
                </a:solidFill>
                <a:latin typeface="Calibri" pitchFamily="34" charset="0"/>
                <a:ea typeface="MS PGothic" pitchFamily="34" charset="-128"/>
              </a:defRPr>
            </a:lvl6pPr>
            <a:lvl7pPr marL="3061997" indent="-235538" eaLnBrk="0" fontAlgn="base" hangingPunct="0">
              <a:spcBef>
                <a:spcPct val="0"/>
              </a:spcBef>
              <a:spcAft>
                <a:spcPct val="0"/>
              </a:spcAft>
              <a:defRPr sz="2400">
                <a:solidFill>
                  <a:schemeClr val="tx1"/>
                </a:solidFill>
                <a:latin typeface="Calibri" pitchFamily="34" charset="0"/>
                <a:ea typeface="MS PGothic" pitchFamily="34" charset="-128"/>
              </a:defRPr>
            </a:lvl7pPr>
            <a:lvl8pPr marL="3533073" indent="-235538" eaLnBrk="0" fontAlgn="base" hangingPunct="0">
              <a:spcBef>
                <a:spcPct val="0"/>
              </a:spcBef>
              <a:spcAft>
                <a:spcPct val="0"/>
              </a:spcAft>
              <a:defRPr sz="2400">
                <a:solidFill>
                  <a:schemeClr val="tx1"/>
                </a:solidFill>
                <a:latin typeface="Calibri" pitchFamily="34" charset="0"/>
                <a:ea typeface="MS PGothic" pitchFamily="34" charset="-128"/>
              </a:defRPr>
            </a:lvl8pPr>
            <a:lvl9pPr marL="4004150" indent="-235538"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5504BCE-539C-4E0D-A779-23128A1AA56B}" type="slidenum">
              <a:rPr lang="en-US" altLang="en-US" sz="1300"/>
              <a:pPr eaLnBrk="1" hangingPunct="1"/>
              <a:t>150</a:t>
            </a:fld>
            <a:endParaRPr lang="en-US" altLang="en-US" sz="1300"/>
          </a:p>
        </p:txBody>
      </p:sp>
    </p:spTree>
    <p:extLst>
      <p:ext uri="{BB962C8B-B14F-4D97-AF65-F5344CB8AC3E}">
        <p14:creationId xmlns:p14="http://schemas.microsoft.com/office/powerpoint/2010/main" val="11660454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151</a:t>
            </a:fld>
            <a:endParaRPr lang="en-US"/>
          </a:p>
        </p:txBody>
      </p:sp>
    </p:spTree>
    <p:extLst>
      <p:ext uri="{BB962C8B-B14F-4D97-AF65-F5344CB8AC3E}">
        <p14:creationId xmlns:p14="http://schemas.microsoft.com/office/powerpoint/2010/main" val="33763987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prepared prior to the crop season you keep on farm</a:t>
            </a:r>
          </a:p>
        </p:txBody>
      </p:sp>
      <p:sp>
        <p:nvSpPr>
          <p:cNvPr id="4" name="Slide Number Placeholder 3"/>
          <p:cNvSpPr>
            <a:spLocks noGrp="1"/>
          </p:cNvSpPr>
          <p:nvPr>
            <p:ph type="sldNum" sz="quarter" idx="5"/>
          </p:nvPr>
        </p:nvSpPr>
        <p:spPr/>
        <p:txBody>
          <a:bodyPr/>
          <a:lstStyle/>
          <a:p>
            <a:fld id="{E00523E2-7144-4F85-8430-A3E6A2AAF218}" type="slidenum">
              <a:rPr lang="en-US" smtClean="0"/>
              <a:t>12</a:t>
            </a:fld>
            <a:endParaRPr lang="en-US"/>
          </a:p>
        </p:txBody>
      </p:sp>
    </p:spTree>
    <p:extLst>
      <p:ext uri="{BB962C8B-B14F-4D97-AF65-F5344CB8AC3E}">
        <p14:creationId xmlns:p14="http://schemas.microsoft.com/office/powerpoint/2010/main" val="2202053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905335-A5D2-4EB6-8030-E83B0A0E0241}" type="slidenum">
              <a:rPr lang="en-US" smtClean="0"/>
              <a:t>155</a:t>
            </a:fld>
            <a:endParaRPr lang="en-US"/>
          </a:p>
        </p:txBody>
      </p:sp>
    </p:spTree>
    <p:extLst>
      <p:ext uri="{BB962C8B-B14F-4D97-AF65-F5344CB8AC3E}">
        <p14:creationId xmlns:p14="http://schemas.microsoft.com/office/powerpoint/2010/main" val="409726005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156</a:t>
            </a:fld>
            <a:endParaRPr lang="en-US"/>
          </a:p>
        </p:txBody>
      </p:sp>
    </p:spTree>
    <p:extLst>
      <p:ext uri="{BB962C8B-B14F-4D97-AF65-F5344CB8AC3E}">
        <p14:creationId xmlns:p14="http://schemas.microsoft.com/office/powerpoint/2010/main" val="12398763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160</a:t>
            </a:fld>
            <a:endParaRPr lang="en-US"/>
          </a:p>
        </p:txBody>
      </p:sp>
    </p:spTree>
    <p:extLst>
      <p:ext uri="{BB962C8B-B14F-4D97-AF65-F5344CB8AC3E}">
        <p14:creationId xmlns:p14="http://schemas.microsoft.com/office/powerpoint/2010/main" val="10072295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162</a:t>
            </a:fld>
            <a:endParaRPr lang="en-US"/>
          </a:p>
        </p:txBody>
      </p:sp>
    </p:spTree>
    <p:extLst>
      <p:ext uri="{BB962C8B-B14F-4D97-AF65-F5344CB8AC3E}">
        <p14:creationId xmlns:p14="http://schemas.microsoft.com/office/powerpoint/2010/main" val="1407719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163</a:t>
            </a:fld>
            <a:endParaRPr lang="en-US"/>
          </a:p>
        </p:txBody>
      </p:sp>
    </p:spTree>
    <p:extLst>
      <p:ext uri="{BB962C8B-B14F-4D97-AF65-F5344CB8AC3E}">
        <p14:creationId xmlns:p14="http://schemas.microsoft.com/office/powerpoint/2010/main" val="1883172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164</a:t>
            </a:fld>
            <a:endParaRPr lang="en-US"/>
          </a:p>
        </p:txBody>
      </p:sp>
    </p:spTree>
    <p:extLst>
      <p:ext uri="{BB962C8B-B14F-4D97-AF65-F5344CB8AC3E}">
        <p14:creationId xmlns:p14="http://schemas.microsoft.com/office/powerpoint/2010/main" val="41491767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buNone/>
            </a:pPr>
            <a:r>
              <a:rPr lang="en-US" sz="1400" dirty="0"/>
              <a:t>Use crop recommendations from CDFA, UCCE, NRCS, UCR, commodity organizations or site-specific knowledge based on previous experience to appropriately estimate the amount of Nitrogen (N) needed. </a:t>
            </a:r>
          </a:p>
          <a:p>
            <a:pPr marL="0" indent="0" eaLnBrk="0" fontAlgn="base" hangingPunct="0">
              <a:buNone/>
            </a:pPr>
            <a:endParaRPr lang="en-US" sz="1400" dirty="0"/>
          </a:p>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166</a:t>
            </a:fld>
            <a:endParaRPr lang="en-US"/>
          </a:p>
        </p:txBody>
      </p:sp>
    </p:spTree>
    <p:extLst>
      <p:ext uri="{BB962C8B-B14F-4D97-AF65-F5344CB8AC3E}">
        <p14:creationId xmlns:p14="http://schemas.microsoft.com/office/powerpoint/2010/main" val="222372024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169</a:t>
            </a:fld>
            <a:endParaRPr lang="en-US"/>
          </a:p>
        </p:txBody>
      </p:sp>
    </p:spTree>
    <p:extLst>
      <p:ext uri="{BB962C8B-B14F-4D97-AF65-F5344CB8AC3E}">
        <p14:creationId xmlns:p14="http://schemas.microsoft.com/office/powerpoint/2010/main" val="25982149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170</a:t>
            </a:fld>
            <a:endParaRPr lang="en-US"/>
          </a:p>
        </p:txBody>
      </p:sp>
    </p:spTree>
    <p:extLst>
      <p:ext uri="{BB962C8B-B14F-4D97-AF65-F5344CB8AC3E}">
        <p14:creationId xmlns:p14="http://schemas.microsoft.com/office/powerpoint/2010/main" val="31781236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 calcs will not be required on test questions</a:t>
            </a:r>
          </a:p>
        </p:txBody>
      </p:sp>
      <p:sp>
        <p:nvSpPr>
          <p:cNvPr id="4" name="Slide Number Placeholder 3"/>
          <p:cNvSpPr>
            <a:spLocks noGrp="1"/>
          </p:cNvSpPr>
          <p:nvPr>
            <p:ph type="sldNum" sz="quarter" idx="10"/>
          </p:nvPr>
        </p:nvSpPr>
        <p:spPr/>
        <p:txBody>
          <a:bodyPr/>
          <a:lstStyle/>
          <a:p>
            <a:fld id="{30905335-A5D2-4EB6-8030-E83B0A0E0241}" type="slidenum">
              <a:rPr lang="en-US" smtClean="0"/>
              <a:t>171</a:t>
            </a:fld>
            <a:endParaRPr lang="en-US"/>
          </a:p>
        </p:txBody>
      </p:sp>
    </p:spTree>
    <p:extLst>
      <p:ext uri="{BB962C8B-B14F-4D97-AF65-F5344CB8AC3E}">
        <p14:creationId xmlns:p14="http://schemas.microsoft.com/office/powerpoint/2010/main" val="244567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Pink if grower self certification</a:t>
            </a:r>
          </a:p>
          <a:p>
            <a:r>
              <a:rPr lang="en-US" dirty="0"/>
              <a:t>Or Pink for a qualified certifier and also member in blue</a:t>
            </a:r>
          </a:p>
        </p:txBody>
      </p:sp>
      <p:sp>
        <p:nvSpPr>
          <p:cNvPr id="4" name="Slide Number Placeholder 3"/>
          <p:cNvSpPr>
            <a:spLocks noGrp="1"/>
          </p:cNvSpPr>
          <p:nvPr>
            <p:ph type="sldNum" sz="quarter" idx="5"/>
          </p:nvPr>
        </p:nvSpPr>
        <p:spPr/>
        <p:txBody>
          <a:bodyPr/>
          <a:lstStyle/>
          <a:p>
            <a:fld id="{E00523E2-7144-4F85-8430-A3E6A2AAF218}" type="slidenum">
              <a:rPr lang="en-US" smtClean="0"/>
              <a:t>180</a:t>
            </a:fld>
            <a:endParaRPr lang="en-US"/>
          </a:p>
        </p:txBody>
      </p:sp>
    </p:spTree>
    <p:extLst>
      <p:ext uri="{BB962C8B-B14F-4D97-AF65-F5344CB8AC3E}">
        <p14:creationId xmlns:p14="http://schemas.microsoft.com/office/powerpoint/2010/main" val="356366581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181</a:t>
            </a:fld>
            <a:endParaRPr lang="en-US"/>
          </a:p>
        </p:txBody>
      </p:sp>
    </p:spTree>
    <p:extLst>
      <p:ext uri="{BB962C8B-B14F-4D97-AF65-F5344CB8AC3E}">
        <p14:creationId xmlns:p14="http://schemas.microsoft.com/office/powerpoint/2010/main" val="28118075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86150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186</a:t>
            </a:fld>
            <a:endParaRPr lang="en-US"/>
          </a:p>
        </p:txBody>
      </p:sp>
    </p:spTree>
    <p:extLst>
      <p:ext uri="{BB962C8B-B14F-4D97-AF65-F5344CB8AC3E}">
        <p14:creationId xmlns:p14="http://schemas.microsoft.com/office/powerpoint/2010/main" val="27363451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187</a:t>
            </a:fld>
            <a:endParaRPr lang="en-US"/>
          </a:p>
        </p:txBody>
      </p:sp>
    </p:spTree>
    <p:extLst>
      <p:ext uri="{BB962C8B-B14F-4D97-AF65-F5344CB8AC3E}">
        <p14:creationId xmlns:p14="http://schemas.microsoft.com/office/powerpoint/2010/main" val="353539623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88BE2-6B17-D34B-A571-9BCD52E1B601}" type="slidenum">
              <a:rPr lang="en-US" smtClean="0"/>
              <a:t>188</a:t>
            </a:fld>
            <a:endParaRPr lang="en-US"/>
          </a:p>
        </p:txBody>
      </p:sp>
    </p:spTree>
    <p:extLst>
      <p:ext uri="{BB962C8B-B14F-4D97-AF65-F5344CB8AC3E}">
        <p14:creationId xmlns:p14="http://schemas.microsoft.com/office/powerpoint/2010/main" val="48730402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5335-A5D2-4EB6-8030-E83B0A0E0241}" type="slidenum">
              <a:rPr lang="en-US" smtClean="0"/>
              <a:t>189</a:t>
            </a:fld>
            <a:endParaRPr lang="en-US"/>
          </a:p>
        </p:txBody>
      </p:sp>
    </p:spTree>
    <p:extLst>
      <p:ext uri="{BB962C8B-B14F-4D97-AF65-F5344CB8AC3E}">
        <p14:creationId xmlns:p14="http://schemas.microsoft.com/office/powerpoint/2010/main" val="22154574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192</a:t>
            </a:fld>
            <a:endParaRPr lang="en-US"/>
          </a:p>
        </p:txBody>
      </p:sp>
    </p:spTree>
    <p:extLst>
      <p:ext uri="{BB962C8B-B14F-4D97-AF65-F5344CB8AC3E}">
        <p14:creationId xmlns:p14="http://schemas.microsoft.com/office/powerpoint/2010/main" val="230177688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88BE2-6B17-D34B-A571-9BCD52E1B601}" type="slidenum">
              <a:rPr lang="en-US" smtClean="0"/>
              <a:t>196</a:t>
            </a:fld>
            <a:endParaRPr lang="en-US"/>
          </a:p>
        </p:txBody>
      </p:sp>
    </p:spTree>
    <p:extLst>
      <p:ext uri="{BB962C8B-B14F-4D97-AF65-F5344CB8AC3E}">
        <p14:creationId xmlns:p14="http://schemas.microsoft.com/office/powerpoint/2010/main" val="8242725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Pink if grower self certification</a:t>
            </a:r>
          </a:p>
          <a:p>
            <a:r>
              <a:rPr lang="en-US" dirty="0"/>
              <a:t>Or Pink for a qualified certifier and also member in blue</a:t>
            </a:r>
          </a:p>
        </p:txBody>
      </p:sp>
      <p:sp>
        <p:nvSpPr>
          <p:cNvPr id="4" name="Slide Number Placeholder 3"/>
          <p:cNvSpPr>
            <a:spLocks noGrp="1"/>
          </p:cNvSpPr>
          <p:nvPr>
            <p:ph type="sldNum" sz="quarter" idx="5"/>
          </p:nvPr>
        </p:nvSpPr>
        <p:spPr/>
        <p:txBody>
          <a:bodyPr/>
          <a:lstStyle/>
          <a:p>
            <a:fld id="{E00523E2-7144-4F85-8430-A3E6A2AAF218}" type="slidenum">
              <a:rPr lang="en-US" smtClean="0"/>
              <a:t>206</a:t>
            </a:fld>
            <a:endParaRPr lang="en-US"/>
          </a:p>
        </p:txBody>
      </p:sp>
    </p:spTree>
    <p:extLst>
      <p:ext uri="{BB962C8B-B14F-4D97-AF65-F5344CB8AC3E}">
        <p14:creationId xmlns:p14="http://schemas.microsoft.com/office/powerpoint/2010/main" val="1715599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8DF90-EEF9-4D40-9294-01EE99A662B4}"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199327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207</a:t>
            </a:fld>
            <a:endParaRPr lang="en-US"/>
          </a:p>
        </p:txBody>
      </p:sp>
    </p:spTree>
    <p:extLst>
      <p:ext uri="{BB962C8B-B14F-4D97-AF65-F5344CB8AC3E}">
        <p14:creationId xmlns:p14="http://schemas.microsoft.com/office/powerpoint/2010/main" val="211751984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208</a:t>
            </a:fld>
            <a:endParaRPr lang="en-US"/>
          </a:p>
        </p:txBody>
      </p:sp>
    </p:spTree>
    <p:extLst>
      <p:ext uri="{BB962C8B-B14F-4D97-AF65-F5344CB8AC3E}">
        <p14:creationId xmlns:p14="http://schemas.microsoft.com/office/powerpoint/2010/main" val="104858913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22797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905335-A5D2-4EB6-8030-E83B0A0E0241}" type="slidenum">
              <a:rPr lang="en-US" smtClean="0"/>
              <a:t>212</a:t>
            </a:fld>
            <a:endParaRPr lang="en-US"/>
          </a:p>
        </p:txBody>
      </p:sp>
    </p:spTree>
    <p:extLst>
      <p:ext uri="{BB962C8B-B14F-4D97-AF65-F5344CB8AC3E}">
        <p14:creationId xmlns:p14="http://schemas.microsoft.com/office/powerpoint/2010/main" val="147051158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B3AF28C2-6661-4D4B-A295-2EDDE00A315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3719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pPr defTabSz="891262">
              <a:defRPr/>
            </a:pPr>
            <a:r>
              <a:rPr lang="en-US" dirty="0"/>
              <a:t>Note: The natural background concentration of nitrogen cycling though soil, water, and plants is about 2 ppm (2mg/L). </a:t>
            </a:r>
          </a:p>
          <a:p>
            <a:endParaRPr lang="en-US" dirty="0"/>
          </a:p>
        </p:txBody>
      </p:sp>
      <p:sp>
        <p:nvSpPr>
          <p:cNvPr id="4" name="Slide Number Placeholder 3"/>
          <p:cNvSpPr>
            <a:spLocks noGrp="1"/>
          </p:cNvSpPr>
          <p:nvPr>
            <p:ph type="sldNum" sz="quarter" idx="10"/>
          </p:nvPr>
        </p:nvSpPr>
        <p:spPr/>
        <p:txBody>
          <a:bodyPr/>
          <a:lstStyle/>
          <a:p>
            <a:fld id="{6A33F2DB-5263-4054-AED1-B050761F82B4}" type="slidenum">
              <a:rPr lang="en-US" smtClean="0"/>
              <a:pPr/>
              <a:t>16</a:t>
            </a:fld>
            <a:endParaRPr lang="en-US" dirty="0"/>
          </a:p>
        </p:txBody>
      </p:sp>
    </p:spTree>
    <p:extLst>
      <p:ext uri="{BB962C8B-B14F-4D97-AF65-F5344CB8AC3E}">
        <p14:creationId xmlns:p14="http://schemas.microsoft.com/office/powerpoint/2010/main" val="70119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Ground water may become polluted more quickly where soils are layered (</a:t>
            </a:r>
            <a:r>
              <a:rPr lang="en-US" b="0" dirty="0" err="1"/>
              <a:t>eg</a:t>
            </a:r>
            <a:r>
              <a:rPr lang="en-US" b="0" dirty="0"/>
              <a:t>. alluvial soils) and exhibit preferential flow that can shorten the time it takes for nitrate to reach the groundwater.</a:t>
            </a:r>
          </a:p>
          <a:p>
            <a:endParaRPr lang="en-US" b="0" dirty="0"/>
          </a:p>
          <a:p>
            <a:r>
              <a:rPr lang="en-US" b="0" dirty="0"/>
              <a:t>Figure: Arrows show different distances to water</a:t>
            </a:r>
            <a:r>
              <a:rPr lang="en-US" b="0" baseline="0" dirty="0"/>
              <a:t> table</a:t>
            </a:r>
            <a:endParaRPr lang="en-US" b="0" dirty="0"/>
          </a:p>
        </p:txBody>
      </p:sp>
      <p:sp>
        <p:nvSpPr>
          <p:cNvPr id="4" name="Slide Number Placeholder 3"/>
          <p:cNvSpPr>
            <a:spLocks noGrp="1"/>
          </p:cNvSpPr>
          <p:nvPr>
            <p:ph type="sldNum" sz="quarter" idx="10"/>
          </p:nvPr>
        </p:nvSpPr>
        <p:spPr/>
        <p:txBody>
          <a:bodyPr/>
          <a:lstStyle/>
          <a:p>
            <a:fld id="{6A33F2DB-5263-4054-AED1-B050761F82B4}" type="slidenum">
              <a:rPr lang="en-US" smtClean="0"/>
              <a:pPr/>
              <a:t>17</a:t>
            </a:fld>
            <a:endParaRPr lang="en-US" dirty="0"/>
          </a:p>
        </p:txBody>
      </p:sp>
    </p:spTree>
    <p:extLst>
      <p:ext uri="{BB962C8B-B14F-4D97-AF65-F5344CB8AC3E}">
        <p14:creationId xmlns:p14="http://schemas.microsoft.com/office/powerpoint/2010/main" val="408211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a:t>
            </a:r>
          </a:p>
          <a:p>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6A33F2DB-5263-4054-AED1-B050761F82B4}" type="slidenum">
              <a:rPr lang="en-US" smtClean="0"/>
              <a:pPr/>
              <a:t>18</a:t>
            </a:fld>
            <a:endParaRPr lang="en-US" dirty="0"/>
          </a:p>
        </p:txBody>
      </p:sp>
    </p:spTree>
    <p:extLst>
      <p:ext uri="{BB962C8B-B14F-4D97-AF65-F5344CB8AC3E}">
        <p14:creationId xmlns:p14="http://schemas.microsoft.com/office/powerpoint/2010/main" val="342785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850714"/>
            <a:ext cx="5681980" cy="3874375"/>
          </a:xfrm>
        </p:spPr>
        <p:txBody>
          <a:bodyPr vert="horz" lIns="94216" tIns="47108" rIns="94216" bIns="47108" rtlCol="0"/>
          <a:lstStyle/>
          <a:p>
            <a:r>
              <a:rPr lang="en-US" dirty="0"/>
              <a:t>Figure: From the State Water Resources Control Board, this image shows red dots as active and standby California Department of Public Health (CDPH) wells that are in excess of the 10 ppm N0</a:t>
            </a:r>
            <a:r>
              <a:rPr lang="en-US" baseline="-25000" dirty="0"/>
              <a:t>3</a:t>
            </a:r>
            <a:r>
              <a:rPr lang="en-US" dirty="0"/>
              <a:t>-N MCL as of June 2010. </a:t>
            </a:r>
          </a:p>
          <a:p>
            <a:endParaRPr lang="en-US" dirty="0"/>
          </a:p>
          <a:p>
            <a:r>
              <a:rPr lang="en-US" dirty="0"/>
              <a:t>The main areas of concern are the Coast, the Delta, the Tulare Lake Bottom and the East Side of the San Joaquin Valley. All these areas have shallow depth to ground water combined with intensive agriculture.</a:t>
            </a:r>
          </a:p>
        </p:txBody>
      </p:sp>
      <p:sp>
        <p:nvSpPr>
          <p:cNvPr id="4" name="Slide Number Placeholder 3"/>
          <p:cNvSpPr>
            <a:spLocks noGrp="1"/>
          </p:cNvSpPr>
          <p:nvPr>
            <p:ph type="sldNum" sz="quarter" idx="10"/>
          </p:nvPr>
        </p:nvSpPr>
        <p:spPr/>
        <p:txBody>
          <a:bodyPr/>
          <a:lstStyle/>
          <a:p>
            <a:fld id="{6A33F2DB-5263-4054-AED1-B050761F82B4}" type="slidenum">
              <a:rPr lang="en-US" smtClean="0"/>
              <a:pPr/>
              <a:t>19</a:t>
            </a:fld>
            <a:endParaRPr lang="en-US" dirty="0"/>
          </a:p>
        </p:txBody>
      </p:sp>
    </p:spTree>
    <p:extLst>
      <p:ext uri="{BB962C8B-B14F-4D97-AF65-F5344CB8AC3E}">
        <p14:creationId xmlns:p14="http://schemas.microsoft.com/office/powerpoint/2010/main" val="275310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Figure: This information is from “Addressing Nitrate in California’s Drinking Water,” linked below. The researchers determined the sources and fates of cropland-applied nitrogen in the Salinas Valley and Tulare Lake Basin. They accounted for all the sources of nitrogen inputs applied in one year in the study areas. More than half of the inputs by mass are from synthetic fertilizer, plus a third from dairy manure, accounting for 86% of total nitrogen inputs.</a:t>
            </a:r>
          </a:p>
          <a:p>
            <a:endParaRPr lang="en-US" dirty="0"/>
          </a:p>
          <a:p>
            <a:r>
              <a:rPr lang="en-US" dirty="0"/>
              <a:t>Addressing Nitrate in California’s Drinking Water: </a:t>
            </a:r>
            <a:r>
              <a:rPr lang="en-US" dirty="0">
                <a:hlinkClick r:id="" action="ppaction://noaction"/>
              </a:rPr>
              <a:t>http://groundwaternitrate.ucdavis.edu/files/138956.pdf</a:t>
            </a:r>
            <a:r>
              <a:rPr lang="en-US" dirty="0"/>
              <a:t>  </a:t>
            </a:r>
          </a:p>
          <a:p>
            <a:endParaRPr lang="en-US" dirty="0"/>
          </a:p>
          <a:p>
            <a:r>
              <a:rPr lang="en-US" dirty="0"/>
              <a:t>Please note these data are from Salinas and Tulare Lake Basin and are not necessarily representative of all California.</a:t>
            </a:r>
          </a:p>
        </p:txBody>
      </p:sp>
      <p:sp>
        <p:nvSpPr>
          <p:cNvPr id="4" name="Slide Number Placeholder 3"/>
          <p:cNvSpPr>
            <a:spLocks noGrp="1"/>
          </p:cNvSpPr>
          <p:nvPr>
            <p:ph type="sldNum" sz="quarter" idx="10"/>
          </p:nvPr>
        </p:nvSpPr>
        <p:spPr/>
        <p:txBody>
          <a:bodyPr/>
          <a:lstStyle/>
          <a:p>
            <a:fld id="{E00523E2-7144-4F85-8430-A3E6A2AAF218}" type="slidenum">
              <a:rPr lang="en-US" smtClean="0"/>
              <a:t>20</a:t>
            </a:fld>
            <a:endParaRPr lang="en-US"/>
          </a:p>
        </p:txBody>
      </p:sp>
    </p:spTree>
    <p:extLst>
      <p:ext uri="{BB962C8B-B14F-4D97-AF65-F5344CB8AC3E}">
        <p14:creationId xmlns:p14="http://schemas.microsoft.com/office/powerpoint/2010/main" val="208184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1CB8DF90-EEF9-4D40-9294-01EE99A662B4}" type="slidenum">
              <a:rPr lang="en-US" smtClean="0"/>
              <a:t>2</a:t>
            </a:fld>
            <a:endParaRPr lang="en-US"/>
          </a:p>
        </p:txBody>
      </p:sp>
    </p:spTree>
    <p:extLst>
      <p:ext uri="{BB962C8B-B14F-4D97-AF65-F5344CB8AC3E}">
        <p14:creationId xmlns:p14="http://schemas.microsoft.com/office/powerpoint/2010/main" val="288503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Figure: In a mass balance model, the mass of the inputs must equal the mass of the outputs. By estimating the amount of total nitrogen exported in the harvested portion of the crop as well as nitrogen lost to the atmosphere by denitrification, volatilization, and surface runoff, the remaining nitrogen is assumed to have leached below the crop root zone. In these cases, 51% of nitrogen was available to leach to groundwater.  </a:t>
            </a:r>
          </a:p>
          <a:p>
            <a:endParaRPr lang="en-US" dirty="0"/>
          </a:p>
          <a:p>
            <a:r>
              <a:rPr lang="en-US" dirty="0"/>
              <a:t>Please note theses data are from Salinas and Tulare Lake Basin and are not necessarily representative of all California.</a:t>
            </a:r>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21</a:t>
            </a:fld>
            <a:endParaRPr lang="en-US"/>
          </a:p>
        </p:txBody>
      </p:sp>
    </p:spTree>
    <p:extLst>
      <p:ext uri="{BB962C8B-B14F-4D97-AF65-F5344CB8AC3E}">
        <p14:creationId xmlns:p14="http://schemas.microsoft.com/office/powerpoint/2010/main" val="2823197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77">
              <a:defRPr/>
            </a:pPr>
            <a:r>
              <a:rPr lang="en-US" kern="1200" dirty="0">
                <a:solidFill>
                  <a:schemeClr val="tx1"/>
                </a:solidFill>
                <a:effectLst/>
                <a:latin typeface="+mn-lt"/>
                <a:ea typeface="+mn-ea"/>
                <a:cs typeface="+mn-cs"/>
              </a:rPr>
              <a:t>Eliminating nitrates from drinking water is expensive and cannot be done with charcoal filters. Only by ion exchange, reverse osmosis or electrolysis, can nitrate be removed from water. </a:t>
            </a:r>
          </a:p>
          <a:p>
            <a:pPr defTabSz="471077">
              <a:defRPr/>
            </a:pPr>
            <a:endParaRPr lang="en-US" kern="1200" dirty="0">
              <a:solidFill>
                <a:schemeClr val="tx1"/>
              </a:solidFill>
              <a:effectLst/>
              <a:latin typeface="+mn-lt"/>
              <a:ea typeface="+mn-ea"/>
              <a:cs typeface="+mn-cs"/>
            </a:endParaRPr>
          </a:p>
          <a:p>
            <a:pPr defTabSz="471077">
              <a:defRPr/>
            </a:pPr>
            <a:r>
              <a:rPr lang="en-US" kern="1200" dirty="0">
                <a:solidFill>
                  <a:schemeClr val="tx1"/>
                </a:solidFill>
                <a:effectLst/>
                <a:latin typeface="+mn-lt"/>
                <a:ea typeface="+mn-ea"/>
                <a:cs typeface="+mn-cs"/>
              </a:rPr>
              <a:t>Accounting for all the sources of nitrogen in the system - including mineralization, residual nitrogen and nitrogen in irrigation water – leads to more efficient use of nitrogen and fertilizer products. This saves the grower money and</a:t>
            </a:r>
            <a:r>
              <a:rPr lang="en-US" kern="1200" baseline="0" dirty="0">
                <a:solidFill>
                  <a:schemeClr val="tx1"/>
                </a:solidFill>
                <a:effectLst/>
                <a:latin typeface="+mn-lt"/>
                <a:ea typeface="+mn-ea"/>
                <a:cs typeface="+mn-cs"/>
              </a:rPr>
              <a:t> improves conditions in affected communities</a:t>
            </a:r>
            <a:r>
              <a:rPr lang="en-US"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22</a:t>
            </a:fld>
            <a:endParaRPr lang="en-US"/>
          </a:p>
        </p:txBody>
      </p:sp>
    </p:spTree>
    <p:extLst>
      <p:ext uri="{BB962C8B-B14F-4D97-AF65-F5344CB8AC3E}">
        <p14:creationId xmlns:p14="http://schemas.microsoft.com/office/powerpoint/2010/main" val="17606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16" tIns="47108" rIns="94216" bIns="47108" rtlCol="0"/>
          <a:lstStyle/>
          <a:p>
            <a:r>
              <a:rPr lang="en-US" dirty="0"/>
              <a:t> Most Labs report Nitrate concentration as NO</a:t>
            </a:r>
            <a:r>
              <a:rPr lang="en-US" baseline="-25000" dirty="0"/>
              <a:t>3</a:t>
            </a:r>
            <a:r>
              <a:rPr lang="en-US" dirty="0"/>
              <a:t>—N. This is the preferred units since well testing will require NO</a:t>
            </a:r>
            <a:r>
              <a:rPr lang="en-US" baseline="-25000" dirty="0"/>
              <a:t>3</a:t>
            </a:r>
            <a:r>
              <a:rPr lang="en-US" dirty="0"/>
              <a:t>—N concentration reporting </a:t>
            </a:r>
          </a:p>
          <a:p>
            <a:endParaRPr lang="en-US" dirty="0"/>
          </a:p>
          <a:p>
            <a:r>
              <a:rPr lang="en-US" dirty="0"/>
              <a:t> When Nitrate concentration is measured in nitrate-N (NO</a:t>
            </a:r>
            <a:r>
              <a:rPr lang="en-US" baseline="-25000" dirty="0"/>
              <a:t>3</a:t>
            </a:r>
            <a:r>
              <a:rPr lang="en-US" dirty="0"/>
              <a:t>--N), only the nitrogen is measured. 10 ppm MCL</a:t>
            </a:r>
          </a:p>
          <a:p>
            <a:r>
              <a:rPr lang="en-US" dirty="0"/>
              <a:t> </a:t>
            </a:r>
          </a:p>
          <a:p>
            <a:r>
              <a:rPr lang="en-US" dirty="0"/>
              <a:t>When Nitrate concentration is measured in nitrate (NO</a:t>
            </a:r>
            <a:r>
              <a:rPr lang="en-US" baseline="-25000" dirty="0"/>
              <a:t>3</a:t>
            </a:r>
            <a:r>
              <a:rPr lang="en-US" dirty="0"/>
              <a:t>), nitrogen and oxygen are both measured. 45 ppm MCL</a:t>
            </a:r>
          </a:p>
          <a:p>
            <a:r>
              <a:rPr lang="en-US" dirty="0"/>
              <a:t> </a:t>
            </a:r>
          </a:p>
          <a:p>
            <a:r>
              <a:rPr lang="en-US" dirty="0"/>
              <a:t>The two maximum contaminant levels are the same– only difference is the mg/L is the weight on N</a:t>
            </a:r>
            <a:r>
              <a:rPr lang="en-US" baseline="0" dirty="0"/>
              <a:t> +</a:t>
            </a:r>
            <a:r>
              <a:rPr lang="en-US" dirty="0"/>
              <a:t> O</a:t>
            </a:r>
            <a:r>
              <a:rPr lang="en-US" baseline="-25000" dirty="0"/>
              <a:t>3</a:t>
            </a:r>
            <a:r>
              <a:rPr lang="en-US" dirty="0"/>
              <a:t> versus N only . </a:t>
            </a:r>
          </a:p>
          <a:p>
            <a:r>
              <a:rPr lang="en-US" dirty="0"/>
              <a:t>A factor of about 4.5</a:t>
            </a:r>
          </a:p>
          <a:p>
            <a:r>
              <a:rPr lang="en-US" dirty="0"/>
              <a:t>62.0049 / 14.0067 = 4.427</a:t>
            </a:r>
          </a:p>
          <a:p>
            <a:endParaRPr lang="en-US" dirty="0"/>
          </a:p>
        </p:txBody>
      </p:sp>
      <p:sp>
        <p:nvSpPr>
          <p:cNvPr id="4" name="Slide Number Placeholder 3"/>
          <p:cNvSpPr>
            <a:spLocks noGrp="1"/>
          </p:cNvSpPr>
          <p:nvPr>
            <p:ph type="sldNum" sz="quarter" idx="10"/>
          </p:nvPr>
        </p:nvSpPr>
        <p:spPr/>
        <p:txBody>
          <a:bodyPr/>
          <a:lstStyle/>
          <a:p>
            <a:fld id="{D86513B4-5863-0744-9252-B3E96C42AFFB}" type="slidenum">
              <a:rPr lang="en-US" smtClean="0"/>
              <a:t>23</a:t>
            </a:fld>
            <a:endParaRPr lang="en-US"/>
          </a:p>
        </p:txBody>
      </p:sp>
    </p:spTree>
    <p:extLst>
      <p:ext uri="{BB962C8B-B14F-4D97-AF65-F5344CB8AC3E}">
        <p14:creationId xmlns:p14="http://schemas.microsoft.com/office/powerpoint/2010/main" val="237261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A4B8A-3486-C048-A42C-DBCF570CCBD1}" type="slidenum">
              <a:rPr lang="en-US" smtClean="0"/>
              <a:pPr/>
              <a:t>24</a:t>
            </a:fld>
            <a:endParaRPr lang="en-US"/>
          </a:p>
        </p:txBody>
      </p:sp>
    </p:spTree>
    <p:extLst>
      <p:ext uri="{BB962C8B-B14F-4D97-AF65-F5344CB8AC3E}">
        <p14:creationId xmlns:p14="http://schemas.microsoft.com/office/powerpoint/2010/main" val="4118757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25</a:t>
            </a:fld>
            <a:endParaRPr lang="en-US"/>
          </a:p>
        </p:txBody>
      </p:sp>
    </p:spTree>
    <p:extLst>
      <p:ext uri="{BB962C8B-B14F-4D97-AF65-F5344CB8AC3E}">
        <p14:creationId xmlns:p14="http://schemas.microsoft.com/office/powerpoint/2010/main" val="2702007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the complexity of the N cycle the basic cycle is from the major pools of N.</a:t>
            </a:r>
          </a:p>
          <a:p>
            <a:r>
              <a:rPr lang="en-US" dirty="0"/>
              <a:t>The atmosphere is the largest pool (N2) at 78% with the soil organic matter (organic N) the next largest.</a:t>
            </a:r>
          </a:p>
          <a:p>
            <a:endParaRPr lang="en-US" dirty="0"/>
          </a:p>
          <a:p>
            <a:r>
              <a:rPr lang="en-US" dirty="0"/>
              <a:t>1% OM in </a:t>
            </a:r>
            <a:r>
              <a:rPr lang="en-US" dirty="0" err="1"/>
              <a:t>acft</a:t>
            </a:r>
            <a:r>
              <a:rPr lang="en-US" dirty="0"/>
              <a:t> soil is about 40,000 lbs. At a stable C:N ration of 10:1, that 1 ft slice would contain  4,000 of N</a:t>
            </a:r>
          </a:p>
          <a:p>
            <a:endParaRPr lang="en-US" dirty="0"/>
          </a:p>
          <a:p>
            <a:pPr defTabSz="924641">
              <a:defRPr/>
            </a:pPr>
            <a:r>
              <a:rPr lang="en-US" dirty="0"/>
              <a:t> Both pools are not available for non-</a:t>
            </a:r>
            <a:r>
              <a:rPr lang="en-US" dirty="0" err="1"/>
              <a:t>legumeous</a:t>
            </a:r>
            <a:r>
              <a:rPr lang="en-US" dirty="0"/>
              <a:t> plants.  </a:t>
            </a:r>
          </a:p>
          <a:p>
            <a:pPr defTabSz="924641">
              <a:defRPr/>
            </a:pPr>
            <a:endParaRPr lang="en-US" dirty="0"/>
          </a:p>
          <a:p>
            <a:pPr defTabSz="924641">
              <a:defRPr/>
            </a:pPr>
            <a:r>
              <a:rPr lang="en-US" dirty="0"/>
              <a:t>The N must be transformed into usable mineral N for plant and microbe use.</a:t>
            </a:r>
          </a:p>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26</a:t>
            </a:fld>
            <a:endParaRPr lang="en-US"/>
          </a:p>
        </p:txBody>
      </p:sp>
    </p:spTree>
    <p:extLst>
      <p:ext uri="{BB962C8B-B14F-4D97-AF65-F5344CB8AC3E}">
        <p14:creationId xmlns:p14="http://schemas.microsoft.com/office/powerpoint/2010/main" val="3817859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baseline="0" dirty="0"/>
              <a:t>Mineralization of organic matter to ammonium through microbe decomposition</a:t>
            </a:r>
          </a:p>
          <a:p>
            <a:pPr defTabSz="891262">
              <a:defRPr/>
            </a:pPr>
            <a:endParaRPr lang="en-US" baseline="0" dirty="0"/>
          </a:p>
          <a:p>
            <a:pPr defTabSz="891262">
              <a:defRPr/>
            </a:pPr>
            <a:r>
              <a:rPr lang="en-US" dirty="0"/>
              <a:t>The process occurs when organic materials, such as soil organic matter, manure, plant residue, or biosolids, are decomposed by soil microorganisms.</a:t>
            </a:r>
            <a:endParaRPr lang="en-US" kern="1200" dirty="0">
              <a:solidFill>
                <a:schemeClr val="tx1"/>
              </a:solidFill>
              <a:effectLst/>
              <a:latin typeface="+mn-lt"/>
            </a:endParaRPr>
          </a:p>
          <a:p>
            <a:pPr defTabSz="891262">
              <a:defRPr/>
            </a:pPr>
            <a:endParaRPr lang="en-US" baseline="0" dirty="0"/>
          </a:p>
          <a:p>
            <a:pPr defTabSz="891262">
              <a:defRPr/>
            </a:pPr>
            <a:r>
              <a:rPr lang="en-US" dirty="0"/>
              <a:t>Mineralization refers specifically to those decomposition processes that release inorganic compounds (N) from organic matter</a:t>
            </a:r>
            <a:endParaRPr lang="en-US" baseline="0" dirty="0"/>
          </a:p>
          <a:p>
            <a:pPr defTabSz="891262">
              <a:defRPr/>
            </a:pPr>
            <a:endParaRPr lang="en-US" baseline="0" dirty="0"/>
          </a:p>
          <a:p>
            <a:pPr defTabSz="891262">
              <a:defRPr/>
            </a:pPr>
            <a:endParaRPr lang="en-US" baseline="0" dirty="0"/>
          </a:p>
        </p:txBody>
      </p:sp>
      <p:sp>
        <p:nvSpPr>
          <p:cNvPr id="4" name="Slide Number Placeholder 3"/>
          <p:cNvSpPr>
            <a:spLocks noGrp="1"/>
          </p:cNvSpPr>
          <p:nvPr>
            <p:ph type="sldNum" sz="quarter" idx="10"/>
          </p:nvPr>
        </p:nvSpPr>
        <p:spPr/>
        <p:txBody>
          <a:bodyPr/>
          <a:lstStyle/>
          <a:p>
            <a:pPr defTabSz="891262">
              <a:defRPr/>
            </a:pPr>
            <a:fld id="{E00523E2-7144-4F85-8430-A3E6A2AAF218}" type="slidenum">
              <a:rPr lang="en-US">
                <a:solidFill>
                  <a:prstClr val="black"/>
                </a:solidFill>
                <a:latin typeface="Calibri"/>
              </a:rPr>
              <a:pPr defTabSz="891262">
                <a:defRPr/>
              </a:pPr>
              <a:t>27</a:t>
            </a:fld>
            <a:endParaRPr lang="en-US">
              <a:solidFill>
                <a:prstClr val="black"/>
              </a:solidFill>
              <a:latin typeface="Calibri"/>
            </a:endParaRPr>
          </a:p>
        </p:txBody>
      </p:sp>
    </p:spTree>
    <p:extLst>
      <p:ext uri="{BB962C8B-B14F-4D97-AF65-F5344CB8AC3E}">
        <p14:creationId xmlns:p14="http://schemas.microsoft.com/office/powerpoint/2010/main" val="13293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r>
              <a:rPr lang="en-US" dirty="0">
                <a:sym typeface="Symbol" pitchFamily="18" charset="2"/>
              </a:rPr>
              <a:t>SOM stores soil carbon and nutrients</a:t>
            </a:r>
          </a:p>
          <a:p>
            <a:pPr lvl="1"/>
            <a:r>
              <a:rPr lang="en-US" dirty="0">
                <a:sym typeface="Symbol" pitchFamily="18" charset="2"/>
              </a:rPr>
              <a:t>Carbon acts as a food source for microbial populations</a:t>
            </a:r>
          </a:p>
          <a:p>
            <a:pPr lvl="1"/>
            <a:r>
              <a:rPr lang="en-US" dirty="0">
                <a:sym typeface="Symbol" pitchFamily="18" charset="2"/>
              </a:rPr>
              <a:t>N is alternately taken up as microbes grow and released as they die</a:t>
            </a:r>
          </a:p>
          <a:p>
            <a:pPr lvl="1"/>
            <a:r>
              <a:rPr lang="en-US" dirty="0">
                <a:sym typeface="Symbol" pitchFamily="18" charset="2"/>
              </a:rPr>
              <a:t>The majority of soil organic matter is recalcitrant and does not interact with N.  It is the small fraction of organic matter that is soluble that can interact with N and is hence most important.</a:t>
            </a:r>
          </a:p>
          <a:p>
            <a:pPr lvl="1"/>
            <a:endParaRPr lang="en-US" dirty="0">
              <a:sym typeface="Symbol" pitchFamily="18" charset="2"/>
            </a:endParaRPr>
          </a:p>
          <a:p>
            <a:r>
              <a:rPr lang="en-US" dirty="0">
                <a:sym typeface="Symbol" pitchFamily="18" charset="2"/>
              </a:rPr>
              <a:t>The process of N release is driven by microbe populations</a:t>
            </a:r>
          </a:p>
          <a:p>
            <a:pPr lvl="1"/>
            <a:r>
              <a:rPr lang="en-US" dirty="0">
                <a:sym typeface="Symbol" pitchFamily="18" charset="2"/>
              </a:rPr>
              <a:t>Release carbon and nutrients for their growth</a:t>
            </a:r>
          </a:p>
          <a:p>
            <a:pPr lvl="1"/>
            <a:r>
              <a:rPr lang="en-US" dirty="0">
                <a:sym typeface="Symbol" pitchFamily="18" charset="2"/>
              </a:rPr>
              <a:t>Mineral N is produced</a:t>
            </a:r>
          </a:p>
          <a:p>
            <a:endParaRPr lang="en-US" dirty="0"/>
          </a:p>
        </p:txBody>
      </p:sp>
      <p:sp>
        <p:nvSpPr>
          <p:cNvPr id="4" name="Slide Number Placeholder 3"/>
          <p:cNvSpPr>
            <a:spLocks noGrp="1"/>
          </p:cNvSpPr>
          <p:nvPr>
            <p:ph type="sldNum" sz="quarter" idx="10"/>
          </p:nvPr>
        </p:nvSpPr>
        <p:spPr/>
        <p:txBody>
          <a:bodyPr/>
          <a:lstStyle/>
          <a:p>
            <a:fld id="{FC2A4B8A-3486-C048-A42C-DBCF570CCBD1}" type="slidenum">
              <a:rPr lang="en-US" smtClean="0"/>
              <a:pPr/>
              <a:t>28</a:t>
            </a:fld>
            <a:endParaRPr lang="en-US"/>
          </a:p>
        </p:txBody>
      </p:sp>
    </p:spTree>
    <p:extLst>
      <p:ext uri="{BB962C8B-B14F-4D97-AF65-F5344CB8AC3E}">
        <p14:creationId xmlns:p14="http://schemas.microsoft.com/office/powerpoint/2010/main" val="101036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Mineralization is a particularly relevant component of the N cycle when a grower has or adds large amounts of SOM.</a:t>
            </a:r>
          </a:p>
          <a:p>
            <a:r>
              <a:rPr lang="en-US" sz="1200" dirty="0"/>
              <a:t> </a:t>
            </a:r>
          </a:p>
          <a:p>
            <a:r>
              <a:rPr lang="en-US" dirty="0"/>
              <a:t>Net mineralization = gross mineralization – immobilization </a:t>
            </a:r>
          </a:p>
          <a:p>
            <a:endParaRPr lang="en-US" dirty="0"/>
          </a:p>
          <a:p>
            <a:r>
              <a:rPr lang="en-US" dirty="0"/>
              <a:t>If immobilization is high little N is available for plant uptake</a:t>
            </a:r>
            <a:endParaRPr lang="en-US" sz="1300"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53564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180">
              <a:defRPr/>
            </a:pPr>
            <a:r>
              <a:rPr lang="en-US" i="0" kern="1200" dirty="0">
                <a:solidFill>
                  <a:schemeClr val="tx1"/>
                </a:solidFill>
                <a:effectLst/>
              </a:rPr>
              <a:t>This</a:t>
            </a:r>
            <a:r>
              <a:rPr lang="en-US" kern="1200" dirty="0">
                <a:solidFill>
                  <a:schemeClr val="tx1"/>
                </a:solidFill>
                <a:effectLst/>
              </a:rPr>
              <a:t> is the most relevant component of the soil N cycle for California agriculture</a:t>
            </a:r>
          </a:p>
          <a:p>
            <a:pPr defTabSz="891180">
              <a:defRPr/>
            </a:pPr>
            <a:endParaRPr lang="en-US" kern="1200" dirty="0">
              <a:solidFill>
                <a:schemeClr val="tx1"/>
              </a:solidFill>
              <a:effectLst/>
            </a:endParaRPr>
          </a:p>
          <a:p>
            <a:pPr eaLnBrk="0" fontAlgn="base" hangingPunct="0">
              <a:spcBef>
                <a:spcPct val="20000"/>
              </a:spcBef>
              <a:spcAft>
                <a:spcPct val="0"/>
              </a:spcAft>
              <a:buFontTx/>
              <a:buNone/>
            </a:pPr>
            <a:r>
              <a:rPr lang="en-US" kern="1200" dirty="0">
                <a:solidFill>
                  <a:schemeClr val="tx1"/>
                </a:solidFill>
                <a:effectLst/>
                <a:latin typeface="+mn-lt"/>
              </a:rPr>
              <a:t>Nitrification</a:t>
            </a:r>
            <a:r>
              <a:rPr lang="en-US" kern="1200" baseline="0" dirty="0">
                <a:solidFill>
                  <a:schemeClr val="tx1"/>
                </a:solidFill>
                <a:effectLst/>
                <a:latin typeface="+mn-lt"/>
              </a:rPr>
              <a:t> is the </a:t>
            </a:r>
            <a:r>
              <a:rPr lang="en-US" kern="1200" baseline="0" dirty="0">
                <a:solidFill>
                  <a:srgbClr val="000000"/>
                </a:solidFill>
                <a:effectLst/>
                <a:latin typeface="+mn-lt"/>
              </a:rPr>
              <a:t>b</a:t>
            </a:r>
            <a:r>
              <a:rPr lang="en-US" altLang="en-US" dirty="0">
                <a:solidFill>
                  <a:srgbClr val="000000"/>
                </a:solidFill>
                <a:latin typeface="+mn-lt"/>
              </a:rPr>
              <a:t>iochemical oxidation of ammonium to nitrate</a:t>
            </a:r>
            <a:r>
              <a:rPr lang="en-US" altLang="en-US" baseline="0" dirty="0">
                <a:solidFill>
                  <a:srgbClr val="000000"/>
                </a:solidFill>
                <a:latin typeface="+mn-lt"/>
              </a:rPr>
              <a:t> that occurs i</a:t>
            </a:r>
            <a:r>
              <a:rPr lang="en-US" altLang="en-US" dirty="0">
                <a:solidFill>
                  <a:srgbClr val="000000"/>
                </a:solidFill>
                <a:latin typeface="+mn-lt"/>
              </a:rPr>
              <a:t>n warm, moist, well aerated soils</a:t>
            </a:r>
          </a:p>
          <a:p>
            <a:pPr eaLnBrk="0" fontAlgn="base" hangingPunct="0">
              <a:spcBef>
                <a:spcPct val="20000"/>
              </a:spcBef>
              <a:spcAft>
                <a:spcPct val="0"/>
              </a:spcAft>
              <a:buFontTx/>
              <a:buNone/>
            </a:pPr>
            <a:endParaRPr lang="en-US" altLang="en-US" dirty="0">
              <a:solidFill>
                <a:srgbClr val="000000"/>
              </a:solidFill>
              <a:latin typeface="+mn-lt"/>
            </a:endParaRPr>
          </a:p>
          <a:p>
            <a:r>
              <a:rPr lang="en-US" kern="1200" dirty="0">
                <a:solidFill>
                  <a:schemeClr val="tx1"/>
                </a:solidFill>
                <a:effectLst/>
                <a:latin typeface="+mn-lt"/>
              </a:rPr>
              <a:t>Nitrosomonas is a heterotrophic bacterium that converts ammonium to nitrite.</a:t>
            </a:r>
          </a:p>
          <a:p>
            <a:r>
              <a:rPr lang="en-US" kern="1200" dirty="0">
                <a:solidFill>
                  <a:schemeClr val="tx1"/>
                </a:solidFill>
                <a:effectLst/>
                <a:latin typeface="+mn-lt"/>
              </a:rPr>
              <a:t>        </a:t>
            </a:r>
          </a:p>
          <a:p>
            <a:r>
              <a:rPr lang="en-US" kern="1200" dirty="0">
                <a:solidFill>
                  <a:schemeClr val="tx1"/>
                </a:solidFill>
                <a:effectLst/>
                <a:latin typeface="+mn-lt"/>
              </a:rPr>
              <a:t>Nitrobacter is an autotrophic bacterium that oxidizes nitrite to nitrate. The final product is nitrate, which is readily available for plant uptake. </a:t>
            </a:r>
            <a:endParaRPr lang="en-US" baseline="0" dirty="0"/>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30</a:t>
            </a:fld>
            <a:endParaRPr lang="en-US"/>
          </a:p>
        </p:txBody>
      </p:sp>
    </p:spTree>
    <p:extLst>
      <p:ext uri="{BB962C8B-B14F-4D97-AF65-F5344CB8AC3E}">
        <p14:creationId xmlns:p14="http://schemas.microsoft.com/office/powerpoint/2010/main" val="381499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08">
              <a:defRPr/>
            </a:pPr>
            <a:r>
              <a:rPr lang="en-US" i="1" kern="1200" dirty="0">
                <a:solidFill>
                  <a:schemeClr val="tx1"/>
                </a:solidFill>
                <a:effectLst/>
                <a:latin typeface="+mn-lt"/>
                <a:ea typeface="+mn-ea"/>
                <a:cs typeface="+mn-cs"/>
              </a:rPr>
              <a:t>Figure</a:t>
            </a:r>
            <a:r>
              <a:rPr lang="en-US" kern="1200" dirty="0">
                <a:solidFill>
                  <a:schemeClr val="tx1"/>
                </a:solidFill>
                <a:effectLst/>
                <a:latin typeface="+mn-lt"/>
                <a:ea typeface="+mn-ea"/>
                <a:cs typeface="+mn-cs"/>
              </a:rPr>
              <a:t>: Estimate of nitrification rates in California soils (San Joaquin and Salinas Valleys), depending on soil temperature.</a:t>
            </a:r>
          </a:p>
          <a:p>
            <a:r>
              <a:rPr lang="en-US" dirty="0"/>
              <a:t> Mention average</a:t>
            </a:r>
            <a:r>
              <a:rPr lang="en-US" baseline="0" dirty="0"/>
              <a:t> of 50% in 1-2 weeks</a:t>
            </a:r>
            <a:endParaRPr lang="en-US" dirty="0"/>
          </a:p>
          <a:p>
            <a:pPr defTabSz="471008">
              <a:defRPr/>
            </a:pPr>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122382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14">
              <a:defRPr/>
            </a:pPr>
            <a:r>
              <a:rPr lang="en-US" dirty="0"/>
              <a:t>Ammonium produced by mineralization or added directly to the soil has one of several fates, including binding directly to soil at </a:t>
            </a:r>
            <a:r>
              <a:rPr lang="en-US" b="1" dirty="0"/>
              <a:t>cation exchange sites (CEC), mixing into soil water  </a:t>
            </a:r>
            <a:r>
              <a:rPr lang="en-US" dirty="0"/>
              <a:t>or being lost to </a:t>
            </a:r>
            <a:r>
              <a:rPr lang="en-US" b="1" dirty="0"/>
              <a:t>volatilization </a:t>
            </a:r>
            <a:r>
              <a:rPr lang="en-US" dirty="0"/>
              <a:t>or escape out the soil pores to the atmosphere</a:t>
            </a:r>
          </a:p>
          <a:p>
            <a:pPr defTabSz="942014">
              <a:defRPr/>
            </a:pPr>
            <a:endParaRPr lang="en-US" b="1" dirty="0"/>
          </a:p>
          <a:p>
            <a:r>
              <a:rPr lang="en-US" dirty="0"/>
              <a:t>Additionally, vermiculite clays expand when wet and contract when they dry trapping </a:t>
            </a:r>
            <a:r>
              <a:rPr lang="en-US" altLang="en-US" dirty="0"/>
              <a:t>NH</a:t>
            </a:r>
            <a:r>
              <a:rPr lang="en-US" altLang="en-US" baseline="-25000" dirty="0"/>
              <a:t>4</a:t>
            </a:r>
            <a:r>
              <a:rPr lang="en-US" altLang="en-US" baseline="30000" dirty="0"/>
              <a:t>+ </a:t>
            </a:r>
            <a:r>
              <a:rPr lang="en-US" altLang="en-US" dirty="0"/>
              <a:t>ions between the clay plates.</a:t>
            </a:r>
          </a:p>
          <a:p>
            <a:r>
              <a:rPr lang="en-US" altLang="en-US" dirty="0"/>
              <a:t>The release back to the soil solution is very slow.</a:t>
            </a:r>
          </a:p>
          <a:p>
            <a:pPr defTabSz="942014">
              <a:defRPr/>
            </a:pPr>
            <a:endParaRPr lang="en-US" dirty="0"/>
          </a:p>
          <a:p>
            <a:pPr defTabSz="942014">
              <a:defRPr/>
            </a:pPr>
            <a:endParaRPr lang="en-US" dirty="0"/>
          </a:p>
          <a:p>
            <a:r>
              <a:rPr lang="en-US" dirty="0"/>
              <a:t>  Note: In the liquid phase of the soil (the soil solution), or in irrigation water, there is an equilibrium between NH</a:t>
            </a:r>
            <a:r>
              <a:rPr lang="en-US" baseline="-25000" dirty="0"/>
              <a:t>4</a:t>
            </a:r>
            <a:r>
              <a:rPr lang="en-US" baseline="48000" dirty="0"/>
              <a:t>+</a:t>
            </a:r>
            <a:r>
              <a:rPr lang="en-US" dirty="0"/>
              <a:t> (which is not volatile) and NH</a:t>
            </a:r>
            <a:r>
              <a:rPr lang="en-US" baseline="-25000" dirty="0"/>
              <a:t>3</a:t>
            </a:r>
            <a:r>
              <a:rPr lang="en-US" dirty="0"/>
              <a:t> (which is volatile);  the NH</a:t>
            </a:r>
            <a:r>
              <a:rPr lang="en-US" baseline="-25000" dirty="0"/>
              <a:t>3</a:t>
            </a:r>
            <a:r>
              <a:rPr lang="en-US" dirty="0"/>
              <a:t> can diffuse out of the solution and soil pores and be released to the atmosphere</a:t>
            </a:r>
          </a:p>
        </p:txBody>
      </p:sp>
      <p:sp>
        <p:nvSpPr>
          <p:cNvPr id="4" name="Slide Number Placeholder 3"/>
          <p:cNvSpPr>
            <a:spLocks noGrp="1"/>
          </p:cNvSpPr>
          <p:nvPr>
            <p:ph type="sldNum" sz="quarter" idx="5"/>
          </p:nvPr>
        </p:nvSpPr>
        <p:spPr/>
        <p:txBody>
          <a:bodyPr/>
          <a:lstStyle/>
          <a:p>
            <a:fld id="{E00523E2-7144-4F85-8430-A3E6A2AAF218}" type="slidenum">
              <a:rPr lang="en-US" smtClean="0"/>
              <a:t>33</a:t>
            </a:fld>
            <a:endParaRPr lang="en-US"/>
          </a:p>
        </p:txBody>
      </p:sp>
    </p:spTree>
    <p:extLst>
      <p:ext uri="{BB962C8B-B14F-4D97-AF65-F5344CB8AC3E}">
        <p14:creationId xmlns:p14="http://schemas.microsoft.com/office/powerpoint/2010/main" val="1277425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kern="1200" dirty="0">
                <a:solidFill>
                  <a:schemeClr val="tx1"/>
                </a:solidFill>
                <a:effectLst/>
                <a:latin typeface="+mn-lt"/>
                <a:ea typeface="+mn-ea"/>
                <a:cs typeface="+mn-cs"/>
              </a:rPr>
              <a:t>Ammonia gas (NH</a:t>
            </a:r>
            <a:r>
              <a:rPr lang="en-US" kern="1200" baseline="-25000" dirty="0">
                <a:solidFill>
                  <a:schemeClr val="tx1"/>
                </a:solidFill>
                <a:effectLst/>
                <a:latin typeface="+mn-lt"/>
                <a:ea typeface="+mn-ea"/>
                <a:cs typeface="+mn-cs"/>
              </a:rPr>
              <a:t>3</a:t>
            </a:r>
            <a:r>
              <a:rPr lang="en-US" kern="1200" dirty="0">
                <a:solidFill>
                  <a:schemeClr val="tx1"/>
                </a:solidFill>
                <a:effectLst/>
                <a:latin typeface="+mn-lt"/>
                <a:ea typeface="+mn-ea"/>
                <a:cs typeface="+mn-cs"/>
              </a:rPr>
              <a:t>) can be present in fresh manures and anhydrous ammonia injections, and is also a breakdown product of urea and UAN. In gas form, it is easily lost to volatilization. Typically, soil moisture is adequate to rapidly convert NH</a:t>
            </a:r>
            <a:r>
              <a:rPr lang="en-US" kern="1200" baseline="-25000" dirty="0">
                <a:solidFill>
                  <a:schemeClr val="tx1"/>
                </a:solidFill>
                <a:effectLst/>
                <a:latin typeface="+mn-lt"/>
                <a:ea typeface="+mn-ea"/>
                <a:cs typeface="+mn-cs"/>
              </a:rPr>
              <a:t>3</a:t>
            </a:r>
            <a:r>
              <a:rPr lang="en-US" kern="1200" dirty="0">
                <a:solidFill>
                  <a:schemeClr val="tx1"/>
                </a:solidFill>
                <a:effectLst/>
                <a:latin typeface="+mn-lt"/>
                <a:ea typeface="+mn-ea"/>
                <a:cs typeface="+mn-cs"/>
              </a:rPr>
              <a:t> (ammonia), to NH</a:t>
            </a:r>
            <a:r>
              <a:rPr lang="en-US" kern="1200" baseline="-25000" dirty="0">
                <a:solidFill>
                  <a:schemeClr val="tx1"/>
                </a:solidFill>
                <a:effectLst/>
                <a:latin typeface="+mn-lt"/>
                <a:ea typeface="+mn-ea"/>
                <a:cs typeface="+mn-cs"/>
              </a:rPr>
              <a:t>4</a:t>
            </a:r>
            <a:r>
              <a:rPr lang="en-US" kern="1200" baseline="46000" dirty="0">
                <a:solidFill>
                  <a:schemeClr val="tx1"/>
                </a:solidFill>
                <a:effectLst/>
                <a:latin typeface="+mn-lt"/>
                <a:ea typeface="+mn-ea"/>
                <a:cs typeface="+mn-cs"/>
              </a:rPr>
              <a:t>+</a:t>
            </a:r>
            <a:r>
              <a:rPr lang="en-US" kern="1200" dirty="0">
                <a:solidFill>
                  <a:schemeClr val="tx1"/>
                </a:solidFill>
                <a:effectLst/>
                <a:latin typeface="+mn-lt"/>
                <a:ea typeface="+mn-ea"/>
                <a:cs typeface="+mn-cs"/>
              </a:rPr>
              <a:t> (ammonium), preventing volatilization. However, in dry soil, especially when coarse-textured and high pH, NH</a:t>
            </a:r>
            <a:r>
              <a:rPr lang="en-US" kern="1200" baseline="-25000" dirty="0">
                <a:solidFill>
                  <a:schemeClr val="tx1"/>
                </a:solidFill>
                <a:effectLst/>
                <a:latin typeface="+mn-lt"/>
                <a:ea typeface="+mn-ea"/>
                <a:cs typeface="+mn-cs"/>
              </a:rPr>
              <a:t>3</a:t>
            </a:r>
            <a:r>
              <a:rPr lang="en-US" kern="1200" dirty="0">
                <a:solidFill>
                  <a:schemeClr val="tx1"/>
                </a:solidFill>
                <a:effectLst/>
                <a:latin typeface="+mn-lt"/>
                <a:ea typeface="+mn-ea"/>
                <a:cs typeface="+mn-cs"/>
              </a:rPr>
              <a:t> volatilization can be significant (up to 30%).</a:t>
            </a:r>
          </a:p>
          <a:p>
            <a:endParaRPr lang="en-US"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861185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008">
              <a:defRPr/>
            </a:pPr>
            <a:r>
              <a:rPr lang="en-US" kern="1200" dirty="0">
                <a:solidFill>
                  <a:schemeClr val="tx1"/>
                </a:solidFill>
                <a:effectLst/>
              </a:rPr>
              <a:t>This is the most difficult component of the cycle to manage because it has the highest potential for loss through </a:t>
            </a:r>
            <a:r>
              <a:rPr lang="en-US" b="1" kern="1200" dirty="0">
                <a:solidFill>
                  <a:schemeClr val="tx1"/>
                </a:solidFill>
                <a:effectLst/>
              </a:rPr>
              <a:t>leaching</a:t>
            </a:r>
            <a:r>
              <a:rPr lang="en-US" kern="1200" dirty="0">
                <a:solidFill>
                  <a:schemeClr val="tx1"/>
                </a:solidFill>
                <a:effectLst/>
              </a:rPr>
              <a:t>. </a:t>
            </a:r>
          </a:p>
          <a:p>
            <a:endParaRPr lang="en-US" dirty="0"/>
          </a:p>
          <a:p>
            <a:r>
              <a:rPr lang="en-US" dirty="0"/>
              <a:t>Of the nitrogen loss pathways denitrification is the smallest and leaching the largest in irrigated Ag</a:t>
            </a:r>
          </a:p>
        </p:txBody>
      </p:sp>
      <p:sp>
        <p:nvSpPr>
          <p:cNvPr id="4" name="Slide Number Placeholder 3"/>
          <p:cNvSpPr>
            <a:spLocks noGrp="1"/>
          </p:cNvSpPr>
          <p:nvPr>
            <p:ph type="sldNum" sz="quarter" idx="10"/>
          </p:nvPr>
        </p:nvSpPr>
        <p:spPr/>
        <p:txBody>
          <a:bodyPr/>
          <a:lstStyle/>
          <a:p>
            <a:fld id="{E00523E2-7144-4F85-8430-A3E6A2AAF218}" type="slidenum">
              <a:rPr lang="en-US" smtClean="0"/>
              <a:t>35</a:t>
            </a:fld>
            <a:endParaRPr lang="en-US"/>
          </a:p>
        </p:txBody>
      </p:sp>
    </p:spTree>
    <p:extLst>
      <p:ext uri="{BB962C8B-B14F-4D97-AF65-F5344CB8AC3E}">
        <p14:creationId xmlns:p14="http://schemas.microsoft.com/office/powerpoint/2010/main" val="793333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rPr>
              <a:t>Denitrification generally proceeds through some combination of the following intermediate forms:</a:t>
            </a:r>
          </a:p>
          <a:p>
            <a:r>
              <a:rPr lang="en-US" dirty="0">
                <a:effectLst/>
              </a:rPr>
              <a:t>NO3</a:t>
            </a:r>
            <a:r>
              <a:rPr lang="en-US" baseline="30000" dirty="0">
                <a:effectLst/>
              </a:rPr>
              <a:t>−</a:t>
            </a:r>
            <a:r>
              <a:rPr lang="en-US" dirty="0">
                <a:effectLst/>
              </a:rPr>
              <a:t> → NO2</a:t>
            </a:r>
            <a:r>
              <a:rPr lang="en-US" baseline="30000" dirty="0">
                <a:effectLst/>
              </a:rPr>
              <a:t>−</a:t>
            </a:r>
            <a:r>
              <a:rPr lang="en-US" dirty="0">
                <a:effectLst/>
              </a:rPr>
              <a:t> → NO + N2O → N2 (g)</a:t>
            </a:r>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36</a:t>
            </a:fld>
            <a:endParaRPr lang="en-US"/>
          </a:p>
        </p:txBody>
      </p:sp>
    </p:spTree>
    <p:extLst>
      <p:ext uri="{BB962C8B-B14F-4D97-AF65-F5344CB8AC3E}">
        <p14:creationId xmlns:p14="http://schemas.microsoft.com/office/powerpoint/2010/main" val="3769951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kern="1200" dirty="0">
                <a:solidFill>
                  <a:schemeClr val="tx1"/>
                </a:solidFill>
                <a:effectLst/>
                <a:latin typeface="+mn-lt"/>
                <a:ea typeface="+mn-ea"/>
                <a:cs typeface="+mn-cs"/>
              </a:rPr>
              <a:t>Denitrification, the reduction of nitrate to nitric and nitrous oxide gasses, and dinitrogen gas, all of which can volatilize off the field.  This conversion occurs in the presence of an available C source for anaerobic, heterotrophic bacteria that use the N in nitrate as an electron acceptor.(for energy)</a:t>
            </a:r>
          </a:p>
          <a:p>
            <a:endParaRPr lang="en-US"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907019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38</a:t>
            </a:fld>
            <a:endParaRPr lang="en-US"/>
          </a:p>
        </p:txBody>
      </p:sp>
    </p:spTree>
    <p:extLst>
      <p:ext uri="{BB962C8B-B14F-4D97-AF65-F5344CB8AC3E}">
        <p14:creationId xmlns:p14="http://schemas.microsoft.com/office/powerpoint/2010/main" val="3396898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39</a:t>
            </a:fld>
            <a:endParaRPr lang="en-US"/>
          </a:p>
        </p:txBody>
      </p:sp>
    </p:spTree>
    <p:extLst>
      <p:ext uri="{BB962C8B-B14F-4D97-AF65-F5344CB8AC3E}">
        <p14:creationId xmlns:p14="http://schemas.microsoft.com/office/powerpoint/2010/main" val="2712042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dirty="0"/>
              <a:t>Uptake of ammonium and nitrate by microbes then upon death back to OM</a:t>
            </a:r>
          </a:p>
          <a:p>
            <a:pPr defTabSz="891262">
              <a:defRPr/>
            </a:pPr>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40</a:t>
            </a:fld>
            <a:endParaRPr lang="en-US"/>
          </a:p>
        </p:txBody>
      </p:sp>
    </p:spTree>
    <p:extLst>
      <p:ext uri="{BB962C8B-B14F-4D97-AF65-F5344CB8AC3E}">
        <p14:creationId xmlns:p14="http://schemas.microsoft.com/office/powerpoint/2010/main" val="296139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Microbe uptake of N is very efficient – so efficient that microbes will immobilize available soil N and plant uptake will be limited</a:t>
            </a:r>
          </a:p>
          <a:p>
            <a:endParaRPr lang="en-US" sz="1300" dirty="0"/>
          </a:p>
          <a:p>
            <a:r>
              <a:rPr lang="en-US" sz="1300" dirty="0"/>
              <a:t>Microbes hold N in the population as they decompose SOM then release mineral N as they die off as the carbon source is mineralized to less than 20:1 C:N ratio.</a:t>
            </a:r>
          </a:p>
          <a:p>
            <a:endParaRPr lang="en-US" sz="1300" dirty="0"/>
          </a:p>
          <a:p>
            <a:r>
              <a:rPr lang="en-US" sz="1300" dirty="0"/>
              <a:t>When adding an organic source to the soil that has high carbon and low nitrogen, available mineral N is taken up by the microbes reducing soil available mineral N.</a:t>
            </a:r>
          </a:p>
          <a:p>
            <a:pPr defTabSz="891262">
              <a:defRPr/>
            </a:pPr>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41</a:t>
            </a:fld>
            <a:endParaRPr lang="en-US"/>
          </a:p>
        </p:txBody>
      </p:sp>
    </p:spTree>
    <p:extLst>
      <p:ext uri="{BB962C8B-B14F-4D97-AF65-F5344CB8AC3E}">
        <p14:creationId xmlns:p14="http://schemas.microsoft.com/office/powerpoint/2010/main" val="142817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128" y="5009753"/>
            <a:ext cx="5929023" cy="4001404"/>
          </a:xfrm>
        </p:spPr>
        <p:txBody>
          <a:bodyPr>
            <a:normAutofit/>
          </a:bodyPr>
          <a:lstStyle/>
          <a:p>
            <a:r>
              <a:rPr lang="en-US" i="0" kern="1200" dirty="0">
                <a:solidFill>
                  <a:schemeClr val="tx1"/>
                </a:solidFill>
                <a:effectLst/>
                <a:latin typeface="+mn-lt"/>
                <a:ea typeface="+mn-ea"/>
                <a:cs typeface="+mn-cs"/>
              </a:rPr>
              <a:t>Note: The dairy order to control nitrate groundwater pollution by confined animal feeding operations is also a part of the Central</a:t>
            </a:r>
            <a:r>
              <a:rPr lang="en-US" i="0" kern="1200" baseline="0" dirty="0">
                <a:solidFill>
                  <a:schemeClr val="tx1"/>
                </a:solidFill>
                <a:effectLst/>
                <a:latin typeface="+mn-lt"/>
                <a:ea typeface="+mn-ea"/>
                <a:cs typeface="+mn-cs"/>
              </a:rPr>
              <a:t> Valley Water Board program</a:t>
            </a:r>
            <a:r>
              <a:rPr lang="en-US" i="0" kern="1200" dirty="0">
                <a:solidFill>
                  <a:schemeClr val="tx1"/>
                </a:solidFill>
                <a:effectLst/>
                <a:latin typeface="+mn-lt"/>
                <a:ea typeface="+mn-ea"/>
                <a:cs typeface="+mn-cs"/>
              </a:rPr>
              <a:t>, but is not a part of this course.</a:t>
            </a:r>
          </a:p>
          <a:p>
            <a:endParaRPr lang="en-US"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a:p>
            <a:pPr defTabSz="488719">
              <a:defRPr/>
            </a:pPr>
            <a:endParaRPr lang="en-US"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33F2DB-5263-4054-AED1-B050761F82B4}" type="slidenum">
              <a:rPr lang="en-US" smtClean="0"/>
              <a:pPr/>
              <a:t>4</a:t>
            </a:fld>
            <a:endParaRPr lang="en-US" dirty="0"/>
          </a:p>
        </p:txBody>
      </p:sp>
    </p:spTree>
    <p:extLst>
      <p:ext uri="{BB962C8B-B14F-4D97-AF65-F5344CB8AC3E}">
        <p14:creationId xmlns:p14="http://schemas.microsoft.com/office/powerpoint/2010/main" val="889663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42</a:t>
            </a:fld>
            <a:endParaRPr lang="en-US"/>
          </a:p>
        </p:txBody>
      </p:sp>
    </p:spTree>
    <p:extLst>
      <p:ext uri="{BB962C8B-B14F-4D97-AF65-F5344CB8AC3E}">
        <p14:creationId xmlns:p14="http://schemas.microsoft.com/office/powerpoint/2010/main" val="121230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27" indent="-176627">
              <a:buFont typeface="Arial"/>
              <a:buChar char="•"/>
            </a:pPr>
            <a:r>
              <a:rPr lang="en-US" kern="1200" dirty="0">
                <a:solidFill>
                  <a:schemeClr val="tx1"/>
                </a:solidFill>
                <a:effectLst/>
                <a:latin typeface="+mn-lt"/>
                <a:ea typeface="+mn-ea"/>
                <a:cs typeface="+mn-cs"/>
              </a:rPr>
              <a:t>Organic matter added to the soil decomposes, releasing N as it does.</a:t>
            </a:r>
          </a:p>
          <a:p>
            <a:pPr marL="176627" indent="-176627">
              <a:buFont typeface="Arial"/>
              <a:buChar char="•"/>
            </a:pPr>
            <a:r>
              <a:rPr lang="en-US" kern="1200" dirty="0">
                <a:solidFill>
                  <a:schemeClr val="tx1"/>
                </a:solidFill>
                <a:effectLst/>
                <a:latin typeface="+mn-lt"/>
                <a:ea typeface="+mn-ea"/>
                <a:cs typeface="+mn-cs"/>
              </a:rPr>
              <a:t>Rate of decomposition depends on the composition of the organic matter. The boxed portion of the slide shows the relative rates of decomposition of different forms of organic matter.</a:t>
            </a:r>
          </a:p>
          <a:p>
            <a:pPr marL="176627" indent="-176627">
              <a:buFont typeface="Arial"/>
              <a:buChar char="•"/>
            </a:pPr>
            <a:r>
              <a:rPr lang="en-US" kern="1200" dirty="0">
                <a:solidFill>
                  <a:schemeClr val="tx1"/>
                </a:solidFill>
                <a:effectLst/>
                <a:latin typeface="+mn-lt"/>
                <a:ea typeface="+mn-ea"/>
                <a:cs typeface="+mn-cs"/>
              </a:rPr>
              <a:t>Faster decomposition means faster release of N. </a:t>
            </a:r>
          </a:p>
          <a:p>
            <a:pPr defTabSz="891262">
              <a:defRPr/>
            </a:pPr>
            <a:r>
              <a:rPr lang="en-US" sz="1300" i="1" dirty="0">
                <a:solidFill>
                  <a:prstClr val="black"/>
                </a:solidFill>
              </a:rPr>
              <a:t>(Elements of the Nature and Properties of Soils, 3/e by N. Brady and R. Weil)</a:t>
            </a:r>
          </a:p>
          <a:p>
            <a:endParaRPr lang="en-US" dirty="0"/>
          </a:p>
          <a:p>
            <a:r>
              <a:rPr lang="en-US" dirty="0"/>
              <a:t> sugars, starches, and simple proteins (5%), protein (8%), hemicellulose (18%), cellulose (45%), fats and waxes (2%), polyphenols (2%), and lignin (20%).</a:t>
            </a:r>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33170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large C:N ratio Microbes take N for growth holding N unavailable</a:t>
            </a:r>
          </a:p>
          <a:p>
            <a:pPr marL="471008" lvl="1"/>
            <a:endParaRPr lang="en-US" dirty="0"/>
          </a:p>
          <a:p>
            <a:r>
              <a:rPr lang="en-US" dirty="0"/>
              <a:t>As decomposition continues the C:N ratio narrows. At about 20:1 N becomes available for plant use</a:t>
            </a:r>
          </a:p>
          <a:p>
            <a:pPr defTabSz="891262">
              <a:defRPr/>
            </a:pPr>
            <a:endParaRPr lang="en-US" sz="1300" i="1" dirty="0">
              <a:solidFill>
                <a:prstClr val="black"/>
              </a:solidFill>
            </a:endParaRPr>
          </a:p>
          <a:p>
            <a:pPr defTabSz="891262">
              <a:defRPr/>
            </a:pPr>
            <a:r>
              <a:rPr lang="en-US" sz="1300" dirty="0">
                <a:solidFill>
                  <a:prstClr val="black"/>
                </a:solidFill>
              </a:rPr>
              <a:t>N can be added to help reduce the effects of high C:N ratio</a:t>
            </a:r>
          </a:p>
          <a:p>
            <a:pPr defTabSz="891262">
              <a:defRPr/>
            </a:pPr>
            <a:endParaRPr lang="en-US" dirty="0"/>
          </a:p>
          <a:p>
            <a:pPr defTabSz="891262">
              <a:defRPr/>
            </a:pPr>
            <a:r>
              <a:rPr lang="en-US" dirty="0"/>
              <a:t>Source:</a:t>
            </a:r>
            <a:r>
              <a:rPr lang="en-US" sz="1300" i="1" dirty="0">
                <a:solidFill>
                  <a:prstClr val="black"/>
                </a:solidFill>
              </a:rPr>
              <a:t>(Elements of the Nature and Properties of Soils, 3/e by N. Brady and R. Weil)</a:t>
            </a:r>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44</a:t>
            </a:fld>
            <a:endParaRPr lang="en-US"/>
          </a:p>
        </p:txBody>
      </p:sp>
    </p:spTree>
    <p:extLst>
      <p:ext uri="{BB962C8B-B14F-4D97-AF65-F5344CB8AC3E}">
        <p14:creationId xmlns:p14="http://schemas.microsoft.com/office/powerpoint/2010/main" val="2824406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Fertilize inputs can be: organic matter, organic N as urea, mineral nitrate, mineral ammonium, or mineral ammonia</a:t>
            </a:r>
          </a:p>
          <a:p>
            <a:r>
              <a:rPr lang="en-US" dirty="0"/>
              <a:t>Crop removal is a loss from the cycle since it is moved off site</a:t>
            </a:r>
          </a:p>
          <a:p>
            <a:r>
              <a:rPr lang="en-US" dirty="0"/>
              <a:t>Crops vary in the percent of the N removed by the crop based on the amount of in in the removed portion and the amount remaining as crop residues </a:t>
            </a:r>
          </a:p>
        </p:txBody>
      </p:sp>
      <p:sp>
        <p:nvSpPr>
          <p:cNvPr id="4" name="Slide Number Placeholder 3"/>
          <p:cNvSpPr>
            <a:spLocks noGrp="1"/>
          </p:cNvSpPr>
          <p:nvPr>
            <p:ph type="sldNum" sz="quarter" idx="10"/>
          </p:nvPr>
        </p:nvSpPr>
        <p:spPr/>
        <p:txBody>
          <a:bodyPr/>
          <a:lstStyle/>
          <a:p>
            <a:fld id="{E00523E2-7144-4F85-8430-A3E6A2AAF218}" type="slidenum">
              <a:rPr lang="en-US" smtClean="0"/>
              <a:t>45</a:t>
            </a:fld>
            <a:endParaRPr lang="en-US"/>
          </a:p>
        </p:txBody>
      </p:sp>
    </p:spTree>
    <p:extLst>
      <p:ext uri="{BB962C8B-B14F-4D97-AF65-F5344CB8AC3E}">
        <p14:creationId xmlns:p14="http://schemas.microsoft.com/office/powerpoint/2010/main" val="1781821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dirty="0"/>
              <a:t>Plants vary in the type</a:t>
            </a:r>
            <a:r>
              <a:rPr lang="en-US" baseline="0" dirty="0"/>
              <a:t> of nitrogen uptake preference however, a</a:t>
            </a:r>
            <a:r>
              <a:rPr lang="en-US" dirty="0"/>
              <a:t>mmonium is only available in soils for short periods of time until converted to nitrate</a:t>
            </a:r>
          </a:p>
          <a:p>
            <a:r>
              <a:rPr lang="en-US" dirty="0"/>
              <a:t>Therefore</a:t>
            </a:r>
            <a:r>
              <a:rPr lang="en-US" baseline="0" dirty="0"/>
              <a:t> on a whole, the most taken up form is nitrate.</a:t>
            </a:r>
            <a:endParaRPr lang="en-US" dirty="0"/>
          </a:p>
          <a:p>
            <a:pPr defTabSz="891262">
              <a:defRPr/>
            </a:pPr>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46</a:t>
            </a:fld>
            <a:endParaRPr lang="en-US"/>
          </a:p>
        </p:txBody>
      </p:sp>
    </p:spTree>
    <p:extLst>
      <p:ext uri="{BB962C8B-B14F-4D97-AF65-F5344CB8AC3E}">
        <p14:creationId xmlns:p14="http://schemas.microsoft.com/office/powerpoint/2010/main" val="511764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Assimilation requires energy expenditure, so plants don’t waste energy on making excess organic compounds</a:t>
            </a:r>
          </a:p>
        </p:txBody>
      </p:sp>
      <p:sp>
        <p:nvSpPr>
          <p:cNvPr id="4" name="Slide Number Placeholder 3"/>
          <p:cNvSpPr>
            <a:spLocks noGrp="1"/>
          </p:cNvSpPr>
          <p:nvPr>
            <p:ph type="sldNum" sz="quarter" idx="10"/>
          </p:nvPr>
        </p:nvSpPr>
        <p:spPr/>
        <p:txBody>
          <a:bodyPr/>
          <a:lstStyle/>
          <a:p>
            <a:fld id="{E00523E2-7144-4F85-8430-A3E6A2AAF218}" type="slidenum">
              <a:rPr lang="en-US" smtClean="0"/>
              <a:t>47</a:t>
            </a:fld>
            <a:endParaRPr lang="en-US"/>
          </a:p>
        </p:txBody>
      </p:sp>
    </p:spTree>
    <p:extLst>
      <p:ext uri="{BB962C8B-B14F-4D97-AF65-F5344CB8AC3E}">
        <p14:creationId xmlns:p14="http://schemas.microsoft.com/office/powerpoint/2010/main" val="2545366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r>
              <a:rPr lang="en-US" dirty="0"/>
              <a:t>Fertilization past a level of adequacy does not increase productivity. </a:t>
            </a:r>
          </a:p>
          <a:p>
            <a:r>
              <a:rPr lang="en-US" dirty="0"/>
              <a:t>The goal is to consider all sources of nitrogen (soil residual, irrigation water, and applied fertilizers) at appropriate times and rates to maximize nitrogen use efficiency and reduce the leaching potential.</a:t>
            </a:r>
          </a:p>
        </p:txBody>
      </p:sp>
      <p:sp>
        <p:nvSpPr>
          <p:cNvPr id="4" name="Slide Number Placeholder 3"/>
          <p:cNvSpPr>
            <a:spLocks noGrp="1"/>
          </p:cNvSpPr>
          <p:nvPr>
            <p:ph type="sldNum" sz="quarter" idx="10"/>
          </p:nvPr>
        </p:nvSpPr>
        <p:spPr/>
        <p:txBody>
          <a:bodyPr/>
          <a:lstStyle/>
          <a:p>
            <a:fld id="{E00523E2-7144-4F85-8430-A3E6A2AAF218}" type="slidenum">
              <a:rPr lang="en-US" smtClean="0"/>
              <a:t>48</a:t>
            </a:fld>
            <a:endParaRPr lang="en-US"/>
          </a:p>
        </p:txBody>
      </p:sp>
    </p:spTree>
    <p:extLst>
      <p:ext uri="{BB962C8B-B14F-4D97-AF65-F5344CB8AC3E}">
        <p14:creationId xmlns:p14="http://schemas.microsoft.com/office/powerpoint/2010/main" val="654863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06">
              <a:defRPr/>
            </a:pPr>
            <a:r>
              <a:rPr lang="en-US" i="1" kern="1200" dirty="0">
                <a:solidFill>
                  <a:schemeClr val="tx1"/>
                </a:solidFill>
                <a:effectLst/>
                <a:latin typeface="+mn-lt"/>
                <a:ea typeface="+mn-ea"/>
                <a:cs typeface="+mn-cs"/>
              </a:rPr>
              <a:t>Figure</a:t>
            </a:r>
            <a:r>
              <a:rPr lang="en-US" kern="1200" dirty="0">
                <a:solidFill>
                  <a:schemeClr val="tx1"/>
                </a:solidFill>
                <a:effectLst/>
                <a:latin typeface="+mn-lt"/>
                <a:ea typeface="+mn-ea"/>
                <a:cs typeface="+mn-cs"/>
              </a:rPr>
              <a:t>: This</a:t>
            </a:r>
            <a:r>
              <a:rPr lang="en-US" kern="1200" baseline="0" dirty="0">
                <a:solidFill>
                  <a:schemeClr val="tx1"/>
                </a:solidFill>
                <a:effectLst/>
                <a:latin typeface="+mn-lt"/>
                <a:ea typeface="+mn-ea"/>
                <a:cs typeface="+mn-cs"/>
              </a:rPr>
              <a:t> example from a </a:t>
            </a:r>
            <a:r>
              <a:rPr lang="en-US" kern="1200" dirty="0">
                <a:solidFill>
                  <a:schemeClr val="tx1"/>
                </a:solidFill>
                <a:effectLst/>
                <a:latin typeface="+mn-lt"/>
                <a:ea typeface="+mn-ea"/>
                <a:cs typeface="+mn-cs"/>
              </a:rPr>
              <a:t>high-yield almond orchard illustrates the phenomenon described in the previous slide. At the highest level of N applied, no significant additional N was taken up by the plant compared to the second-highest application level. This treatment level is considered excessive, as we can be sure that N remains in the soil. </a:t>
            </a:r>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49</a:t>
            </a:fld>
            <a:endParaRPr lang="en-US"/>
          </a:p>
        </p:txBody>
      </p:sp>
    </p:spTree>
    <p:extLst>
      <p:ext uri="{BB962C8B-B14F-4D97-AF65-F5344CB8AC3E}">
        <p14:creationId xmlns:p14="http://schemas.microsoft.com/office/powerpoint/2010/main" val="103196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i="1" kern="1200" dirty="0">
                <a:solidFill>
                  <a:schemeClr val="tx1"/>
                </a:solidFill>
                <a:effectLst/>
                <a:latin typeface="+mn-lt"/>
                <a:ea typeface="+mn-ea"/>
                <a:cs typeface="+mn-cs"/>
              </a:rPr>
              <a:t>Figure</a:t>
            </a:r>
            <a:r>
              <a:rPr lang="en-US" kern="1200" dirty="0">
                <a:solidFill>
                  <a:schemeClr val="tx1"/>
                </a:solidFill>
                <a:effectLst/>
                <a:latin typeface="+mn-lt"/>
                <a:ea typeface="+mn-ea"/>
                <a:cs typeface="+mn-cs"/>
              </a:rPr>
              <a:t>: Excess N can have negative consequences for plants. Here excess N resulted in increased incidence of hull rot. The exact mechanism is unknown, but rot may be related to N-induced changes in plant defense against fungal invasion.</a:t>
            </a:r>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50</a:t>
            </a:fld>
            <a:endParaRPr lang="en-US"/>
          </a:p>
        </p:txBody>
      </p:sp>
    </p:spTree>
    <p:extLst>
      <p:ext uri="{BB962C8B-B14F-4D97-AF65-F5344CB8AC3E}">
        <p14:creationId xmlns:p14="http://schemas.microsoft.com/office/powerpoint/2010/main" val="2286961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endParaRPr lang="en-US" baseline="0" dirty="0"/>
          </a:p>
        </p:txBody>
      </p:sp>
      <p:sp>
        <p:nvSpPr>
          <p:cNvPr id="4" name="Slide Number Placeholder 3"/>
          <p:cNvSpPr>
            <a:spLocks noGrp="1"/>
          </p:cNvSpPr>
          <p:nvPr>
            <p:ph type="sldNum" sz="quarter" idx="10"/>
          </p:nvPr>
        </p:nvSpPr>
        <p:spPr/>
        <p:txBody>
          <a:bodyPr/>
          <a:lstStyle/>
          <a:p>
            <a:pPr defTabSz="891262">
              <a:defRPr/>
            </a:pPr>
            <a:fld id="{E00523E2-7144-4F85-8430-A3E6A2AAF218}" type="slidenum">
              <a:rPr lang="en-US">
                <a:solidFill>
                  <a:prstClr val="black"/>
                </a:solidFill>
                <a:latin typeface="Calibri"/>
              </a:rPr>
              <a:pPr defTabSz="891262">
                <a:defRPr/>
              </a:pPr>
              <a:t>51</a:t>
            </a:fld>
            <a:endParaRPr lang="en-US">
              <a:solidFill>
                <a:prstClr val="black"/>
              </a:solidFill>
              <a:latin typeface="Calibri"/>
            </a:endParaRPr>
          </a:p>
        </p:txBody>
      </p:sp>
    </p:spTree>
    <p:extLst>
      <p:ext uri="{BB962C8B-B14F-4D97-AF65-F5344CB8AC3E}">
        <p14:creationId xmlns:p14="http://schemas.microsoft.com/office/powerpoint/2010/main" val="425960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7744" tIns="48872" rIns="97744" bIns="48872" rtlCol="0">
            <a:normAutofit/>
          </a:bodyPr>
          <a:lstStyle/>
          <a:p>
            <a:pPr defTabSz="488719"/>
            <a:r>
              <a:rPr lang="en-US" dirty="0"/>
              <a:t>Note: Tasks carried out by the coalitions will be funded by the per acre assessment fees collected. The coalitions will also manage the certified nutrient management plans. After they compile data, average performances will be reported regionally.</a:t>
            </a:r>
          </a:p>
          <a:p>
            <a:pPr defTabSz="488719"/>
            <a:endParaRPr lang="en-US" dirty="0"/>
          </a:p>
          <a:p>
            <a:pPr defTabSz="488719"/>
            <a:r>
              <a:rPr lang="en-US" dirty="0"/>
              <a:t>For a grower, preparing to meet WDR requirements individually is riskier and more burdensome than joining a regional coalition.</a:t>
            </a:r>
          </a:p>
        </p:txBody>
      </p:sp>
      <p:sp>
        <p:nvSpPr>
          <p:cNvPr id="4" name="Slide Number Placeholder 3"/>
          <p:cNvSpPr>
            <a:spLocks noGrp="1"/>
          </p:cNvSpPr>
          <p:nvPr>
            <p:ph type="sldNum" sz="quarter" idx="10"/>
          </p:nvPr>
        </p:nvSpPr>
        <p:spPr/>
        <p:txBody>
          <a:bodyPr/>
          <a:lstStyle/>
          <a:p>
            <a:fld id="{6A33F2DB-5263-4054-AED1-B050761F82B4}" type="slidenum">
              <a:rPr lang="en-US" smtClean="0"/>
              <a:pPr/>
              <a:t>5</a:t>
            </a:fld>
            <a:endParaRPr lang="en-US" dirty="0"/>
          </a:p>
        </p:txBody>
      </p:sp>
    </p:spTree>
    <p:extLst>
      <p:ext uri="{BB962C8B-B14F-4D97-AF65-F5344CB8AC3E}">
        <p14:creationId xmlns:p14="http://schemas.microsoft.com/office/powerpoint/2010/main" val="959600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t>If N is not taken up by plants or microbes it is susceptible to loss</a:t>
            </a:r>
          </a:p>
          <a:p>
            <a:endParaRPr lang="en-US" sz="1300" b="1" u="sng" dirty="0"/>
          </a:p>
          <a:p>
            <a:r>
              <a:rPr lang="en-US" sz="1300" dirty="0"/>
              <a:t>Which N loss pathways are most significant in fruiting crop systems?</a:t>
            </a:r>
          </a:p>
          <a:p>
            <a:endParaRPr lang="en-US" sz="1300" dirty="0"/>
          </a:p>
          <a:p>
            <a:pPr marL="176639" indent="-176639">
              <a:buFont typeface="Arial"/>
              <a:buChar char="•"/>
            </a:pPr>
            <a:r>
              <a:rPr lang="en-US" sz="1300" dirty="0"/>
              <a:t>Volatilization: This is a very minor component for coastal row crop production but can be a problem for Central Valley cereal crops</a:t>
            </a:r>
          </a:p>
          <a:p>
            <a:pPr marL="176639" indent="-176639">
              <a:buFont typeface="Arial"/>
              <a:buChar char="•"/>
            </a:pPr>
            <a:r>
              <a:rPr lang="en-US" sz="1300" dirty="0"/>
              <a:t>Denitrification: This is a minor consideration for Central Valley conditions. However, for growers applying dairy waste products or furrow irrigating, denitrification can be significant. </a:t>
            </a:r>
          </a:p>
          <a:p>
            <a:pPr marL="176639" indent="-176639">
              <a:buFont typeface="Arial"/>
              <a:buChar char="•"/>
            </a:pPr>
            <a:r>
              <a:rPr lang="en-US" sz="1300" dirty="0"/>
              <a:t>Leaching/Runoff: Will depend on the magnitude of N accumulation in soil and water to move the N </a:t>
            </a:r>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53</a:t>
            </a:fld>
            <a:endParaRPr lang="en-US"/>
          </a:p>
        </p:txBody>
      </p:sp>
    </p:spTree>
    <p:extLst>
      <p:ext uri="{BB962C8B-B14F-4D97-AF65-F5344CB8AC3E}">
        <p14:creationId xmlns:p14="http://schemas.microsoft.com/office/powerpoint/2010/main" val="2893277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54</a:t>
            </a:fld>
            <a:endParaRPr lang="en-US"/>
          </a:p>
        </p:txBody>
      </p:sp>
    </p:spTree>
    <p:extLst>
      <p:ext uri="{BB962C8B-B14F-4D97-AF65-F5344CB8AC3E}">
        <p14:creationId xmlns:p14="http://schemas.microsoft.com/office/powerpoint/2010/main" val="305538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pPr defTabSz="891262">
              <a:defRPr/>
            </a:pPr>
            <a:r>
              <a:rPr lang="en-US" dirty="0"/>
              <a:t>More about each type of fertilizer covered in this module</a:t>
            </a:r>
          </a:p>
          <a:p>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56</a:t>
            </a:fld>
            <a:endParaRPr lang="en-US" dirty="0"/>
          </a:p>
        </p:txBody>
      </p:sp>
    </p:spTree>
    <p:extLst>
      <p:ext uri="{BB962C8B-B14F-4D97-AF65-F5344CB8AC3E}">
        <p14:creationId xmlns:p14="http://schemas.microsoft.com/office/powerpoint/2010/main" val="19252123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pPr defTabSz="891262">
              <a:defRPr/>
            </a:pPr>
            <a:r>
              <a:rPr lang="en-US" dirty="0"/>
              <a:t>Anhydrous ammonia is the cheapest N source, but using it efficiently is not easy. When it contacts irrigation water or moist soil, it forms ammonium and hydroxyl ions, raising the pH around the site of application </a:t>
            </a:r>
            <a:r>
              <a:rPr lang="en-US" sz="1300" dirty="0"/>
              <a:t>or in the water</a:t>
            </a:r>
            <a:r>
              <a:rPr lang="en-US" dirty="0"/>
              <a:t>.</a:t>
            </a:r>
          </a:p>
          <a:p>
            <a:pPr defTabSz="891262">
              <a:defRPr/>
            </a:pPr>
            <a:endParaRPr lang="en-US" dirty="0"/>
          </a:p>
          <a:p>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57</a:t>
            </a:fld>
            <a:endParaRPr lang="en-US"/>
          </a:p>
        </p:txBody>
      </p:sp>
    </p:spTree>
    <p:extLst>
      <p:ext uri="{BB962C8B-B14F-4D97-AF65-F5344CB8AC3E}">
        <p14:creationId xmlns:p14="http://schemas.microsoft.com/office/powerpoint/2010/main" val="928181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r>
              <a:rPr lang="en-US" dirty="0"/>
              <a:t>To quantify ammonia volatilization from water-run anhydrous ammonia, UC Davis agronomist Dr. Stu </a:t>
            </a:r>
            <a:r>
              <a:rPr lang="en-US" dirty="0" err="1"/>
              <a:t>Pettygrove</a:t>
            </a:r>
            <a:r>
              <a:rPr lang="en-US" dirty="0"/>
              <a:t> and farm advisors conducted trials in furrow-irrigated fields.  Anhydrous ammonia was injected at the head ditch and then sampled down the length of the furrow. </a:t>
            </a:r>
          </a:p>
          <a:p>
            <a:endParaRPr lang="en-US" dirty="0"/>
          </a:p>
          <a:p>
            <a:r>
              <a:rPr lang="en-US" dirty="0"/>
              <a:t>Figure: Ammonium-N concentration decreased significantly down the furrow at all fertigation events. Ammonium concentrations declined by more than 50% down the length of the furrow; when evaluated on a whole-field basis, ammonia volatilization averaged about </a:t>
            </a:r>
            <a:r>
              <a:rPr lang="en-US" b="1" dirty="0"/>
              <a:t>30% of applied N</a:t>
            </a:r>
            <a:r>
              <a:rPr lang="en-US" dirty="0"/>
              <a:t>.  Beyond this significant N loss, the uniformity of N application was very poor. </a:t>
            </a:r>
          </a:p>
          <a:p>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58</a:t>
            </a:fld>
            <a:endParaRPr lang="en-US"/>
          </a:p>
        </p:txBody>
      </p:sp>
    </p:spTree>
    <p:extLst>
      <p:ext uri="{BB962C8B-B14F-4D97-AF65-F5344CB8AC3E}">
        <p14:creationId xmlns:p14="http://schemas.microsoft.com/office/powerpoint/2010/main" val="3683080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pPr defTabSz="891262">
              <a:defRPr/>
            </a:pPr>
            <a:r>
              <a:rPr lang="en-US" dirty="0"/>
              <a:t>Urea is an organic molecule with two N groups attached to a carbon atom.  It requires the action of the soil enzyme urease to break it down, forming NH4+ and bicarbonate.  Bicarbonate increases soil pH.  Initial urea hydrolysis is to increase pH. In total after the NH4 is converted to NO</a:t>
            </a:r>
            <a:r>
              <a:rPr lang="en-US" baseline="-25000" dirty="0"/>
              <a:t>3</a:t>
            </a:r>
            <a:r>
              <a:rPr lang="en-US" dirty="0"/>
              <a:t> the over all reaction is to decrease pH</a:t>
            </a:r>
          </a:p>
          <a:p>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59</a:t>
            </a:fld>
            <a:endParaRPr lang="en-US"/>
          </a:p>
        </p:txBody>
      </p:sp>
    </p:spTree>
    <p:extLst>
      <p:ext uri="{BB962C8B-B14F-4D97-AF65-F5344CB8AC3E}">
        <p14:creationId xmlns:p14="http://schemas.microsoft.com/office/powerpoint/2010/main" val="4076631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r>
              <a:rPr lang="en-US" sz="1300" dirty="0"/>
              <a:t>For example, landing on moist soil or drawing dew can cause urea </a:t>
            </a:r>
            <a:r>
              <a:rPr lang="en-US" sz="1300" dirty="0" err="1"/>
              <a:t>prills</a:t>
            </a:r>
            <a:r>
              <a:rPr lang="en-US" sz="1300" dirty="0"/>
              <a:t> to hydrolyze. This raises their surrounding pH, increasing volatilization in the manner described. </a:t>
            </a:r>
          </a:p>
          <a:p>
            <a:r>
              <a:rPr lang="en-US" sz="1300" dirty="0"/>
              <a:t>Urea volatilization can be agronomically significant. </a:t>
            </a:r>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60</a:t>
            </a:fld>
            <a:endParaRPr lang="en-US"/>
          </a:p>
        </p:txBody>
      </p:sp>
    </p:spTree>
    <p:extLst>
      <p:ext uri="{BB962C8B-B14F-4D97-AF65-F5344CB8AC3E}">
        <p14:creationId xmlns:p14="http://schemas.microsoft.com/office/powerpoint/2010/main" val="663458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r>
              <a:rPr lang="en-US" dirty="0"/>
              <a:t>Though these forms are temporarily resistant to leaching, this timeframe is likely as short as a matter of days during the summer.</a:t>
            </a:r>
          </a:p>
          <a:p>
            <a:r>
              <a:rPr lang="en-US" dirty="0"/>
              <a:t>However, they will attach to the soil particles near the surface in the 1st irrigation. Upon conversion they will move with the water front in the 2nd irrigation</a:t>
            </a:r>
          </a:p>
        </p:txBody>
      </p:sp>
      <p:sp>
        <p:nvSpPr>
          <p:cNvPr id="4" name="Slide Number Placeholder 3"/>
          <p:cNvSpPr>
            <a:spLocks noGrp="1"/>
          </p:cNvSpPr>
          <p:nvPr>
            <p:ph type="sldNum" sz="quarter" idx="10"/>
          </p:nvPr>
        </p:nvSpPr>
        <p:spPr/>
        <p:txBody>
          <a:bodyPr/>
          <a:lstStyle/>
          <a:p>
            <a:fld id="{2DDC5C61-06A1-CF4E-B9BF-9D61786FB9B9}" type="slidenum">
              <a:rPr lang="en-US" smtClean="0"/>
              <a:pPr/>
              <a:t>61</a:t>
            </a:fld>
            <a:endParaRPr lang="en-US"/>
          </a:p>
        </p:txBody>
      </p:sp>
    </p:spTree>
    <p:extLst>
      <p:ext uri="{BB962C8B-B14F-4D97-AF65-F5344CB8AC3E}">
        <p14:creationId xmlns:p14="http://schemas.microsoft.com/office/powerpoint/2010/main" val="41213775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523E2-7144-4F85-8430-A3E6A2AAF218}" type="slidenum">
              <a:rPr lang="en-US" smtClean="0"/>
              <a:t>62</a:t>
            </a:fld>
            <a:endParaRPr lang="en-US"/>
          </a:p>
        </p:txBody>
      </p:sp>
    </p:spTree>
    <p:extLst>
      <p:ext uri="{BB962C8B-B14F-4D97-AF65-F5344CB8AC3E}">
        <p14:creationId xmlns:p14="http://schemas.microsoft.com/office/powerpoint/2010/main" val="20699456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r>
              <a:rPr lang="en-US" dirty="0"/>
              <a:t>Combination fertilizers are heavily used by horticultural crops in California. They act mainly as nitrate fertilizers within days of application. </a:t>
            </a:r>
          </a:p>
          <a:p>
            <a:r>
              <a:rPr lang="en-US" dirty="0"/>
              <a:t>The fate of ammonium is the same as ammonium forming fertilizers based on the % ammonium.</a:t>
            </a:r>
          </a:p>
          <a:p>
            <a:endParaRPr lang="en-US" dirty="0"/>
          </a:p>
          <a:p>
            <a:r>
              <a:rPr lang="en-US" dirty="0"/>
              <a:t>Combination fertilizers can provide a rapidly availability of nitrate and a continued supply as the ammonium is converted to nitrate.</a:t>
            </a:r>
          </a:p>
          <a:p>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63</a:t>
            </a:fld>
            <a:endParaRPr lang="en-US"/>
          </a:p>
        </p:txBody>
      </p:sp>
    </p:spTree>
    <p:extLst>
      <p:ext uri="{BB962C8B-B14F-4D97-AF65-F5344CB8AC3E}">
        <p14:creationId xmlns:p14="http://schemas.microsoft.com/office/powerpoint/2010/main" val="118580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6</a:t>
            </a:fld>
            <a:endParaRPr lang="en-US"/>
          </a:p>
        </p:txBody>
      </p:sp>
    </p:spTree>
    <p:extLst>
      <p:ext uri="{BB962C8B-B14F-4D97-AF65-F5344CB8AC3E}">
        <p14:creationId xmlns:p14="http://schemas.microsoft.com/office/powerpoint/2010/main" val="3994067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201" tIns="47102" rIns="94201" bIns="47102" rtlCol="0"/>
          <a:lstStyle/>
          <a:p>
            <a:pPr defTabSz="891262">
              <a:defRPr/>
            </a:pPr>
            <a:r>
              <a:rPr lang="en-US" dirty="0"/>
              <a:t>Organic materials differ from mineral fertilizers mostly by the rate at which the N content mineralizes, becoming plant-available. A wide range of organic materials are applied to fields in California, and the differing characteristics (most notably N content, and C:N ratio) impact N availability.</a:t>
            </a:r>
          </a:p>
          <a:p>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64</a:t>
            </a:fld>
            <a:endParaRPr lang="en-US"/>
          </a:p>
        </p:txBody>
      </p:sp>
    </p:spTree>
    <p:extLst>
      <p:ext uri="{BB962C8B-B14F-4D97-AF65-F5344CB8AC3E}">
        <p14:creationId xmlns:p14="http://schemas.microsoft.com/office/powerpoint/2010/main" val="3561813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These products are most effective where fertilization is done by heavy pre-plant or early season applications, with potential for significant leaching from rain or poorly managed irrigation. Their use was limited by their higher cost per unit N. Recently that price disparity has decreased, and products with thinner coating and faster release time have come on the market.</a:t>
            </a:r>
          </a:p>
          <a:p>
            <a:r>
              <a:rPr lang="en-US" kern="1200" dirty="0">
                <a:solidFill>
                  <a:schemeClr val="tx1"/>
                </a:solidFill>
                <a:effectLst/>
                <a:latin typeface="+mn-lt"/>
                <a:ea typeface="+mn-ea"/>
                <a:cs typeface="+mn-cs"/>
              </a:rPr>
              <a:t> </a:t>
            </a:r>
          </a:p>
          <a:p>
            <a:r>
              <a:rPr lang="en-US" i="1" kern="1200" dirty="0">
                <a:solidFill>
                  <a:schemeClr val="tx1"/>
                </a:solidFill>
                <a:effectLst/>
                <a:latin typeface="+mn-lt"/>
                <a:ea typeface="+mn-ea"/>
                <a:cs typeface="+mn-cs"/>
              </a:rPr>
              <a:t>Figure</a:t>
            </a:r>
            <a:r>
              <a:rPr lang="en-US" kern="1200" dirty="0">
                <a:solidFill>
                  <a:schemeClr val="tx1"/>
                </a:solidFill>
                <a:effectLst/>
                <a:latin typeface="+mn-lt"/>
                <a:ea typeface="+mn-ea"/>
                <a:cs typeface="+mn-cs"/>
              </a:rPr>
              <a:t>: Here a problem with controlled release products is </a:t>
            </a:r>
            <a:r>
              <a:rPr lang="en-US" b="0" i="0" u="none" kern="1200" dirty="0">
                <a:solidFill>
                  <a:schemeClr val="tx1"/>
                </a:solidFill>
                <a:effectLst/>
                <a:latin typeface="+mn-lt"/>
                <a:ea typeface="+mn-ea"/>
                <a:cs typeface="+mn-cs"/>
              </a:rPr>
              <a:t>illustrated.  N release is reasonably</a:t>
            </a:r>
            <a:r>
              <a:rPr lang="en-US" b="0" i="0" u="none" kern="1200" baseline="0" dirty="0">
                <a:solidFill>
                  <a:schemeClr val="tx1"/>
                </a:solidFill>
                <a:effectLst/>
                <a:latin typeface="+mn-lt"/>
                <a:ea typeface="+mn-ea"/>
                <a:cs typeface="+mn-cs"/>
              </a:rPr>
              <a:t> </a:t>
            </a:r>
            <a:r>
              <a:rPr lang="en-US" b="0" i="0" u="none" kern="1200" dirty="0">
                <a:solidFill>
                  <a:schemeClr val="tx1"/>
                </a:solidFill>
                <a:effectLst/>
                <a:latin typeface="+mn-lt"/>
                <a:ea typeface="+mn-ea"/>
                <a:cs typeface="+mn-cs"/>
              </a:rPr>
              <a:t>linear, but crop N uptake is curvilinear</a:t>
            </a:r>
            <a:r>
              <a:rPr lang="en-US" kern="1200" dirty="0">
                <a:solidFill>
                  <a:schemeClr val="tx1"/>
                </a:solidFill>
                <a:effectLst/>
                <a:latin typeface="+mn-lt"/>
                <a:ea typeface="+mn-ea"/>
                <a:cs typeface="+mn-cs"/>
              </a:rPr>
              <a:t>.  Efficient use depends on choosing a product with the appropriate release characteristic, applied at the right time.</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4DF60F6F-CD3D-472B-BCC5-60FAC24DA6B2}" type="slidenum">
              <a:rPr lang="en-US" smtClean="0"/>
              <a:pPr/>
              <a:t>65</a:t>
            </a:fld>
            <a:endParaRPr lang="en-US"/>
          </a:p>
        </p:txBody>
      </p:sp>
    </p:spTree>
    <p:extLst>
      <p:ext uri="{BB962C8B-B14F-4D97-AF65-F5344CB8AC3E}">
        <p14:creationId xmlns:p14="http://schemas.microsoft.com/office/powerpoint/2010/main" val="13468411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C5B4B-9186-4BFA-A28A-CD3A9BD89218}" type="slidenum">
              <a:rPr lang="en-US" smtClean="0"/>
              <a:t>66</a:t>
            </a:fld>
            <a:endParaRPr lang="en-US" dirty="0"/>
          </a:p>
        </p:txBody>
      </p:sp>
    </p:spTree>
    <p:extLst>
      <p:ext uri="{BB962C8B-B14F-4D97-AF65-F5344CB8AC3E}">
        <p14:creationId xmlns:p14="http://schemas.microsoft.com/office/powerpoint/2010/main" val="2383288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xfrm>
            <a:off x="710557" y="4851023"/>
            <a:ext cx="5681363" cy="3874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F57C7300-9A67-43D7-8463-5B9BA671D0B1}" type="slidenum">
              <a:rPr lang="en-US" altLang="en-US" sz="1300"/>
              <a:pPr/>
              <a:t>67</a:t>
            </a:fld>
            <a:endParaRPr lang="en-US" altLang="en-US" sz="1300"/>
          </a:p>
        </p:txBody>
      </p:sp>
    </p:spTree>
    <p:extLst>
      <p:ext uri="{BB962C8B-B14F-4D97-AF65-F5344CB8AC3E}">
        <p14:creationId xmlns:p14="http://schemas.microsoft.com/office/powerpoint/2010/main" val="33125385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68</a:t>
            </a:fld>
            <a:endParaRPr lang="en-US"/>
          </a:p>
        </p:txBody>
      </p:sp>
    </p:spTree>
    <p:extLst>
      <p:ext uri="{BB962C8B-B14F-4D97-AF65-F5344CB8AC3E}">
        <p14:creationId xmlns:p14="http://schemas.microsoft.com/office/powerpoint/2010/main" val="33497010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69</a:t>
            </a:fld>
            <a:endParaRPr lang="en-US"/>
          </a:p>
        </p:txBody>
      </p:sp>
    </p:spTree>
    <p:extLst>
      <p:ext uri="{BB962C8B-B14F-4D97-AF65-F5344CB8AC3E}">
        <p14:creationId xmlns:p14="http://schemas.microsoft.com/office/powerpoint/2010/main" val="38080327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xfrm>
            <a:off x="710557" y="4616622"/>
            <a:ext cx="5918729" cy="45374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1262">
              <a:spcBef>
                <a:spcPct val="0"/>
              </a:spcBef>
              <a:defRPr/>
            </a:pPr>
            <a:r>
              <a:rPr lang="en-US" altLang="en-US" sz="1300" dirty="0"/>
              <a:t>Traditionally, growers have used early, visual signs of crop stress such as wilting or color change to help decide when to irrigate.  Today, technology exists to quantify crop water stress and make informed decisions.  Some examples are provided in the above slide</a:t>
            </a:r>
            <a:r>
              <a:rPr lang="en-US" altLang="en-US" sz="1300" i="1" dirty="0"/>
              <a:t>.</a:t>
            </a:r>
          </a:p>
          <a:p>
            <a:pPr eaLnBrk="1" hangingPunct="1">
              <a:spcBef>
                <a:spcPct val="0"/>
              </a:spcBef>
            </a:pPr>
            <a:endParaRPr lang="en-US" altLang="en-US" sz="1300" i="1" dirty="0"/>
          </a:p>
          <a:p>
            <a:pPr eaLnBrk="1" hangingPunct="1">
              <a:spcBef>
                <a:spcPct val="0"/>
              </a:spcBef>
            </a:pPr>
            <a:r>
              <a:rPr lang="en-US" altLang="en-US" sz="1300" dirty="0"/>
              <a:t> </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BAFAAF2A-2D60-4618-9C7E-57B112A33354}" type="slidenum">
              <a:rPr lang="en-US" altLang="en-US" sz="1300"/>
              <a:pPr/>
              <a:t>71</a:t>
            </a:fld>
            <a:endParaRPr lang="en-US" altLang="en-US" sz="1300"/>
          </a:p>
        </p:txBody>
      </p:sp>
    </p:spTree>
    <p:extLst>
      <p:ext uri="{BB962C8B-B14F-4D97-AF65-F5344CB8AC3E}">
        <p14:creationId xmlns:p14="http://schemas.microsoft.com/office/powerpoint/2010/main" val="667421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FD716A3-A97F-4027-98F8-D011CB5BF0C9}"/>
              </a:ext>
            </a:extLst>
          </p:cNvPr>
          <p:cNvSpPr>
            <a:spLocks noGrp="1"/>
          </p:cNvSpPr>
          <p:nvPr>
            <p:ph type="body" idx="1"/>
          </p:nvPr>
        </p:nvSpPr>
        <p:spPr/>
        <p:txBody>
          <a:bodyPr/>
          <a:lstStyle/>
          <a:p>
            <a:pPr eaLnBrk="1" hangingPunct="1">
              <a:spcBef>
                <a:spcPct val="0"/>
              </a:spcBef>
            </a:pPr>
            <a:r>
              <a:rPr lang="en-US" altLang="en-US" dirty="0"/>
              <a:t>Pressure bomb. A leaf is cut and placed into the stainless steel cylinder on the left side of the device with the stem sticking out the top. Pressure is applied until moisture is forced out of the stem’s cut surface. The more water stressed the crop, the more pressure is required to exude water from the stem. Guidelines for what a particular crop’s readings mean are available for some of the major irrigated crops in California such as almond, walnut, French prune, wine grapes, and cotton.  Some useful references are available at :  </a:t>
            </a:r>
          </a:p>
          <a:p>
            <a:pPr eaLnBrk="1" hangingPunct="1">
              <a:spcBef>
                <a:spcPct val="0"/>
              </a:spcBef>
            </a:pPr>
            <a:r>
              <a:rPr lang="en-US" altLang="en-US" dirty="0"/>
              <a:t>1) http://anrcatalog.ucdavis.edu/Details.aspx?itemNo=8503 (walnut, almond, prunes); 2) http://ucanr.org/sites/CE_San_Joaquin/files/35706.pdf (wine grapes)  3) http://www.cotton.org/tech/physiology/cpt/plantphysiology/upload/CPT-v12No2-2001-REPOP.pdf (cotton)</a:t>
            </a:r>
          </a:p>
          <a:p>
            <a:pPr eaLnBrk="1" hangingPunct="1">
              <a:spcBef>
                <a:spcPct val="0"/>
              </a:spcBef>
            </a:pPr>
            <a:endParaRPr lang="en-US" altLang="en-US" dirty="0"/>
          </a:p>
          <a:p>
            <a:endParaRPr lang="en-US" dirty="0"/>
          </a:p>
        </p:txBody>
      </p:sp>
    </p:spTree>
    <p:extLst>
      <p:ext uri="{BB962C8B-B14F-4D97-AF65-F5344CB8AC3E}">
        <p14:creationId xmlns:p14="http://schemas.microsoft.com/office/powerpoint/2010/main" val="380512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for almond and walnut note differences in stress levels and symptoms between almond and walnut using -6 to -8 and or -10 to -12 bars</a:t>
            </a:r>
          </a:p>
        </p:txBody>
      </p:sp>
      <p:sp>
        <p:nvSpPr>
          <p:cNvPr id="4" name="Slide Number Placeholder 3"/>
          <p:cNvSpPr>
            <a:spLocks noGrp="1"/>
          </p:cNvSpPr>
          <p:nvPr>
            <p:ph type="sldNum" sz="quarter" idx="5"/>
          </p:nvPr>
        </p:nvSpPr>
        <p:spPr/>
        <p:txBody>
          <a:bodyPr/>
          <a:lstStyle/>
          <a:p>
            <a:fld id="{E00523E2-7144-4F85-8430-A3E6A2AAF218}" type="slidenum">
              <a:rPr lang="en-US" smtClean="0"/>
              <a:t>73</a:t>
            </a:fld>
            <a:endParaRPr lang="en-US"/>
          </a:p>
        </p:txBody>
      </p:sp>
    </p:spTree>
    <p:extLst>
      <p:ext uri="{BB962C8B-B14F-4D97-AF65-F5344CB8AC3E}">
        <p14:creationId xmlns:p14="http://schemas.microsoft.com/office/powerpoint/2010/main" val="8071231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005">
              <a:spcBef>
                <a:spcPct val="0"/>
              </a:spcBef>
              <a:defRPr/>
            </a:pPr>
            <a:r>
              <a:rPr lang="en-US" altLang="en-US" dirty="0"/>
              <a:t>Since the plant is taking up water applied to and stored in the soil, monitoring soil moisture level can be used to determine </a:t>
            </a:r>
            <a:r>
              <a:rPr lang="en-US" altLang="en-US" b="1" dirty="0"/>
              <a:t>when to irrigate </a:t>
            </a:r>
            <a:r>
              <a:rPr lang="en-US" altLang="en-US" dirty="0"/>
              <a:t>and </a:t>
            </a:r>
            <a:r>
              <a:rPr lang="en-US" altLang="en-US" b="1" dirty="0"/>
              <a:t>how much </a:t>
            </a:r>
            <a:r>
              <a:rPr lang="en-US" altLang="en-US" dirty="0"/>
              <a:t>water to apply.  </a:t>
            </a:r>
          </a:p>
          <a:p>
            <a:pPr defTabSz="488005">
              <a:spcBef>
                <a:spcPct val="0"/>
              </a:spcBef>
            </a:pPr>
            <a:endParaRPr lang="en-US" altLang="en-US" u="sng" dirty="0"/>
          </a:p>
          <a:p>
            <a:pPr defTabSz="488005">
              <a:spcBef>
                <a:spcPct val="0"/>
              </a:spcBef>
            </a:pPr>
            <a:r>
              <a:rPr lang="en-US" altLang="en-US" u="sng" dirty="0"/>
              <a:t>When</a:t>
            </a:r>
            <a:r>
              <a:rPr lang="en-US" altLang="en-US" dirty="0"/>
              <a:t>: Soil moisture monitoring techniques range from the simplest “Feel Method” where you squeeze some soil in your hand to get an idea of how wet it is to sophisticated devices that continually monitor the soil moisture. With the most sophisticated sensors and radio telemetry equipment, it is possible for a grower to upload field information real-time and on demand.  There are also services available to provide expertise along with the equipment.  A </a:t>
            </a:r>
            <a:r>
              <a:rPr lang="en-US" altLang="en-US" b="1" dirty="0"/>
              <a:t>review of various soil moisture sensors </a:t>
            </a:r>
            <a:r>
              <a:rPr lang="en-US" altLang="en-US" dirty="0"/>
              <a:t>is available at</a:t>
            </a:r>
            <a:r>
              <a:rPr lang="en-US" altLang="en-US" i="1" dirty="0"/>
              <a:t>:</a:t>
            </a:r>
          </a:p>
          <a:p>
            <a:pPr defTabSz="488005">
              <a:spcBef>
                <a:spcPct val="0"/>
              </a:spcBef>
            </a:pPr>
            <a:r>
              <a:rPr lang="en-US" altLang="en-US" dirty="0"/>
              <a:t>Http://ucmanagedrought.ucdavis.edu/Agriculture/Irrigation_Scheduling/Soil_Moisture_Monitoring/.</a:t>
            </a:r>
          </a:p>
          <a:p>
            <a:pPr defTabSz="488005">
              <a:spcBef>
                <a:spcPct val="0"/>
              </a:spcBef>
            </a:pPr>
            <a:endParaRPr lang="en-US" altLang="en-US" dirty="0"/>
          </a:p>
          <a:p>
            <a:pPr defTabSz="487961">
              <a:spcBef>
                <a:spcPct val="0"/>
              </a:spcBef>
            </a:pPr>
            <a:r>
              <a:rPr lang="en-US" altLang="en-US" u="sng" dirty="0"/>
              <a:t>How much</a:t>
            </a:r>
            <a:r>
              <a:rPr lang="en-US" altLang="en-US" dirty="0"/>
              <a:t>: This can be answered indirectly by monitoring the soil moisture before and after irrigations.  Was the soil profile refilled by irrigation?  Was too much or too little water applied? Monitoring devices that allow continuous measurements using a data logger to store the information are extremely useful. The photos show some of the older, less expensive soil monitoring methods, but most can be retrofitted to collect and send continual data. </a:t>
            </a:r>
          </a:p>
          <a:p>
            <a:pPr defTabSz="487961">
              <a:spcBef>
                <a:spcPct val="0"/>
              </a:spcBef>
            </a:pPr>
            <a:endParaRPr lang="en-US" altLang="en-US" dirty="0"/>
          </a:p>
          <a:p>
            <a:pPr defTabSz="487961">
              <a:spcBef>
                <a:spcPct val="0"/>
              </a:spcBef>
            </a:pPr>
            <a:r>
              <a:rPr lang="en-US" altLang="en-US" i="1" dirty="0"/>
              <a:t>Note: </a:t>
            </a:r>
            <a:r>
              <a:rPr lang="en-US" altLang="en-US" dirty="0"/>
              <a:t>Soil moisture monitoring can be challenged by soil variability and by limited numbers of sensors.  This challenge is more likely to occur with drip irrigation, where moisture can differ drastically over short distances, so representative readings across a field are difficult.  It can also be challenged by deeper rooted perennial crops if assumptions about root zone depth are incorrect and if too few sensors are used to monitor moisture in the root zone.  This can affect decisions about the “when to irrigate”.</a:t>
            </a:r>
          </a:p>
          <a:p>
            <a:pPr defTabSz="488005">
              <a:spcBef>
                <a:spcPct val="0"/>
              </a:spcBef>
            </a:pPr>
            <a:endParaRPr lang="en-US" altLang="en-US" dirty="0"/>
          </a:p>
          <a:p>
            <a:pPr defTabSz="488005">
              <a:spcBef>
                <a:spcPct val="0"/>
              </a:spcBef>
            </a:pPr>
            <a:endParaRPr lang="en-US" altLang="en-US"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1271" indent="-288950">
              <a:defRPr sz="2400">
                <a:solidFill>
                  <a:schemeClr val="tx1"/>
                </a:solidFill>
                <a:latin typeface="Calibri" panose="020F0502020204030204" pitchFamily="34" charset="0"/>
                <a:ea typeface="MS PGothic" panose="020B0600070205080204" pitchFamily="34" charset="-128"/>
              </a:defRPr>
            </a:lvl2pPr>
            <a:lvl3pPr marL="1155802" indent="-231160">
              <a:defRPr sz="2400">
                <a:solidFill>
                  <a:schemeClr val="tx1"/>
                </a:solidFill>
                <a:latin typeface="Calibri" panose="020F0502020204030204" pitchFamily="34" charset="0"/>
                <a:ea typeface="MS PGothic" panose="020B0600070205080204" pitchFamily="34" charset="-128"/>
              </a:defRPr>
            </a:lvl3pPr>
            <a:lvl4pPr marL="1618122" indent="-231160">
              <a:defRPr sz="2400">
                <a:solidFill>
                  <a:schemeClr val="tx1"/>
                </a:solidFill>
                <a:latin typeface="Calibri" panose="020F0502020204030204" pitchFamily="34" charset="0"/>
                <a:ea typeface="MS PGothic" panose="020B0600070205080204" pitchFamily="34" charset="-128"/>
              </a:defRPr>
            </a:lvl4pPr>
            <a:lvl5pPr marL="2080443" indent="-231160">
              <a:defRPr sz="2400">
                <a:solidFill>
                  <a:schemeClr val="tx1"/>
                </a:solidFill>
                <a:latin typeface="Calibri" panose="020F0502020204030204" pitchFamily="34" charset="0"/>
                <a:ea typeface="MS PGothic" panose="020B0600070205080204" pitchFamily="34" charset="-128"/>
              </a:defRPr>
            </a:lvl5pPr>
            <a:lvl6pPr marL="2542764" indent="-23116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5084" indent="-23116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405" indent="-23116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9725" indent="-23116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99C427A-F3E1-4F9E-B209-19EAF066D57D}" type="slidenum">
              <a:rPr lang="en-US" altLang="en-US" sz="1300"/>
              <a:pPr/>
              <a:t>74</a:t>
            </a:fld>
            <a:endParaRPr lang="en-US" altLang="en-US" sz="1300"/>
          </a:p>
        </p:txBody>
      </p:sp>
    </p:spTree>
    <p:extLst>
      <p:ext uri="{BB962C8B-B14F-4D97-AF65-F5344CB8AC3E}">
        <p14:creationId xmlns:p14="http://schemas.microsoft.com/office/powerpoint/2010/main" val="384524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of vulnerability status is indicated on the form packet sent to grower members each year or is available on the Member Portal available on the coalition’s website.</a:t>
            </a:r>
          </a:p>
        </p:txBody>
      </p:sp>
      <p:sp>
        <p:nvSpPr>
          <p:cNvPr id="4" name="Slide Number Placeholder 3"/>
          <p:cNvSpPr>
            <a:spLocks noGrp="1"/>
          </p:cNvSpPr>
          <p:nvPr>
            <p:ph type="sldNum" sz="quarter" idx="10"/>
          </p:nvPr>
        </p:nvSpPr>
        <p:spPr/>
        <p:txBody>
          <a:bodyPr/>
          <a:lstStyle/>
          <a:p>
            <a:fld id="{E00523E2-7144-4F85-8430-A3E6A2AAF218}" type="slidenum">
              <a:rPr lang="en-US" smtClean="0"/>
              <a:t>7</a:t>
            </a:fld>
            <a:endParaRPr lang="en-US"/>
          </a:p>
        </p:txBody>
      </p:sp>
    </p:spTree>
    <p:extLst>
      <p:ext uri="{BB962C8B-B14F-4D97-AF65-F5344CB8AC3E}">
        <p14:creationId xmlns:p14="http://schemas.microsoft.com/office/powerpoint/2010/main" val="34368163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78</a:t>
            </a:fld>
            <a:endParaRPr lang="en-US"/>
          </a:p>
        </p:txBody>
      </p:sp>
    </p:spTree>
    <p:extLst>
      <p:ext uri="{BB962C8B-B14F-4D97-AF65-F5344CB8AC3E}">
        <p14:creationId xmlns:p14="http://schemas.microsoft.com/office/powerpoint/2010/main" val="30440909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950" indent="-288950" defTabSz="488005">
              <a:spcBef>
                <a:spcPct val="0"/>
              </a:spcBef>
              <a:buFont typeface="Arial" charset="0"/>
              <a:buChar char="•"/>
            </a:pPr>
            <a:r>
              <a:rPr lang="en-US" altLang="en-US" dirty="0"/>
              <a:t>Climatic conditions, especially solar radiation, drive plant water use (Evapotranspiration or ET).  Crop ET can be calculated by modeling the relationship between weather conditions and plant water use. Information from calibrated models is then made available to agricultural and urban water users through newspaper, radio, e-mail, web, etc.   </a:t>
            </a:r>
          </a:p>
          <a:p>
            <a:pPr defTabSz="488005">
              <a:spcBef>
                <a:spcPct val="0"/>
              </a:spcBef>
            </a:pPr>
            <a:endParaRPr lang="en-US" altLang="en-US" i="1" dirty="0"/>
          </a:p>
          <a:p>
            <a:pPr marL="288950" indent="-288950" defTabSz="488005">
              <a:spcBef>
                <a:spcPct val="0"/>
              </a:spcBef>
              <a:buFont typeface="Arial" charset="0"/>
              <a:buChar char="•"/>
            </a:pPr>
            <a:r>
              <a:rPr lang="en-US" altLang="en-US" dirty="0"/>
              <a:t>A concise review of irrigation scheduling using crop ET calculations is available at:</a:t>
            </a:r>
          </a:p>
          <a:p>
            <a:pPr defTabSz="488005">
              <a:spcBef>
                <a:spcPct val="0"/>
              </a:spcBef>
            </a:pPr>
            <a:r>
              <a:rPr lang="en-US" altLang="en-US" dirty="0">
                <a:hlinkClick r:id="rId3"/>
              </a:rPr>
              <a:t>http://ucmanagedrought.ucdavis.edu/Agriculture/Irrigation_Scheduling/Evapotranspiration_Scheduling_ET/</a:t>
            </a:r>
            <a:r>
              <a:rPr lang="en-US" altLang="en-US" dirty="0"/>
              <a:t> </a:t>
            </a:r>
          </a:p>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79</a:t>
            </a:fld>
            <a:endParaRPr lang="en-US"/>
          </a:p>
        </p:txBody>
      </p:sp>
    </p:spTree>
    <p:extLst>
      <p:ext uri="{BB962C8B-B14F-4D97-AF65-F5344CB8AC3E}">
        <p14:creationId xmlns:p14="http://schemas.microsoft.com/office/powerpoint/2010/main" val="38739000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xfrm>
            <a:off x="741450" y="4968389"/>
            <a:ext cx="6094039" cy="44040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300" i="1" dirty="0"/>
          </a:p>
          <a:p>
            <a:pPr eaLnBrk="1" hangingPunct="1">
              <a:spcBef>
                <a:spcPct val="0"/>
              </a:spcBef>
            </a:pPr>
            <a:r>
              <a:rPr lang="en-US" altLang="en-US" sz="1200" dirty="0"/>
              <a:t>CIMIS is a network</a:t>
            </a:r>
            <a:r>
              <a:rPr lang="en-US" altLang="en-US" sz="1200" i="1" dirty="0"/>
              <a:t> </a:t>
            </a:r>
            <a:r>
              <a:rPr lang="en-US" altLang="en-US" sz="1200" dirty="0"/>
              <a:t>of weather stations, operated by the Department of Water Resources. Information from the stations is collected and used to determine evapotranspiration at each of the station locations.  </a:t>
            </a:r>
          </a:p>
          <a:p>
            <a:pPr eaLnBrk="1" hangingPunct="1">
              <a:spcBef>
                <a:spcPct val="0"/>
              </a:spcBef>
            </a:pPr>
            <a:r>
              <a:rPr lang="en-US" altLang="en-US" sz="1200" dirty="0"/>
              <a:t> </a:t>
            </a:r>
          </a:p>
          <a:p>
            <a:pPr eaLnBrk="1" hangingPunct="1">
              <a:spcBef>
                <a:spcPct val="0"/>
              </a:spcBef>
            </a:pPr>
            <a:r>
              <a:rPr lang="en-US" altLang="en-US" sz="1200" i="1" dirty="0"/>
              <a:t>Note</a:t>
            </a:r>
            <a:r>
              <a:rPr lang="en-US" altLang="en-US" sz="1200" dirty="0"/>
              <a:t>: </a:t>
            </a:r>
            <a:r>
              <a:rPr lang="en-US" altLang="en-US" sz="1200" b="1" dirty="0"/>
              <a:t>Reference Crop ET (ET</a:t>
            </a:r>
            <a:r>
              <a:rPr lang="en-US" altLang="en-US" sz="1200" b="1" baseline="-25000" dirty="0"/>
              <a:t>O</a:t>
            </a:r>
            <a:r>
              <a:rPr lang="en-US" altLang="en-US" sz="1200" b="1" dirty="0"/>
              <a:t>)</a:t>
            </a:r>
            <a:r>
              <a:rPr lang="en-US" altLang="en-US" sz="1200" dirty="0"/>
              <a:t> is the evapotranspiration of pasture grass. Further calculations are needed to estimate the ET of any particular crop (ET</a:t>
            </a:r>
            <a:r>
              <a:rPr lang="en-US" altLang="en-US" sz="1200" baseline="-25000" dirty="0"/>
              <a:t>C</a:t>
            </a:r>
            <a:r>
              <a:rPr lang="en-US" altLang="en-US" sz="1200" dirty="0"/>
              <a:t>). ET</a:t>
            </a:r>
            <a:r>
              <a:rPr lang="en-US" altLang="en-US" sz="1200" baseline="-25000" dirty="0"/>
              <a:t>C</a:t>
            </a:r>
            <a:r>
              <a:rPr lang="en-US" altLang="en-US" sz="1200" dirty="0"/>
              <a:t> must account for canopy development and size of crops. </a:t>
            </a:r>
          </a:p>
          <a:p>
            <a:pPr eaLnBrk="1" hangingPunct="1">
              <a:spcBef>
                <a:spcPct val="0"/>
              </a:spcBef>
            </a:pPr>
            <a:endParaRPr lang="en-US" altLang="en-US" sz="1200" dirty="0"/>
          </a:p>
          <a:p>
            <a:pPr eaLnBrk="1" hangingPunct="1">
              <a:spcBef>
                <a:spcPct val="0"/>
              </a:spcBef>
            </a:pPr>
            <a:r>
              <a:rPr lang="en-US" altLang="en-US" sz="1200" dirty="0"/>
              <a:t>Crop coefficients are available, especially for the major crops in CA.  In general, it is easier to determine the crop coefficients of permanent crops than the crop coefficients of annual crops where planting dates and crop canopy vary.</a:t>
            </a:r>
          </a:p>
          <a:p>
            <a:pPr eaLnBrk="1" hangingPunct="1">
              <a:spcBef>
                <a:spcPct val="0"/>
              </a:spcBef>
            </a:pPr>
            <a:endParaRPr lang="en-US" altLang="en-US" sz="1200" dirty="0"/>
          </a:p>
          <a:p>
            <a:pPr eaLnBrk="1" hangingPunct="1">
              <a:spcBef>
                <a:spcPct val="0"/>
              </a:spcBef>
            </a:pPr>
            <a:r>
              <a:rPr lang="en-US" altLang="en-US" sz="1200" dirty="0"/>
              <a:t>The amount of water used by the crop since last irrigation is estimated as the crop evapotranspiration (ET</a:t>
            </a:r>
            <a:r>
              <a:rPr lang="en-US" altLang="en-US" sz="1200" baseline="-25000" dirty="0"/>
              <a:t>C</a:t>
            </a:r>
            <a:r>
              <a:rPr lang="en-US" altLang="en-US" sz="1200" dirty="0"/>
              <a:t>). ET</a:t>
            </a:r>
            <a:r>
              <a:rPr lang="en-US" altLang="en-US" sz="1200" baseline="-25000" dirty="0"/>
              <a:t>C</a:t>
            </a:r>
            <a:r>
              <a:rPr lang="en-US" altLang="en-US" sz="1200" dirty="0"/>
              <a:t> approximates soil moisture depletion and indicates </a:t>
            </a:r>
            <a:r>
              <a:rPr lang="en-US" altLang="en-US" sz="1200" b="1" dirty="0"/>
              <a:t>when</a:t>
            </a:r>
            <a:r>
              <a:rPr lang="en-US" altLang="en-US" sz="1200" dirty="0"/>
              <a:t> and </a:t>
            </a:r>
            <a:r>
              <a:rPr lang="en-US" altLang="en-US" sz="1200" b="1" dirty="0"/>
              <a:t>how much </a:t>
            </a:r>
            <a:r>
              <a:rPr lang="en-US" altLang="en-US" sz="1200" dirty="0"/>
              <a:t>to irrigate.  Moisture depleted from soil should be replaced with irrigation. This is easier with </a:t>
            </a:r>
            <a:r>
              <a:rPr lang="en-US" altLang="en-US" sz="1200" dirty="0" err="1"/>
              <a:t>microirrigation</a:t>
            </a:r>
            <a:r>
              <a:rPr lang="en-US" altLang="en-US" sz="1200" dirty="0"/>
              <a:t> systems where water is being used and replaced frequently. </a:t>
            </a:r>
          </a:p>
          <a:p>
            <a:pPr eaLnBrk="1" hangingPunct="1">
              <a:spcBef>
                <a:spcPct val="0"/>
              </a:spcBef>
            </a:pPr>
            <a:endParaRPr lang="en-US" altLang="en-US" sz="1200" dirty="0"/>
          </a:p>
          <a:p>
            <a:pPr eaLnBrk="1" hangingPunct="1">
              <a:spcBef>
                <a:spcPct val="0"/>
              </a:spcBef>
            </a:pPr>
            <a:r>
              <a:rPr lang="en-US" altLang="en-US" sz="1200" dirty="0"/>
              <a:t>The crop ET</a:t>
            </a:r>
            <a:r>
              <a:rPr lang="en-US" altLang="en-US" sz="1200" baseline="-25000" dirty="0"/>
              <a:t>c</a:t>
            </a:r>
            <a:r>
              <a:rPr lang="en-US" altLang="en-US" sz="1200" dirty="0"/>
              <a:t> is determined by multiplying the reference crop ET (</a:t>
            </a:r>
            <a:r>
              <a:rPr lang="en-US" altLang="en-US" sz="1200" dirty="0" err="1"/>
              <a:t>Et</a:t>
            </a:r>
            <a:r>
              <a:rPr lang="en-US" altLang="en-US" sz="1200" baseline="-25000" dirty="0" err="1"/>
              <a:t>o</a:t>
            </a:r>
            <a:r>
              <a:rPr lang="en-US" altLang="en-US" sz="1200" dirty="0"/>
              <a:t>) by a crop coefficient (k</a:t>
            </a:r>
            <a:r>
              <a:rPr lang="en-US" altLang="en-US" sz="1200" baseline="-25000" dirty="0"/>
              <a:t>c</a:t>
            </a:r>
            <a:r>
              <a:rPr lang="en-US" altLang="en-US" sz="1200" dirty="0"/>
              <a:t>).  In California, the reference crop ET</a:t>
            </a:r>
            <a:r>
              <a:rPr lang="en-US" altLang="en-US" sz="1200" baseline="-25000" dirty="0"/>
              <a:t>o</a:t>
            </a:r>
            <a:r>
              <a:rPr lang="en-US" altLang="en-US" sz="1200" dirty="0"/>
              <a:t> is the ET of pasture grass.  The crop coefficient is dependent on the crop and its developmental stage.</a:t>
            </a:r>
          </a:p>
          <a:p>
            <a:pPr eaLnBrk="1" hangingPunct="1">
              <a:spcBef>
                <a:spcPct val="0"/>
              </a:spcBef>
            </a:pPr>
            <a:endParaRPr lang="en-US" altLang="en-US" sz="1200" i="1" dirty="0"/>
          </a:p>
          <a:p>
            <a:pPr eaLnBrk="1" hangingPunct="1">
              <a:spcBef>
                <a:spcPct val="0"/>
              </a:spcBef>
            </a:pPr>
            <a:endParaRPr lang="en-US" altLang="en-US" sz="1300" dirty="0"/>
          </a:p>
        </p:txBody>
      </p:sp>
      <p:sp>
        <p:nvSpPr>
          <p:cNvPr id="2" name="Date Placeholder 1">
            <a:extLst>
              <a:ext uri="{FF2B5EF4-FFF2-40B4-BE49-F238E27FC236}">
                <a16:creationId xmlns:a16="http://schemas.microsoft.com/office/drawing/2014/main" id="{F46BBD88-DE08-CE4A-9993-81BEAC90C89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804499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60C4ED-932C-4D2B-9A6C-CCE7EA78A23D}"/>
              </a:ext>
            </a:extLst>
          </p:cNvPr>
          <p:cNvSpPr>
            <a:spLocks noGrp="1"/>
          </p:cNvSpPr>
          <p:nvPr>
            <p:ph type="body" idx="1"/>
          </p:nvPr>
        </p:nvSpPr>
        <p:spPr/>
        <p:txBody>
          <a:bodyPr/>
          <a:lstStyle/>
          <a:p>
            <a:pPr defTabSz="924641">
              <a:defRPr/>
            </a:pPr>
            <a:r>
              <a:rPr lang="en-US" dirty="0"/>
              <a:t>D. Doll and K. </a:t>
            </a:r>
            <a:r>
              <a:rPr lang="en-US" dirty="0" err="1"/>
              <a:t>Shackel</a:t>
            </a:r>
            <a:r>
              <a:rPr lang="en-US" dirty="0"/>
              <a:t>. 2015. Drought tips: Drought management for California almonds ANR 8515</a:t>
            </a:r>
          </a:p>
          <a:p>
            <a:pPr defTabSz="924641">
              <a:defRPr/>
            </a:pPr>
            <a:endParaRPr lang="en-US" dirty="0"/>
          </a:p>
          <a:p>
            <a:pPr defTabSz="924641">
              <a:defRPr/>
            </a:pPr>
            <a:r>
              <a:rPr lang="en-US" dirty="0"/>
              <a:t>Zone 12 Crop Water use for Almonds </a:t>
            </a:r>
          </a:p>
          <a:p>
            <a:pPr defTabSz="924641">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Crop Season: March 1 to Nov 15</a:t>
            </a:r>
          </a:p>
          <a:p>
            <a:endParaRPr lang="en-US" dirty="0"/>
          </a:p>
        </p:txBody>
      </p:sp>
    </p:spTree>
    <p:extLst>
      <p:ext uri="{BB962C8B-B14F-4D97-AF65-F5344CB8AC3E}">
        <p14:creationId xmlns:p14="http://schemas.microsoft.com/office/powerpoint/2010/main" val="32848986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Only about one half of the available water can be used before significant crop water stress slows growth.</a:t>
                </a:r>
              </a:p>
              <a:p>
                <a:r>
                  <a:rPr lang="en-US" sz="1400" b="0" dirty="0"/>
                  <a:t>Therefore  use : </a:t>
                </a:r>
                <a14:m>
                  <m:oMath xmlns:m="http://schemas.openxmlformats.org/officeDocument/2006/math">
                    <m:f>
                      <m:fPr>
                        <m:ctrlPr>
                          <a:rPr lang="en-US" sz="1400" b="0" i="1" smtClean="0">
                            <a:latin typeface="Cambria Math" panose="02040503050406030204" pitchFamily="18" charset="0"/>
                          </a:rPr>
                        </m:ctrlPr>
                      </m:fPr>
                      <m:num>
                        <m:r>
                          <m:rPr>
                            <m:sty m:val="p"/>
                          </m:rPr>
                          <a:rPr lang="en-US" sz="1400" b="0" i="0" smtClean="0">
                            <a:latin typeface="Cambria Math" panose="02040503050406030204" pitchFamily="18" charset="0"/>
                          </a:rPr>
                          <m:t>Stored</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Soil</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Moisture</m:t>
                        </m:r>
                      </m:num>
                      <m:den>
                        <m:r>
                          <a:rPr lang="en-US" sz="1400" b="0" i="0" smtClean="0">
                            <a:latin typeface="Cambria Math" panose="02040503050406030204" pitchFamily="18" charset="0"/>
                          </a:rPr>
                          <m:t>2</m:t>
                        </m:r>
                      </m:den>
                    </m:f>
                  </m:oMath>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Only about one half of the available water can be used before significant crop water stress slows growth.</a:t>
                </a:r>
              </a:p>
              <a:p>
                <a:r>
                  <a:rPr lang="en-US" sz="1400" b="0" dirty="0"/>
                  <a:t>Therefore  use : </a:t>
                </a:r>
                <a:r>
                  <a:rPr lang="en-US" sz="1400" b="0" i="0">
                    <a:latin typeface="Cambria Math" panose="02040503050406030204" pitchFamily="18" charset="0"/>
                  </a:rPr>
                  <a:t>(Stored Soil Moisture)/2</a:t>
                </a:r>
                <a:endParaRPr lang="en-US" dirty="0"/>
              </a:p>
            </p:txBody>
          </p:sp>
        </mc:Fallback>
      </mc:AlternateContent>
      <p:sp>
        <p:nvSpPr>
          <p:cNvPr id="4" name="Slide Number Placeholder 3"/>
          <p:cNvSpPr>
            <a:spLocks noGrp="1"/>
          </p:cNvSpPr>
          <p:nvPr>
            <p:ph type="sldNum" sz="quarter" idx="5"/>
          </p:nvPr>
        </p:nvSpPr>
        <p:spPr/>
        <p:txBody>
          <a:bodyPr/>
          <a:lstStyle/>
          <a:p>
            <a:fld id="{E00523E2-7144-4F85-8430-A3E6A2AAF218}" type="slidenum">
              <a:rPr lang="en-US" smtClean="0"/>
              <a:t>85</a:t>
            </a:fld>
            <a:endParaRPr lang="en-US"/>
          </a:p>
        </p:txBody>
      </p:sp>
    </p:spTree>
    <p:extLst>
      <p:ext uri="{BB962C8B-B14F-4D97-AF65-F5344CB8AC3E}">
        <p14:creationId xmlns:p14="http://schemas.microsoft.com/office/powerpoint/2010/main" val="2564588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extensiveness refers to  the crops access to soil moisture.</a:t>
            </a:r>
          </a:p>
          <a:p>
            <a:r>
              <a:rPr lang="en-US" dirty="0"/>
              <a:t>Examples are a young orchard where roots are limited to a smaller area than the tree spacing</a:t>
            </a:r>
          </a:p>
          <a:p>
            <a:r>
              <a:rPr lang="en-US" dirty="0"/>
              <a:t>Annuals when plants are young  </a:t>
            </a:r>
          </a:p>
        </p:txBody>
      </p:sp>
      <p:sp>
        <p:nvSpPr>
          <p:cNvPr id="4" name="Slide Number Placeholder 3"/>
          <p:cNvSpPr>
            <a:spLocks noGrp="1"/>
          </p:cNvSpPr>
          <p:nvPr>
            <p:ph type="sldNum" sz="quarter" idx="5"/>
          </p:nvPr>
        </p:nvSpPr>
        <p:spPr/>
        <p:txBody>
          <a:bodyPr/>
          <a:lstStyle/>
          <a:p>
            <a:fld id="{E00523E2-7144-4F85-8430-A3E6A2AAF218}" type="slidenum">
              <a:rPr lang="en-US" smtClean="0"/>
              <a:t>86</a:t>
            </a:fld>
            <a:endParaRPr lang="en-US"/>
          </a:p>
        </p:txBody>
      </p:sp>
    </p:spTree>
    <p:extLst>
      <p:ext uri="{BB962C8B-B14F-4D97-AF65-F5344CB8AC3E}">
        <p14:creationId xmlns:p14="http://schemas.microsoft.com/office/powerpoint/2010/main" val="25386786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rooting depth may be affected by the soil depth, constraining soil layers (hardpan, </a:t>
            </a:r>
            <a:r>
              <a:rPr lang="en-US" dirty="0" err="1"/>
              <a:t>plowpan</a:t>
            </a:r>
            <a:r>
              <a:rPr lang="en-US" dirty="0"/>
              <a:t>, etc.), or even abrupt changes in soil texture. When in doubt about the soil profile or rooting depth, use a soil auger or better yet a backhoe, to determine the rooting depth and soil profile textural characteristics.</a:t>
            </a:r>
          </a:p>
          <a:p>
            <a:endParaRPr lang="en-US" dirty="0"/>
          </a:p>
          <a:p>
            <a:r>
              <a:rPr lang="en-US" dirty="0"/>
              <a:t>ucmanagedrought.ucdavis.edu/Agriculture/</a:t>
            </a:r>
            <a:r>
              <a:rPr lang="en-US" dirty="0" err="1"/>
              <a:t>Irrigation_Scheduling</a:t>
            </a:r>
            <a:r>
              <a:rPr lang="en-US" dirty="0"/>
              <a:t>/</a:t>
            </a:r>
            <a:r>
              <a:rPr lang="en-US" dirty="0" err="1"/>
              <a:t>Evapotranspiration_Scheduling_ET</a:t>
            </a:r>
            <a:r>
              <a:rPr lang="en-US" dirty="0"/>
              <a:t>/</a:t>
            </a:r>
            <a:r>
              <a:rPr lang="en-US" dirty="0" err="1"/>
              <a:t>Frequency_of_Irrigation</a:t>
            </a:r>
            <a:r>
              <a:rPr lang="en-US" dirty="0"/>
              <a:t>/</a:t>
            </a:r>
            <a:r>
              <a:rPr lang="en-US" dirty="0" err="1"/>
              <a:t>Crop_Rooting_Depth</a:t>
            </a:r>
            <a:r>
              <a:rPr lang="en-US" dirty="0"/>
              <a:t>/</a:t>
            </a:r>
          </a:p>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87</a:t>
            </a:fld>
            <a:endParaRPr lang="en-US"/>
          </a:p>
        </p:txBody>
      </p:sp>
    </p:spTree>
    <p:extLst>
      <p:ext uri="{BB962C8B-B14F-4D97-AF65-F5344CB8AC3E}">
        <p14:creationId xmlns:p14="http://schemas.microsoft.com/office/powerpoint/2010/main" val="34882602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crop is not using water the ETc is actually just the evaporative demand (E)</a:t>
            </a:r>
          </a:p>
        </p:txBody>
      </p:sp>
      <p:sp>
        <p:nvSpPr>
          <p:cNvPr id="4" name="Slide Number Placeholder 3"/>
          <p:cNvSpPr>
            <a:spLocks noGrp="1"/>
          </p:cNvSpPr>
          <p:nvPr>
            <p:ph type="sldNum" sz="quarter" idx="5"/>
          </p:nvPr>
        </p:nvSpPr>
        <p:spPr/>
        <p:txBody>
          <a:bodyPr/>
          <a:lstStyle/>
          <a:p>
            <a:fld id="{E00523E2-7144-4F85-8430-A3E6A2AAF218}" type="slidenum">
              <a:rPr lang="en-US" smtClean="0"/>
              <a:t>88</a:t>
            </a:fld>
            <a:endParaRPr lang="en-US"/>
          </a:p>
        </p:txBody>
      </p:sp>
    </p:spTree>
    <p:extLst>
      <p:ext uri="{BB962C8B-B14F-4D97-AF65-F5344CB8AC3E}">
        <p14:creationId xmlns:p14="http://schemas.microsoft.com/office/powerpoint/2010/main" val="15932587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ETc table is slide number xx almond ETc</a:t>
            </a:r>
          </a:p>
        </p:txBody>
      </p:sp>
      <p:sp>
        <p:nvSpPr>
          <p:cNvPr id="4" name="Slide Number Placeholder 3"/>
          <p:cNvSpPr>
            <a:spLocks noGrp="1"/>
          </p:cNvSpPr>
          <p:nvPr>
            <p:ph type="sldNum" sz="quarter" idx="5"/>
          </p:nvPr>
        </p:nvSpPr>
        <p:spPr/>
        <p:txBody>
          <a:bodyPr/>
          <a:lstStyle/>
          <a:p>
            <a:fld id="{E00523E2-7144-4F85-8430-A3E6A2AAF218}" type="slidenum">
              <a:rPr lang="en-US" smtClean="0"/>
              <a:t>89</a:t>
            </a:fld>
            <a:endParaRPr lang="en-US"/>
          </a:p>
        </p:txBody>
      </p:sp>
    </p:spTree>
    <p:extLst>
      <p:ext uri="{BB962C8B-B14F-4D97-AF65-F5344CB8AC3E}">
        <p14:creationId xmlns:p14="http://schemas.microsoft.com/office/powerpoint/2010/main" val="213781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Irrigation and Nitrogen</a:t>
            </a:r>
            <a:r>
              <a:rPr lang="en-US" baseline="0" dirty="0"/>
              <a:t> management training and passing test constitutes certification</a:t>
            </a:r>
            <a:endParaRPr lang="en-US" dirty="0"/>
          </a:p>
          <a:p>
            <a:endParaRPr lang="en-US" dirty="0"/>
          </a:p>
          <a:p>
            <a:r>
              <a:rPr lang="en-US" dirty="0"/>
              <a:t>The time frame for re-certification is 3 years beginning Jan 1 of the calendar year the exam was taken. Growers that took the course in or before 2018 have until January 1, 2021 to complete their 3 CEUs. </a:t>
            </a:r>
          </a:p>
        </p:txBody>
      </p:sp>
      <p:sp>
        <p:nvSpPr>
          <p:cNvPr id="4" name="Slide Number Placeholder 3"/>
          <p:cNvSpPr>
            <a:spLocks noGrp="1"/>
          </p:cNvSpPr>
          <p:nvPr>
            <p:ph type="sldNum" sz="quarter" idx="10"/>
          </p:nvPr>
        </p:nvSpPr>
        <p:spPr/>
        <p:txBody>
          <a:bodyPr/>
          <a:lstStyle/>
          <a:p>
            <a:fld id="{E00523E2-7144-4F85-8430-A3E6A2AAF218}" type="slidenum">
              <a:rPr lang="en-US" smtClean="0"/>
              <a:t>8</a:t>
            </a:fld>
            <a:endParaRPr lang="en-US"/>
          </a:p>
        </p:txBody>
      </p:sp>
    </p:spTree>
    <p:extLst>
      <p:ext uri="{BB962C8B-B14F-4D97-AF65-F5344CB8AC3E}">
        <p14:creationId xmlns:p14="http://schemas.microsoft.com/office/powerpoint/2010/main" val="29164696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92</a:t>
            </a:fld>
            <a:endParaRPr lang="en-US"/>
          </a:p>
        </p:txBody>
      </p:sp>
    </p:spTree>
    <p:extLst>
      <p:ext uri="{BB962C8B-B14F-4D97-AF65-F5344CB8AC3E}">
        <p14:creationId xmlns:p14="http://schemas.microsoft.com/office/powerpoint/2010/main" val="42729732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available stored moisture is  3.0 in which is 50% of the rootzone stored water of 6.0 in. An accepted irrigation level to prevent water stress.</a:t>
            </a:r>
          </a:p>
          <a:p>
            <a:r>
              <a:rPr lang="en-US" dirty="0"/>
              <a:t>Soil Storage and In-season effective rainfall contributed to 32% of the March through June water use period and a 14 % on a seasonal  basis</a:t>
            </a:r>
          </a:p>
          <a:p>
            <a:endParaRPr lang="en-US" dirty="0"/>
          </a:p>
          <a:p>
            <a:r>
              <a:rPr lang="en-US" dirty="0"/>
              <a:t>The point of this visual is : even though the ET is 47.3 in the applied irrigation water is only 40.4 in </a:t>
            </a:r>
          </a:p>
          <a:p>
            <a:endParaRPr lang="en-US" dirty="0"/>
          </a:p>
          <a:p>
            <a:r>
              <a:rPr lang="en-US" dirty="0"/>
              <a:t>March: Effective rainfall equaled ETc so no soil storage was used</a:t>
            </a:r>
          </a:p>
          <a:p>
            <a:endParaRPr lang="en-US" dirty="0"/>
          </a:p>
          <a:p>
            <a:r>
              <a:rPr lang="en-US" dirty="0"/>
              <a:t>April: Effective rainfall was a portion of the ETc so 1/3 of the stored moisture was used in addition to some irrigation to equal the </a:t>
            </a:r>
            <a:r>
              <a:rPr lang="en-US" dirty="0" err="1"/>
              <a:t>ETc.</a:t>
            </a:r>
            <a:endParaRPr lang="en-US" dirty="0"/>
          </a:p>
          <a:p>
            <a:endParaRPr lang="en-US" dirty="0"/>
          </a:p>
          <a:p>
            <a:r>
              <a:rPr lang="en-US" dirty="0"/>
              <a:t>May: No effective rainfall 1/3 of the total stored soil moisture was used along with 5.4 in Irrigation</a:t>
            </a:r>
          </a:p>
          <a:p>
            <a:endParaRPr lang="en-US" dirty="0"/>
          </a:p>
          <a:p>
            <a:r>
              <a:rPr lang="en-US" dirty="0"/>
              <a:t>June: the last od the stored moisture was used and 7.2 in Irrigation was applied</a:t>
            </a:r>
          </a:p>
          <a:p>
            <a:endParaRPr lang="en-US" dirty="0"/>
          </a:p>
          <a:p>
            <a:r>
              <a:rPr lang="en-US" dirty="0"/>
              <a:t>July- Nov 15: Irrigation was used to meet ETc</a:t>
            </a:r>
          </a:p>
          <a:p>
            <a:endParaRPr lang="en-US" dirty="0"/>
          </a:p>
        </p:txBody>
      </p:sp>
      <p:sp>
        <p:nvSpPr>
          <p:cNvPr id="4" name="Slide Number Placeholder 3"/>
          <p:cNvSpPr>
            <a:spLocks noGrp="1"/>
          </p:cNvSpPr>
          <p:nvPr>
            <p:ph type="sldNum" sz="quarter" idx="10"/>
          </p:nvPr>
        </p:nvSpPr>
        <p:spPr/>
        <p:txBody>
          <a:bodyPr/>
          <a:lstStyle/>
          <a:p>
            <a:fld id="{30CB6724-1F6D-451D-8229-6B86E84DF33D}" type="slidenum">
              <a:rPr lang="en-US" smtClean="0"/>
              <a:t>93</a:t>
            </a:fld>
            <a:endParaRPr lang="en-US"/>
          </a:p>
        </p:txBody>
      </p:sp>
    </p:spTree>
    <p:extLst>
      <p:ext uri="{BB962C8B-B14F-4D97-AF65-F5344CB8AC3E}">
        <p14:creationId xmlns:p14="http://schemas.microsoft.com/office/powerpoint/2010/main" val="40307774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005">
              <a:spcBef>
                <a:spcPct val="0"/>
              </a:spcBef>
            </a:pPr>
            <a:endParaRPr lang="en-US" altLang="en-US" dirty="0"/>
          </a:p>
        </p:txBody>
      </p:sp>
      <p:sp>
        <p:nvSpPr>
          <p:cNvPr id="2" name="Date Placeholder 1">
            <a:extLst>
              <a:ext uri="{FF2B5EF4-FFF2-40B4-BE49-F238E27FC236}">
                <a16:creationId xmlns:a16="http://schemas.microsoft.com/office/drawing/2014/main" id="{C80DC6BA-7EF9-9F42-82C7-198AA6600B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516870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Meters:</a:t>
            </a:r>
          </a:p>
          <a:p>
            <a:pPr eaLnBrk="1" hangingPunct="1">
              <a:spcBef>
                <a:spcPct val="0"/>
              </a:spcBef>
            </a:pPr>
            <a:r>
              <a:rPr lang="en-US" altLang="en-US" dirty="0"/>
              <a:t>Propeller flow meters can be used to measure water in pipelines or tubing, but they are not appropriate for open channels.  Velocity meters, weirs, and flumes are better suited for measuring water in open channels but require additional expertise.  </a:t>
            </a:r>
          </a:p>
          <a:p>
            <a:pPr eaLnBrk="1" hangingPunct="1">
              <a:spcBef>
                <a:spcPct val="0"/>
              </a:spcBef>
            </a:pPr>
            <a:endParaRPr lang="en-US" altLang="en-US" dirty="0"/>
          </a:p>
          <a:p>
            <a:pPr eaLnBrk="1" hangingPunct="1">
              <a:spcBef>
                <a:spcPct val="0"/>
              </a:spcBef>
            </a:pPr>
            <a:r>
              <a:rPr lang="en-US" altLang="en-US" dirty="0"/>
              <a:t>One of the greatest challenges of using a flow meter is to relate flow information - in gallons, cubic feet per second, acre-inches, or acre-feet of water - to the crop ET information, given in inches per day, inches per week or even inches per month.</a:t>
            </a:r>
          </a:p>
          <a:p>
            <a:pPr eaLnBrk="1" hangingPunct="1">
              <a:spcBef>
                <a:spcPct val="0"/>
              </a:spcBef>
            </a:pPr>
            <a:endParaRPr lang="en-US" altLang="en-US" dirty="0"/>
          </a:p>
          <a:p>
            <a:pPr eaLnBrk="1" hangingPunct="1">
              <a:spcBef>
                <a:spcPct val="0"/>
              </a:spcBef>
            </a:pPr>
            <a:r>
              <a:rPr lang="en-US" altLang="en-US" dirty="0"/>
              <a:t>Emitter Flow:</a:t>
            </a:r>
          </a:p>
          <a:p>
            <a:pPr eaLnBrk="1" hangingPunct="1">
              <a:spcBef>
                <a:spcPct val="0"/>
              </a:spcBef>
            </a:pPr>
            <a:r>
              <a:rPr lang="en-US" altLang="en-US" dirty="0"/>
              <a:t>Collect a easily measurable amount of water in a given time frame. Measure the volume to determine flow per unit time– </a:t>
            </a:r>
            <a:r>
              <a:rPr lang="en-US" altLang="en-US" dirty="0" err="1"/>
              <a:t>ie</a:t>
            </a:r>
            <a:r>
              <a:rPr lang="en-US" altLang="en-US" dirty="0"/>
              <a:t> gal/</a:t>
            </a:r>
            <a:r>
              <a:rPr lang="en-US" altLang="en-US" dirty="0" err="1"/>
              <a:t>hr</a:t>
            </a:r>
            <a:endParaRPr lang="en-US" altLang="en-US" dirty="0"/>
          </a:p>
          <a:p>
            <a:pPr eaLnBrk="1" hangingPunct="1">
              <a:spcBef>
                <a:spcPct val="0"/>
              </a:spcBef>
            </a:pPr>
            <a:endParaRPr lang="en-US" altLang="en-US" dirty="0"/>
          </a:p>
          <a:p>
            <a:pPr eaLnBrk="1" hangingPunct="1">
              <a:spcBef>
                <a:spcPct val="0"/>
              </a:spcBef>
            </a:pPr>
            <a:r>
              <a:rPr lang="en-US" altLang="en-US" dirty="0"/>
              <a:t>How do you know how many nozzles per acre? Growers all know the number of trees per acre– so when every other tree has a sprinkler – trees per acre / 2 = nozzles per acre</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F01A75B9-AE6A-4837-BE44-CFB6BFCB96E5}" type="slidenum">
              <a:rPr lang="en-US" altLang="en-US" sz="1300"/>
              <a:pPr/>
              <a:t>97</a:t>
            </a:fld>
            <a:endParaRPr lang="en-US" altLang="en-US" sz="1300"/>
          </a:p>
        </p:txBody>
      </p:sp>
    </p:spTree>
    <p:extLst>
      <p:ext uri="{BB962C8B-B14F-4D97-AF65-F5344CB8AC3E}">
        <p14:creationId xmlns:p14="http://schemas.microsoft.com/office/powerpoint/2010/main" val="14311937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Meters:</a:t>
            </a:r>
          </a:p>
          <a:p>
            <a:pPr eaLnBrk="1" hangingPunct="1">
              <a:spcBef>
                <a:spcPct val="0"/>
              </a:spcBef>
            </a:pPr>
            <a:r>
              <a:rPr lang="en-US" altLang="en-US" dirty="0"/>
              <a:t>Propeller flow meters can be used to measure water in pipelines or tubing, but they are not appropriate for open channels.  Velocity meters, weirs, and flumes are better suited for measuring water in open channels but require additional expertise.  </a:t>
            </a:r>
          </a:p>
          <a:p>
            <a:pPr eaLnBrk="1" hangingPunct="1">
              <a:spcBef>
                <a:spcPct val="0"/>
              </a:spcBef>
            </a:pPr>
            <a:endParaRPr lang="en-US" altLang="en-US" dirty="0"/>
          </a:p>
          <a:p>
            <a:pPr eaLnBrk="1" hangingPunct="1">
              <a:spcBef>
                <a:spcPct val="0"/>
              </a:spcBef>
            </a:pPr>
            <a:r>
              <a:rPr lang="en-US" altLang="en-US" dirty="0"/>
              <a:t>One of the greatest challenges of using a flow meter is to relate flow information - in gallons, cubic feet per second, acre-inches, or acre-feet of water - to the crop ET information, given in inches per day, inches per week or even inches per month.</a:t>
            </a:r>
          </a:p>
          <a:p>
            <a:pPr eaLnBrk="1" hangingPunct="1">
              <a:spcBef>
                <a:spcPct val="0"/>
              </a:spcBef>
            </a:pPr>
            <a:endParaRPr lang="en-US" altLang="en-US" dirty="0"/>
          </a:p>
          <a:p>
            <a:pPr eaLnBrk="1" hangingPunct="1">
              <a:spcBef>
                <a:spcPct val="0"/>
              </a:spcBef>
            </a:pPr>
            <a:r>
              <a:rPr lang="en-US" altLang="en-US" dirty="0"/>
              <a:t>Emitter Flow:</a:t>
            </a:r>
          </a:p>
          <a:p>
            <a:pPr eaLnBrk="1" hangingPunct="1">
              <a:spcBef>
                <a:spcPct val="0"/>
              </a:spcBef>
            </a:pPr>
            <a:r>
              <a:rPr lang="en-US" altLang="en-US" dirty="0"/>
              <a:t>Collect a easily measurable amount of water in a given time frame. Measure the volume to determine flow per unit time– </a:t>
            </a:r>
            <a:r>
              <a:rPr lang="en-US" altLang="en-US" dirty="0" err="1"/>
              <a:t>ie</a:t>
            </a:r>
            <a:r>
              <a:rPr lang="en-US" altLang="en-US" dirty="0"/>
              <a:t> gal/</a:t>
            </a:r>
            <a:r>
              <a:rPr lang="en-US" altLang="en-US" dirty="0" err="1"/>
              <a:t>hr</a:t>
            </a:r>
            <a:endParaRPr lang="en-US" altLang="en-US" dirty="0"/>
          </a:p>
          <a:p>
            <a:pPr eaLnBrk="1" hangingPunct="1">
              <a:spcBef>
                <a:spcPct val="0"/>
              </a:spcBef>
            </a:pPr>
            <a:endParaRPr lang="en-US" altLang="en-US" dirty="0"/>
          </a:p>
          <a:p>
            <a:pPr eaLnBrk="1" hangingPunct="1">
              <a:spcBef>
                <a:spcPct val="0"/>
              </a:spcBef>
            </a:pPr>
            <a:r>
              <a:rPr lang="en-US" altLang="en-US" dirty="0"/>
              <a:t>How do you know how many nozzles per acre? Growers all know the number of trees per acre– so when every other tree has a sprinkler – trees per acre / 2 = nozzles per acre</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F01A75B9-AE6A-4837-BE44-CFB6BFCB96E5}" type="slidenum">
              <a:rPr lang="en-US" altLang="en-US" sz="1300"/>
              <a:pPr/>
              <a:t>98</a:t>
            </a:fld>
            <a:endParaRPr lang="en-US" altLang="en-US" sz="1300"/>
          </a:p>
        </p:txBody>
      </p:sp>
    </p:spTree>
    <p:extLst>
      <p:ext uri="{BB962C8B-B14F-4D97-AF65-F5344CB8AC3E}">
        <p14:creationId xmlns:p14="http://schemas.microsoft.com/office/powerpoint/2010/main" val="19435264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100</a:t>
            </a:fld>
            <a:endParaRPr lang="en-US"/>
          </a:p>
        </p:txBody>
      </p:sp>
    </p:spTree>
    <p:extLst>
      <p:ext uri="{BB962C8B-B14F-4D97-AF65-F5344CB8AC3E}">
        <p14:creationId xmlns:p14="http://schemas.microsoft.com/office/powerpoint/2010/main" val="27122052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xfrm>
            <a:off x="719890" y="4858310"/>
            <a:ext cx="5996466" cy="4386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5656">
              <a:spcBef>
                <a:spcPct val="0"/>
              </a:spcBef>
            </a:pPr>
            <a:r>
              <a:rPr lang="en-US" altLang="en-US" dirty="0"/>
              <a:t>The second goal is to evaluate how evenly the water is applied, which indicates where in the field lies the greatest leaching risk.</a:t>
            </a:r>
          </a:p>
          <a:p>
            <a:pPr defTabSz="475656">
              <a:spcBef>
                <a:spcPct val="0"/>
              </a:spcBef>
            </a:pPr>
            <a:endParaRPr lang="en-US" altLang="en-US" dirty="0"/>
          </a:p>
          <a:p>
            <a:pPr marL="0" lvl="1" defTabSz="475656">
              <a:spcBef>
                <a:spcPct val="0"/>
              </a:spcBef>
            </a:pPr>
            <a:r>
              <a:rPr lang="en-US" altLang="en-US" dirty="0"/>
              <a:t>Irrigation efficiency is given as percentage with 100 % being perfect.</a:t>
            </a:r>
          </a:p>
          <a:p>
            <a:pPr marL="0" lvl="1" defTabSz="475656">
              <a:spcBef>
                <a:spcPct val="0"/>
              </a:spcBef>
            </a:pPr>
            <a:endParaRPr lang="en-US" altLang="en-US" dirty="0"/>
          </a:p>
          <a:p>
            <a:pPr marL="0" lvl="1" defTabSz="475656">
              <a:spcBef>
                <a:spcPct val="0"/>
              </a:spcBef>
            </a:pPr>
            <a:r>
              <a:rPr lang="en-US" altLang="en-US" dirty="0"/>
              <a:t>Irrigation efficiency is quantified using various measures including Distribution Uniformity (DU), Coefficient of Uniformity (CU), and Emission Uniformity (EU), but knowing the general concept is more important than the details about the different measurement methods of irrigation uniformity.</a:t>
            </a:r>
          </a:p>
          <a:p>
            <a:pPr marL="0" lvl="1" defTabSz="475656">
              <a:spcBef>
                <a:spcPct val="0"/>
              </a:spcBef>
            </a:pPr>
            <a:endParaRPr lang="en-US" altLang="en-US" dirty="0"/>
          </a:p>
          <a:p>
            <a:pPr defTabSz="475656">
              <a:spcBef>
                <a:spcPct val="0"/>
              </a:spcBef>
            </a:pPr>
            <a:r>
              <a:rPr lang="en-US" altLang="en-US" dirty="0"/>
              <a:t>Poor irrigation uniformity means that portions of the field are getting less water than others.  Most growers do not want to under-irrigate even a portion of the crop, so they irrigate to make sure the area receiving the least water gets enough. With non-uniformity, some portions of the field receive too much water.  Too much water leads to deep percolation losses (leaching of water), and if nitrate is in the soil profile, it can be leached with the water. Thus, p</a:t>
            </a:r>
            <a:r>
              <a:rPr lang="en-US" altLang="en-US" dirty="0">
                <a:solidFill>
                  <a:srgbClr val="000000"/>
                </a:solidFill>
              </a:rPr>
              <a:t>oor irrigation uniformity makes N leaching more likely.</a:t>
            </a:r>
            <a:endParaRPr lang="en-US" altLang="en-US" dirty="0"/>
          </a:p>
          <a:p>
            <a:pPr defTabSz="475656">
              <a:spcBef>
                <a:spcPct val="0"/>
              </a:spcBef>
            </a:pPr>
            <a:endParaRPr lang="en-US" altLang="en-US" dirty="0"/>
          </a:p>
          <a:p>
            <a:pPr defTabSz="475656">
              <a:spcBef>
                <a:spcPct val="0"/>
              </a:spcBef>
            </a:pPr>
            <a:endParaRPr lang="en-US" altLang="en-US"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32261" indent="-281638">
              <a:defRPr sz="2300">
                <a:solidFill>
                  <a:schemeClr val="tx1"/>
                </a:solidFill>
                <a:latin typeface="Calibri" panose="020F0502020204030204" pitchFamily="34" charset="0"/>
                <a:ea typeface="MS PGothic" panose="020B0600070205080204" pitchFamily="34" charset="-128"/>
              </a:defRPr>
            </a:lvl2pPr>
            <a:lvl3pPr marL="1126555" indent="-225312">
              <a:defRPr sz="2300">
                <a:solidFill>
                  <a:schemeClr val="tx1"/>
                </a:solidFill>
                <a:latin typeface="Calibri" panose="020F0502020204030204" pitchFamily="34" charset="0"/>
                <a:ea typeface="MS PGothic" panose="020B0600070205080204" pitchFamily="34" charset="-128"/>
              </a:defRPr>
            </a:lvl3pPr>
            <a:lvl4pPr marL="1577177" indent="-225312">
              <a:defRPr sz="2300">
                <a:solidFill>
                  <a:schemeClr val="tx1"/>
                </a:solidFill>
                <a:latin typeface="Calibri" panose="020F0502020204030204" pitchFamily="34" charset="0"/>
                <a:ea typeface="MS PGothic" panose="020B0600070205080204" pitchFamily="34" charset="-128"/>
              </a:defRPr>
            </a:lvl4pPr>
            <a:lvl5pPr marL="2027799" indent="-225312">
              <a:defRPr sz="2300">
                <a:solidFill>
                  <a:schemeClr val="tx1"/>
                </a:solidFill>
                <a:latin typeface="Calibri" panose="020F0502020204030204" pitchFamily="34" charset="0"/>
                <a:ea typeface="MS PGothic" panose="020B0600070205080204" pitchFamily="34" charset="-128"/>
              </a:defRPr>
            </a:lvl5pPr>
            <a:lvl6pPr marL="2478421"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929043"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79664"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830286"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15575ABB-F429-4DBB-BB29-B78B66D3F2CE}" type="slidenum">
              <a:rPr lang="en-US" altLang="en-US" sz="1300"/>
              <a:pPr/>
              <a:t>101</a:t>
            </a:fld>
            <a:endParaRPr lang="en-US" altLang="en-US" sz="1300"/>
          </a:p>
        </p:txBody>
      </p:sp>
    </p:spTree>
    <p:extLst>
      <p:ext uri="{BB962C8B-B14F-4D97-AF65-F5344CB8AC3E}">
        <p14:creationId xmlns:p14="http://schemas.microsoft.com/office/powerpoint/2010/main" val="19467673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two DU’s 75 % and 90 %</a:t>
            </a:r>
          </a:p>
          <a:p>
            <a:endParaRPr lang="en-US" dirty="0"/>
          </a:p>
          <a:p>
            <a:r>
              <a:rPr lang="en-US" dirty="0"/>
              <a:t>X axis (bottom) is fractions of the field. 0.125 is 1/8</a:t>
            </a:r>
            <a:r>
              <a:rPr lang="en-US" baseline="30000" dirty="0"/>
              <a:t>th</a:t>
            </a:r>
            <a:r>
              <a:rPr lang="en-US" dirty="0"/>
              <a:t>  of the field</a:t>
            </a:r>
            <a:r>
              <a:rPr lang="en-US" baseline="0" dirty="0"/>
              <a:t> in increments.</a:t>
            </a:r>
          </a:p>
          <a:p>
            <a:r>
              <a:rPr lang="en-US" baseline="0" dirty="0"/>
              <a:t>The 1/8</a:t>
            </a:r>
            <a:r>
              <a:rPr lang="en-US" baseline="30000" dirty="0"/>
              <a:t>th</a:t>
            </a:r>
            <a:r>
              <a:rPr lang="en-US" baseline="0" dirty="0"/>
              <a:t> on the left is the low water applied 1/8</a:t>
            </a:r>
            <a:r>
              <a:rPr lang="en-US" baseline="30000" dirty="0"/>
              <a:t>th</a:t>
            </a:r>
            <a:r>
              <a:rPr lang="en-US" baseline="0" dirty="0"/>
              <a:t>. The 1/8</a:t>
            </a:r>
            <a:r>
              <a:rPr lang="en-US" baseline="30000" dirty="0"/>
              <a:t>th</a:t>
            </a:r>
            <a:r>
              <a:rPr lang="en-US" baseline="0" dirty="0"/>
              <a:t> on the right is the high water applied 1/8</a:t>
            </a:r>
            <a:r>
              <a:rPr lang="en-US" baseline="30000" dirty="0"/>
              <a:t>th</a:t>
            </a:r>
            <a:r>
              <a:rPr lang="en-US" baseline="0" dirty="0"/>
              <a:t>.</a:t>
            </a:r>
          </a:p>
          <a:p>
            <a:r>
              <a:rPr lang="en-US" baseline="0" dirty="0"/>
              <a:t>The 0.5 or 50% id the average water applied.</a:t>
            </a:r>
          </a:p>
          <a:p>
            <a:endParaRPr lang="en-US" baseline="0" dirty="0"/>
          </a:p>
          <a:p>
            <a:r>
              <a:rPr lang="en-US" baseline="0" dirty="0"/>
              <a:t>The 75 % DU under and over and under applies 30 % of the average.</a:t>
            </a:r>
          </a:p>
          <a:p>
            <a:pPr defTabSz="901244">
              <a:defRPr/>
            </a:pPr>
            <a:r>
              <a:rPr lang="en-US" baseline="0" dirty="0"/>
              <a:t>The 90 % DU under and over and under applies 11% of the average.</a:t>
            </a:r>
            <a:endParaRPr lang="en-US" dirty="0"/>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104</a:t>
            </a:fld>
            <a:endParaRPr lang="en-US"/>
          </a:p>
        </p:txBody>
      </p:sp>
    </p:spTree>
    <p:extLst>
      <p:ext uri="{BB962C8B-B14F-4D97-AF65-F5344CB8AC3E}">
        <p14:creationId xmlns:p14="http://schemas.microsoft.com/office/powerpoint/2010/main" val="24652827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16130" indent="-275434">
              <a:defRPr sz="2300">
                <a:solidFill>
                  <a:schemeClr val="tx1"/>
                </a:solidFill>
                <a:latin typeface="Calibri" panose="020F0502020204030204" pitchFamily="34" charset="0"/>
                <a:ea typeface="MS PGothic" panose="020B0600070205080204" pitchFamily="34" charset="-128"/>
              </a:defRPr>
            </a:lvl2pPr>
            <a:lvl3pPr marL="1101738" indent="-220348">
              <a:defRPr sz="2300">
                <a:solidFill>
                  <a:schemeClr val="tx1"/>
                </a:solidFill>
                <a:latin typeface="Calibri" panose="020F0502020204030204" pitchFamily="34" charset="0"/>
                <a:ea typeface="MS PGothic" panose="020B0600070205080204" pitchFamily="34" charset="-128"/>
              </a:defRPr>
            </a:lvl3pPr>
            <a:lvl4pPr marL="1542433" indent="-220348">
              <a:defRPr sz="2300">
                <a:solidFill>
                  <a:schemeClr val="tx1"/>
                </a:solidFill>
                <a:latin typeface="Calibri" panose="020F0502020204030204" pitchFamily="34" charset="0"/>
                <a:ea typeface="MS PGothic" panose="020B0600070205080204" pitchFamily="34" charset="-128"/>
              </a:defRPr>
            </a:lvl4pPr>
            <a:lvl5pPr marL="1983128" indent="-220348">
              <a:defRPr sz="23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B6B6861F-2807-4B4C-9D73-042B83302331}" type="slidenum">
              <a:rPr lang="en-US" altLang="en-US" sz="1300"/>
              <a:pPr/>
              <a:t>106</a:t>
            </a:fld>
            <a:endParaRPr lang="en-US" altLang="en-US" sz="1300"/>
          </a:p>
        </p:txBody>
      </p:sp>
    </p:spTree>
    <p:extLst>
      <p:ext uri="{BB962C8B-B14F-4D97-AF65-F5344CB8AC3E}">
        <p14:creationId xmlns:p14="http://schemas.microsoft.com/office/powerpoint/2010/main" val="20968855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defTabSz="475656">
              <a:spcBef>
                <a:spcPct val="0"/>
              </a:spcBef>
              <a:defRPr/>
            </a:pPr>
            <a:r>
              <a:rPr lang="en-US" altLang="en-US" dirty="0"/>
              <a:t>Shortening field length can significantly improve furrow irrigation, though the prospect is not always well-received by growers. Shorter field lengths necessitate use of tailwater return systems and mean more labor and  frequent set changes. Longer fields with less turning around of equipment can be more cost effective. Overall, shorter field lengths tend to be more expensive and less convenient to farm but they improve irrigation uniformity. </a:t>
            </a:r>
          </a:p>
          <a:p>
            <a:pPr defTabSz="475656">
              <a:spcBef>
                <a:spcPct val="0"/>
              </a:spcBef>
              <a:defRPr/>
            </a:pPr>
            <a:endParaRPr lang="en-US" altLang="en-US" dirty="0"/>
          </a:p>
          <a:p>
            <a:pPr defTabSz="475656">
              <a:spcBef>
                <a:spcPct val="0"/>
              </a:spcBef>
            </a:pPr>
            <a:r>
              <a:rPr lang="en-US" altLang="en-US" dirty="0"/>
              <a:t>In this example, cutting the field length in half resulted in needing only about half of the irrigation amount. Decreasing field length is usually the best method of sustaining higher flows per square foot of wetted area and accomplishing faster advance across the field. Irrigation set times must be reduced accordingly to realize efficiency.  More information on this study and some others can be found here: </a:t>
            </a:r>
            <a:r>
              <a:rPr lang="en-US" altLang="en-US" u="sng" dirty="0">
                <a:hlinkClick r:id="rId3"/>
              </a:rPr>
              <a:t>http://cetulare.ucanr.edu/files/170597.pdf</a:t>
            </a:r>
            <a:r>
              <a:rPr lang="en-US" altLang="en-US" dirty="0"/>
              <a:t> </a:t>
            </a:r>
          </a:p>
          <a:p>
            <a:pPr eaLnBrk="1" hangingPunct="1">
              <a:spcBef>
                <a:spcPct val="0"/>
              </a:spcBef>
            </a:pPr>
            <a:endParaRPr lang="en-US" altLang="en-US" dirty="0"/>
          </a:p>
          <a:p>
            <a:pPr eaLnBrk="1" hangingPunct="1">
              <a:spcBef>
                <a:spcPct val="0"/>
              </a:spcBef>
            </a:pPr>
            <a:r>
              <a:rPr lang="en-US" altLang="en-US" dirty="0"/>
              <a:t>Increasing Slope:</a:t>
            </a:r>
          </a:p>
          <a:p>
            <a:pPr defTabSz="924641">
              <a:spcBef>
                <a:spcPct val="0"/>
              </a:spcBef>
            </a:pPr>
            <a:r>
              <a:rPr lang="en-US" altLang="en-US" dirty="0"/>
              <a:t>In this example, increasing field slope decreased the amount of irrigation water necessary to irrigate the field, though it was not as effective as field length reduction. Changing field slope is often the first design feature considered. </a:t>
            </a:r>
          </a:p>
          <a:p>
            <a:pPr eaLnBrk="1" hangingPunct="1">
              <a:spcBef>
                <a:spcPct val="0"/>
              </a:spcBef>
            </a:pPr>
            <a:endParaRPr lang="en-US" altLang="en-US" dirty="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A8FF2309-47CE-42D9-B306-C1FAED496D48}" type="slidenum">
              <a:rPr lang="en-US" altLang="en-US" sz="1300"/>
              <a:pPr/>
              <a:t>107</a:t>
            </a:fld>
            <a:endParaRPr lang="en-US" altLang="en-US" sz="1300"/>
          </a:p>
        </p:txBody>
      </p:sp>
    </p:spTree>
    <p:extLst>
      <p:ext uri="{BB962C8B-B14F-4D97-AF65-F5344CB8AC3E}">
        <p14:creationId xmlns:p14="http://schemas.microsoft.com/office/powerpoint/2010/main" val="114463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FREP Fertilizer Research and Education Program</a:t>
            </a:r>
            <a:r>
              <a:rPr lang="en-US" baseline="0" dirty="0"/>
              <a:t> a division of the California Dept. of Food and Ag (CDFA)</a:t>
            </a:r>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9</a:t>
            </a:fld>
            <a:endParaRPr lang="en-US"/>
          </a:p>
        </p:txBody>
      </p:sp>
    </p:spTree>
    <p:extLst>
      <p:ext uri="{BB962C8B-B14F-4D97-AF65-F5344CB8AC3E}">
        <p14:creationId xmlns:p14="http://schemas.microsoft.com/office/powerpoint/2010/main" val="3178665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this example, increasing flow per foot of check decreased the amount of water used.  Irrigation set times must be changed to take advantage of the increased flow rate on to the field.</a:t>
            </a:r>
          </a:p>
          <a:p>
            <a:pPr eaLnBrk="1" hangingPunct="1">
              <a:spcBef>
                <a:spcPct val="0"/>
              </a:spcBef>
            </a:pPr>
            <a:endParaRPr lang="en-US" altLang="en-US" i="1" dirty="0"/>
          </a:p>
          <a:p>
            <a:pPr eaLnBrk="1" hangingPunct="1">
              <a:spcBef>
                <a:spcPct val="0"/>
              </a:spcBef>
            </a:pPr>
            <a:r>
              <a:rPr lang="en-US" altLang="en-US" i="1" dirty="0"/>
              <a:t>Note: </a:t>
            </a:r>
            <a:r>
              <a:rPr lang="en-US" altLang="en-US" dirty="0"/>
              <a:t>Increasing flow in furrow systems tends to be even less effective than for border flood because it increases the depth of water in the furrows and the wetted soil surface. Increasing flow into a flood or furrow system is usually not as effective as reducing field length.</a:t>
            </a:r>
          </a:p>
          <a:p>
            <a:endParaRPr lang="en-US" dirty="0"/>
          </a:p>
          <a:p>
            <a:pPr defTabSz="475656">
              <a:spcBef>
                <a:spcPct val="0"/>
              </a:spcBef>
              <a:defRPr/>
            </a:pPr>
            <a:r>
              <a:rPr lang="en-US" altLang="en-US" dirty="0"/>
              <a:t>Tailwater return systems work in concert with the other improvements discussed that advance irrigation water more rapidly and apply water more uniformly with less deep percolation.  </a:t>
            </a:r>
          </a:p>
          <a:p>
            <a:pPr defTabSz="475656">
              <a:spcBef>
                <a:spcPct val="0"/>
              </a:spcBef>
            </a:pPr>
            <a:endParaRPr lang="en-US" altLang="en-US" dirty="0"/>
          </a:p>
          <a:p>
            <a:pPr defTabSz="475656">
              <a:spcBef>
                <a:spcPct val="0"/>
              </a:spcBef>
            </a:pPr>
            <a:r>
              <a:rPr lang="en-US" altLang="en-US" dirty="0"/>
              <a:t>An additional benefit of tailwater reuse is that it keeps tailwater, and any chemicals or constituents in it, on the grower’s land. The Irrigated Lands Regulatory Program applies to water leaving a grower’s land, so keeping water for reuse satisfies the regulation.</a:t>
            </a:r>
          </a:p>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108</a:t>
            </a:fld>
            <a:endParaRPr lang="en-US"/>
          </a:p>
        </p:txBody>
      </p:sp>
    </p:spTree>
    <p:extLst>
      <p:ext uri="{BB962C8B-B14F-4D97-AF65-F5344CB8AC3E}">
        <p14:creationId xmlns:p14="http://schemas.microsoft.com/office/powerpoint/2010/main" val="42879733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Once the system reaches a minimum pressure, pressure compensating (PC) drippers  microsprinklers and sprinklers make discharge rates less sensitive to pressure variations.  </a:t>
            </a:r>
          </a:p>
          <a:p>
            <a:pPr eaLnBrk="1" hangingPunct="1">
              <a:spcBef>
                <a:spcPct val="0"/>
              </a:spcBef>
            </a:pPr>
            <a:endParaRPr lang="en-US" altLang="en-US" i="1" dirty="0"/>
          </a:p>
          <a:p>
            <a:pPr eaLnBrk="1" hangingPunct="1">
              <a:spcBef>
                <a:spcPct val="0"/>
              </a:spcBef>
            </a:pPr>
            <a:r>
              <a:rPr lang="en-US" altLang="en-US" dirty="0"/>
              <a:t>PC drippers and microsprinklers are therefore a good tool to be used where there will be pressure differences in the irrigation system due to elevation changes or due to frictional pressure losses in the system</a:t>
            </a:r>
          </a:p>
          <a:p>
            <a:endParaRPr lang="en-US" dirty="0"/>
          </a:p>
        </p:txBody>
      </p:sp>
      <p:sp>
        <p:nvSpPr>
          <p:cNvPr id="4" name="Slide Number Placeholder 3"/>
          <p:cNvSpPr>
            <a:spLocks noGrp="1"/>
          </p:cNvSpPr>
          <p:nvPr>
            <p:ph type="sldNum" sz="quarter" idx="5"/>
          </p:nvPr>
        </p:nvSpPr>
        <p:spPr/>
        <p:txBody>
          <a:bodyPr/>
          <a:lstStyle/>
          <a:p>
            <a:fld id="{E00523E2-7144-4F85-8430-A3E6A2AAF218}" type="slidenum">
              <a:rPr lang="en-US" smtClean="0"/>
              <a:t>109</a:t>
            </a:fld>
            <a:endParaRPr lang="en-US"/>
          </a:p>
        </p:txBody>
      </p:sp>
    </p:spTree>
    <p:extLst>
      <p:ext uri="{BB962C8B-B14F-4D97-AF65-F5344CB8AC3E}">
        <p14:creationId xmlns:p14="http://schemas.microsoft.com/office/powerpoint/2010/main" val="31898627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52D82DCC-3DB1-4D3F-BF77-9958F086181E}" type="slidenum">
              <a:rPr lang="en-US" altLang="en-US" sz="1300"/>
              <a:pPr/>
              <a:t>110</a:t>
            </a:fld>
            <a:endParaRPr lang="en-US" altLang="en-US" sz="1300"/>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Clogging problems are most easily detected by a system evaluation which will pick up the clogging of </a:t>
            </a:r>
            <a:r>
              <a:rPr lang="en-US" altLang="en-US" dirty="0" err="1"/>
              <a:t>microirrigation</a:t>
            </a:r>
            <a:r>
              <a:rPr lang="en-US" altLang="en-US" dirty="0"/>
              <a:t> emitters.  Delaying until emitters stop discharging due to complete clogging makes maintenance approaches to cure the problem very difficult.</a:t>
            </a:r>
          </a:p>
          <a:p>
            <a:pPr eaLnBrk="1" hangingPunct="1">
              <a:spcBef>
                <a:spcPct val="0"/>
              </a:spcBef>
            </a:pPr>
            <a:endParaRPr lang="en-US" altLang="en-US" dirty="0"/>
          </a:p>
          <a:p>
            <a:pPr eaLnBrk="1" hangingPunct="1">
              <a:spcBef>
                <a:spcPct val="0"/>
              </a:spcBef>
            </a:pPr>
            <a:r>
              <a:rPr lang="en-US" altLang="en-US" dirty="0"/>
              <a:t>Clogging can also be detected by closely monitoring the flow rate, using a flow meter, of the system.  Decreasing system flow rate, measured at the same operating pressure, indicates that clogging is likely occurring. </a:t>
            </a:r>
          </a:p>
        </p:txBody>
      </p:sp>
    </p:spTree>
    <p:extLst>
      <p:ext uri="{BB962C8B-B14F-4D97-AF65-F5344CB8AC3E}">
        <p14:creationId xmlns:p14="http://schemas.microsoft.com/office/powerpoint/2010/main" val="16265072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EAD85497-B973-4540-96E6-6A5A3FDBA43D}" type="slidenum">
              <a:rPr lang="en-US" altLang="en-US" sz="1300"/>
              <a:pPr/>
              <a:t>111</a:t>
            </a:fld>
            <a:endParaRPr lang="en-US" altLang="en-US" sz="1300"/>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Whatever injection equipment is used, it is important to time the injection so that the injected material stays in the crop’s root zone.</a:t>
            </a:r>
          </a:p>
          <a:p>
            <a:pPr eaLnBrk="1" hangingPunct="1">
              <a:spcBef>
                <a:spcPct val="0"/>
              </a:spcBef>
            </a:pPr>
            <a:endParaRPr lang="en-US" altLang="en-US" dirty="0"/>
          </a:p>
          <a:p>
            <a:pPr eaLnBrk="1" hangingPunct="1">
              <a:spcBef>
                <a:spcPct val="0"/>
              </a:spcBef>
            </a:pPr>
            <a:r>
              <a:rPr lang="en-US" altLang="en-US" dirty="0"/>
              <a:t>Remember that there needs to be a period of clean water irrigation following an injection so that the chemical is applied uniformly and there is not material left in the lateral lines.</a:t>
            </a:r>
          </a:p>
          <a:p>
            <a:pPr eaLnBrk="1" hangingPunct="1">
              <a:spcBef>
                <a:spcPct val="0"/>
              </a:spcBef>
            </a:pPr>
            <a:endParaRPr lang="en-US" altLang="en-US" dirty="0"/>
          </a:p>
        </p:txBody>
      </p:sp>
    </p:spTree>
    <p:extLst>
      <p:ext uri="{BB962C8B-B14F-4D97-AF65-F5344CB8AC3E}">
        <p14:creationId xmlns:p14="http://schemas.microsoft.com/office/powerpoint/2010/main" val="13317981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5656">
              <a:spcBef>
                <a:spcPct val="0"/>
              </a:spcBef>
              <a:defRPr/>
            </a:pPr>
            <a:r>
              <a:rPr lang="en-US" altLang="en-US" i="1" dirty="0"/>
              <a:t>Note: </a:t>
            </a:r>
            <a:r>
              <a:rPr lang="en-US" altLang="en-US" dirty="0"/>
              <a:t>For row crops, longer times assume longer rows and larger irrigation sets.  Longer means longer than the 1 hour recommendation for tree and vine systems. When fertilizers or other water treatment products are injected too rapidly, there is insufficient time to distribute the fertilizer uniformly across the field.  If fertilizer injections are not followed with adequate water, the fertilizer application will not be uniform, and  fertilizer may be left in the system to drain randomly, usually at lower elevations. Additionally, remaining fertilizer can foster biological growth and cause plugging.</a:t>
            </a:r>
          </a:p>
          <a:p>
            <a:pPr defTabSz="475656">
              <a:spcBef>
                <a:spcPct val="0"/>
              </a:spcBef>
              <a:defRPr/>
            </a:pPr>
            <a:endParaRPr lang="en-US" altLang="en-US" dirty="0"/>
          </a:p>
          <a:p>
            <a:pPr marL="0" marR="0" lvl="0" indent="0" algn="l" defTabSz="475656" rtl="0" eaLnBrk="1" fontAlgn="auto" latinLnBrk="0" hangingPunct="1">
              <a:lnSpc>
                <a:spcPct val="100000"/>
              </a:lnSpc>
              <a:spcBef>
                <a:spcPct val="0"/>
              </a:spcBef>
              <a:spcAft>
                <a:spcPts val="0"/>
              </a:spcAft>
              <a:buClrTx/>
              <a:buSzTx/>
              <a:buFontTx/>
              <a:buNone/>
              <a:tabLst/>
              <a:defRPr/>
            </a:pPr>
            <a:r>
              <a:rPr lang="en-US" dirty="0"/>
              <a:t>ANR Publication 21599 Chemigation in Trees and Vines </a:t>
            </a:r>
          </a:p>
          <a:p>
            <a:pPr defTabSz="475656">
              <a:spcBef>
                <a:spcPct val="0"/>
              </a:spcBef>
              <a:defRPr/>
            </a:pPr>
            <a:endParaRPr lang="en-US" altLang="en-US" dirty="0"/>
          </a:p>
          <a:p>
            <a:pPr defTabSz="475656">
              <a:spcBef>
                <a:spcPct val="0"/>
              </a:spcBef>
            </a:pPr>
            <a:endParaRPr lang="en-US" altLang="en-US" dirty="0"/>
          </a:p>
        </p:txBody>
      </p:sp>
      <p:sp>
        <p:nvSpPr>
          <p:cNvPr id="1187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32261" indent="-281638">
              <a:defRPr sz="2300">
                <a:solidFill>
                  <a:schemeClr val="tx1"/>
                </a:solidFill>
                <a:latin typeface="Calibri" panose="020F0502020204030204" pitchFamily="34" charset="0"/>
                <a:ea typeface="MS PGothic" panose="020B0600070205080204" pitchFamily="34" charset="-128"/>
              </a:defRPr>
            </a:lvl2pPr>
            <a:lvl3pPr marL="1126555" indent="-225312">
              <a:defRPr sz="2300">
                <a:solidFill>
                  <a:schemeClr val="tx1"/>
                </a:solidFill>
                <a:latin typeface="Calibri" panose="020F0502020204030204" pitchFamily="34" charset="0"/>
                <a:ea typeface="MS PGothic" panose="020B0600070205080204" pitchFamily="34" charset="-128"/>
              </a:defRPr>
            </a:lvl3pPr>
            <a:lvl4pPr marL="1577177" indent="-225312">
              <a:defRPr sz="2300">
                <a:solidFill>
                  <a:schemeClr val="tx1"/>
                </a:solidFill>
                <a:latin typeface="Calibri" panose="020F0502020204030204" pitchFamily="34" charset="0"/>
                <a:ea typeface="MS PGothic" panose="020B0600070205080204" pitchFamily="34" charset="-128"/>
              </a:defRPr>
            </a:lvl4pPr>
            <a:lvl5pPr marL="2027799" indent="-225312">
              <a:defRPr sz="2300">
                <a:solidFill>
                  <a:schemeClr val="tx1"/>
                </a:solidFill>
                <a:latin typeface="Calibri" panose="020F0502020204030204" pitchFamily="34" charset="0"/>
                <a:ea typeface="MS PGothic" panose="020B0600070205080204" pitchFamily="34" charset="-128"/>
              </a:defRPr>
            </a:lvl5pPr>
            <a:lvl6pPr marL="2478421"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929043"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79664"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830286" indent="-225312"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E46754F0-ABDF-4F3A-B098-BE0C0F5ABA3A}" type="slidenum">
              <a:rPr lang="en-US" altLang="en-US" sz="1300"/>
              <a:pPr/>
              <a:t>112</a:t>
            </a:fld>
            <a:endParaRPr lang="en-US" altLang="en-US" sz="1300"/>
          </a:p>
        </p:txBody>
      </p:sp>
    </p:spTree>
    <p:extLst>
      <p:ext uri="{BB962C8B-B14F-4D97-AF65-F5344CB8AC3E}">
        <p14:creationId xmlns:p14="http://schemas.microsoft.com/office/powerpoint/2010/main" val="15171942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1262">
              <a:spcBef>
                <a:spcPct val="0"/>
              </a:spcBef>
              <a:defRPr/>
            </a:pPr>
            <a:r>
              <a:rPr lang="en-US" altLang="en-US" dirty="0"/>
              <a:t>These are tips to consider when it is necessary to leach salts but not </a:t>
            </a:r>
            <a:r>
              <a:rPr lang="en-US" altLang="en-US" dirty="0" err="1"/>
              <a:t>not</a:t>
            </a:r>
            <a:r>
              <a:rPr lang="en-US" altLang="en-US" dirty="0"/>
              <a:t> nitrate from the soil profile.  Salinity leaching may or may not be needed every season.  Soil and water testing will help determine when leaching is necessary and how much is needed. In general, irrigating with high salinity water or under-irrigating may lead to a greater need for salinity leaching.  To the extent possible, time irrigations to leach salinity during fallow or dormant periods.  This will avoid periods of crop growth and development when nitrogen is needed.</a:t>
            </a:r>
          </a:p>
          <a:p>
            <a:pPr eaLnBrk="1" hangingPunct="1">
              <a:spcBef>
                <a:spcPct val="0"/>
              </a:spcBef>
            </a:pPr>
            <a:endParaRPr lang="en-US" altLang="en-US" dirty="0"/>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62CA1AB9-5853-4A5B-9994-DF4B4535F20E}" type="slidenum">
              <a:rPr lang="en-US" altLang="en-US" sz="1300"/>
              <a:pPr/>
              <a:t>113</a:t>
            </a:fld>
            <a:endParaRPr lang="en-US" altLang="en-US" sz="1300"/>
          </a:p>
        </p:txBody>
      </p:sp>
    </p:spTree>
    <p:extLst>
      <p:ext uri="{BB962C8B-B14F-4D97-AF65-F5344CB8AC3E}">
        <p14:creationId xmlns:p14="http://schemas.microsoft.com/office/powerpoint/2010/main" val="671172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1262">
              <a:spcBef>
                <a:spcPct val="0"/>
              </a:spcBef>
              <a:defRPr/>
            </a:pPr>
            <a:r>
              <a:rPr lang="en-US" altLang="en-US" dirty="0"/>
              <a:t>Good Irrigation Water Management (putting on the correct amount of water, at the correct time, with an efficient irrigation system) is critical to good  nitrogen management.  Bottom line is that if you minimize the amount of water you leach, you minimize nitrate leaching.  We talked about ways to accomplish this.</a:t>
            </a:r>
          </a:p>
          <a:p>
            <a:pPr eaLnBrk="1" hangingPunct="1">
              <a:spcBef>
                <a:spcPct val="0"/>
              </a:spcBef>
            </a:pPr>
            <a:endParaRPr lang="en-US" altLang="en-US" dirty="0"/>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panose="020F0502020204030204" pitchFamily="34" charset="0"/>
                <a:ea typeface="MS PGothic" panose="020B0600070205080204" pitchFamily="34" charset="-128"/>
              </a:defRPr>
            </a:lvl1pPr>
            <a:lvl2pPr marL="724151" indent="-278519">
              <a:defRPr sz="2300">
                <a:solidFill>
                  <a:schemeClr val="tx1"/>
                </a:solidFill>
                <a:latin typeface="Calibri" panose="020F0502020204030204" pitchFamily="34" charset="0"/>
                <a:ea typeface="MS PGothic" panose="020B0600070205080204" pitchFamily="34" charset="-128"/>
              </a:defRPr>
            </a:lvl2pPr>
            <a:lvl3pPr marL="1114077" indent="-222816">
              <a:defRPr sz="2300">
                <a:solidFill>
                  <a:schemeClr val="tx1"/>
                </a:solidFill>
                <a:latin typeface="Calibri" panose="020F0502020204030204" pitchFamily="34" charset="0"/>
                <a:ea typeface="MS PGothic" panose="020B0600070205080204" pitchFamily="34" charset="-128"/>
              </a:defRPr>
            </a:lvl3pPr>
            <a:lvl4pPr marL="1559708" indent="-222816">
              <a:defRPr sz="2300">
                <a:solidFill>
                  <a:schemeClr val="tx1"/>
                </a:solidFill>
                <a:latin typeface="Calibri" panose="020F0502020204030204" pitchFamily="34" charset="0"/>
                <a:ea typeface="MS PGothic" panose="020B0600070205080204" pitchFamily="34" charset="-128"/>
              </a:defRPr>
            </a:lvl4pPr>
            <a:lvl5pPr marL="2005339" indent="-222816">
              <a:defRPr sz="2300">
                <a:solidFill>
                  <a:schemeClr val="tx1"/>
                </a:solidFill>
                <a:latin typeface="Calibri" panose="020F0502020204030204" pitchFamily="34" charset="0"/>
                <a:ea typeface="MS PGothic" panose="020B0600070205080204" pitchFamily="34" charset="-128"/>
              </a:defRPr>
            </a:lvl5pPr>
            <a:lvl6pPr marL="2450970"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9660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42231"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87862" indent="-222816"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fld id="{8B93FB2F-F881-4F58-9E75-3631E33D6DE3}" type="slidenum">
              <a:rPr lang="en-US" altLang="en-US" sz="1300"/>
              <a:pPr/>
              <a:t>114</a:t>
            </a:fld>
            <a:endParaRPr lang="en-US" altLang="en-US" sz="1300"/>
          </a:p>
        </p:txBody>
      </p:sp>
    </p:spTree>
    <p:extLst>
      <p:ext uri="{BB962C8B-B14F-4D97-AF65-F5344CB8AC3E}">
        <p14:creationId xmlns:p14="http://schemas.microsoft.com/office/powerpoint/2010/main" val="5405972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Details about each of the 4Rs: </a:t>
            </a:r>
          </a:p>
          <a:p>
            <a:r>
              <a:rPr lang="en-US" sz="600" dirty="0"/>
              <a:t> </a:t>
            </a:r>
          </a:p>
          <a:p>
            <a:r>
              <a:rPr lang="en-US" sz="1300" dirty="0"/>
              <a:t>Right Rate: </a:t>
            </a:r>
          </a:p>
          <a:p>
            <a:r>
              <a:rPr lang="en-US" sz="1300" dirty="0"/>
              <a:t>1. Appropriately assess soil nutrient supply</a:t>
            </a:r>
          </a:p>
          <a:p>
            <a:r>
              <a:rPr lang="en-US" sz="1300" dirty="0"/>
              <a:t>2. Assess all available indigenous nutrient sources</a:t>
            </a:r>
          </a:p>
          <a:p>
            <a:r>
              <a:rPr lang="en-US" sz="1300" dirty="0"/>
              <a:t>3. Assess plant demand</a:t>
            </a:r>
          </a:p>
          <a:p>
            <a:r>
              <a:rPr lang="en-US" sz="1300" dirty="0"/>
              <a:t>4. Predict fertilizer use efficiency</a:t>
            </a:r>
          </a:p>
          <a:p>
            <a:r>
              <a:rPr lang="en-US" sz="600" dirty="0"/>
              <a:t> </a:t>
            </a:r>
          </a:p>
          <a:p>
            <a:r>
              <a:rPr lang="en-US" sz="1300" dirty="0"/>
              <a:t>Right Time: </a:t>
            </a:r>
          </a:p>
          <a:p>
            <a:r>
              <a:rPr lang="en-US" sz="1300" dirty="0"/>
              <a:t>1. Assess timing of crop uptake</a:t>
            </a:r>
          </a:p>
          <a:p>
            <a:r>
              <a:rPr lang="en-US" sz="1300" dirty="0"/>
              <a:t>2. Assess dynamics of soil nutrient supply</a:t>
            </a:r>
          </a:p>
          <a:p>
            <a:r>
              <a:rPr lang="en-US" sz="1300" dirty="0"/>
              <a:t>3. Recognize timing of weather factors</a:t>
            </a:r>
          </a:p>
          <a:p>
            <a:r>
              <a:rPr lang="en-US" sz="1300" dirty="0"/>
              <a:t>4. Evaluate logistics of operations</a:t>
            </a:r>
          </a:p>
          <a:p>
            <a:r>
              <a:rPr lang="en-US" sz="600" dirty="0"/>
              <a:t> </a:t>
            </a:r>
          </a:p>
          <a:p>
            <a:r>
              <a:rPr lang="en-US" sz="1300" dirty="0"/>
              <a:t>Right Place: </a:t>
            </a:r>
          </a:p>
          <a:p>
            <a:r>
              <a:rPr lang="en-US" sz="1300" dirty="0"/>
              <a:t>1. Recognize root-soil dynamics</a:t>
            </a:r>
          </a:p>
          <a:p>
            <a:r>
              <a:rPr lang="en-US" sz="1300" dirty="0"/>
              <a:t>2. Manage spatial variability</a:t>
            </a:r>
          </a:p>
          <a:p>
            <a:r>
              <a:rPr lang="en-US" sz="1300" dirty="0"/>
              <a:t>3. Fit needs of tillage system</a:t>
            </a:r>
          </a:p>
          <a:p>
            <a:r>
              <a:rPr lang="en-US" sz="1300" dirty="0"/>
              <a:t>4. Limit potential off-field transport</a:t>
            </a:r>
          </a:p>
          <a:p>
            <a:r>
              <a:rPr lang="en-US" sz="600" dirty="0"/>
              <a:t> </a:t>
            </a:r>
          </a:p>
          <a:p>
            <a:r>
              <a:rPr lang="en-US" sz="1300" dirty="0"/>
              <a:t>Right Source:. </a:t>
            </a:r>
          </a:p>
          <a:p>
            <a:r>
              <a:rPr lang="en-US" sz="1300" dirty="0"/>
              <a:t>1. Supply in plant available forms</a:t>
            </a:r>
          </a:p>
          <a:p>
            <a:r>
              <a:rPr lang="en-US" sz="1300" dirty="0"/>
              <a:t>2. Suit soil properties</a:t>
            </a:r>
          </a:p>
          <a:p>
            <a:r>
              <a:rPr lang="en-US" sz="1300" dirty="0"/>
              <a:t>3. Recognize synergisms among elements</a:t>
            </a:r>
          </a:p>
          <a:p>
            <a:r>
              <a:rPr lang="en-US" sz="1300" dirty="0"/>
              <a:t>4. Blend compatibility</a:t>
            </a:r>
          </a:p>
          <a:p>
            <a:r>
              <a:rPr lang="en-US" sz="600" dirty="0"/>
              <a:t> </a:t>
            </a:r>
          </a:p>
          <a:p>
            <a:r>
              <a:rPr lang="en-US" sz="1300" i="1" dirty="0"/>
              <a:t>Note: </a:t>
            </a:r>
            <a:r>
              <a:rPr lang="en-US" sz="1300" dirty="0"/>
              <a:t>Information on choosing the “Right Source” will be discussed in Section 3</a:t>
            </a:r>
            <a:endParaRPr lang="en-US" sz="1300" i="1" dirty="0"/>
          </a:p>
          <a:p>
            <a:endParaRPr lang="en-US" dirty="0"/>
          </a:p>
        </p:txBody>
      </p:sp>
      <p:sp>
        <p:nvSpPr>
          <p:cNvPr id="4" name="Slide Number Placeholder 3"/>
          <p:cNvSpPr>
            <a:spLocks noGrp="1"/>
          </p:cNvSpPr>
          <p:nvPr>
            <p:ph type="sldNum" sz="quarter" idx="10"/>
          </p:nvPr>
        </p:nvSpPr>
        <p:spPr/>
        <p:txBody>
          <a:bodyPr/>
          <a:lstStyle/>
          <a:p>
            <a:fld id="{E00523E2-7144-4F85-8430-A3E6A2AAF218}" type="slidenum">
              <a:rPr lang="en-US" smtClean="0"/>
              <a:t>117</a:t>
            </a:fld>
            <a:endParaRPr lang="en-US"/>
          </a:p>
        </p:txBody>
      </p:sp>
    </p:spTree>
    <p:extLst>
      <p:ext uri="{BB962C8B-B14F-4D97-AF65-F5344CB8AC3E}">
        <p14:creationId xmlns:p14="http://schemas.microsoft.com/office/powerpoint/2010/main" val="289099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look up nutrient</a:t>
            </a:r>
            <a:r>
              <a:rPr lang="en-US" baseline="0" dirty="0"/>
              <a:t> demand for the harvested portions of other crops, please visit https://www.ipni.net/app/calculator/home </a:t>
            </a:r>
          </a:p>
          <a:p>
            <a:endParaRPr lang="en-US" baseline="0" dirty="0"/>
          </a:p>
          <a:p>
            <a:r>
              <a:rPr lang="en-US" baseline="0" dirty="0"/>
              <a:t>This slide makes two points.</a:t>
            </a:r>
          </a:p>
          <a:p>
            <a:pPr marL="235538" indent="-235538">
              <a:buAutoNum type="arabicPeriod"/>
            </a:pPr>
            <a:r>
              <a:rPr lang="en-US" baseline="0" dirty="0"/>
              <a:t>Nutrient removal rates are available</a:t>
            </a:r>
          </a:p>
          <a:p>
            <a:pPr marL="235538" indent="-235538">
              <a:buAutoNum type="arabicPeriod"/>
            </a:pPr>
            <a:r>
              <a:rPr lang="en-US" baseline="0" dirty="0"/>
              <a:t>The grain corn example points out that the N </a:t>
            </a:r>
            <a:r>
              <a:rPr lang="en-US" b="1" baseline="0" dirty="0"/>
              <a:t>used</a:t>
            </a:r>
            <a:r>
              <a:rPr lang="en-US" baseline="0" dirty="0"/>
              <a:t> (grain and </a:t>
            </a:r>
            <a:r>
              <a:rPr lang="en-US" baseline="0" dirty="0" err="1"/>
              <a:t>stover</a:t>
            </a:r>
            <a:r>
              <a:rPr lang="en-US" baseline="0" dirty="0"/>
              <a:t>)   for the grain corn is most appropriate while  N removed is appropriate for silage corn</a:t>
            </a:r>
          </a:p>
          <a:p>
            <a:endParaRPr lang="en-US" baseline="0" dirty="0"/>
          </a:p>
          <a:p>
            <a:endParaRPr lang="en-US" baseline="0" dirty="0"/>
          </a:p>
          <a:p>
            <a:r>
              <a:rPr lang="en-US" baseline="0" dirty="0"/>
              <a:t>Yield for Corn silage = 30 t/acre x 10 </a:t>
            </a:r>
            <a:r>
              <a:rPr lang="en-US" baseline="0" dirty="0" err="1"/>
              <a:t>lbs</a:t>
            </a:r>
            <a:r>
              <a:rPr lang="en-US" baseline="0" dirty="0"/>
              <a:t> N/ton = 300 </a:t>
            </a:r>
            <a:r>
              <a:rPr lang="en-US" baseline="0" dirty="0" err="1"/>
              <a:t>lbs</a:t>
            </a:r>
            <a:r>
              <a:rPr lang="en-US" baseline="0" dirty="0"/>
              <a:t> N /acre</a:t>
            </a:r>
          </a:p>
          <a:p>
            <a:r>
              <a:rPr lang="en-US" baseline="0" dirty="0"/>
              <a:t>Yield for Corn grain = 6 t/acre x 24 </a:t>
            </a:r>
            <a:r>
              <a:rPr lang="en-US" baseline="0" dirty="0" err="1"/>
              <a:t>lbs</a:t>
            </a:r>
            <a:r>
              <a:rPr lang="en-US" baseline="0" dirty="0"/>
              <a:t> N/ton = 144 </a:t>
            </a:r>
            <a:r>
              <a:rPr lang="en-US" baseline="0" dirty="0" err="1"/>
              <a:t>lbs</a:t>
            </a:r>
            <a:r>
              <a:rPr lang="en-US" baseline="0" dirty="0"/>
              <a:t> N /acre</a:t>
            </a:r>
          </a:p>
          <a:p>
            <a:endParaRPr lang="en-US" baseline="0" dirty="0"/>
          </a:p>
          <a:p>
            <a:pPr defTabSz="891262">
              <a:defRPr/>
            </a:pPr>
            <a:r>
              <a:rPr lang="en-US" baseline="0" dirty="0"/>
              <a:t>The difference is the amount of N in the </a:t>
            </a:r>
            <a:r>
              <a:rPr lang="en-US" baseline="0" dirty="0" err="1"/>
              <a:t>stover</a:t>
            </a:r>
            <a:r>
              <a:rPr lang="en-US" baseline="0" dirty="0"/>
              <a:t>  </a:t>
            </a:r>
            <a:r>
              <a:rPr lang="en-US" sz="1300" dirty="0"/>
              <a:t>156 </a:t>
            </a:r>
            <a:r>
              <a:rPr lang="en-US" sz="1300" dirty="0" err="1"/>
              <a:t>lbs</a:t>
            </a:r>
            <a:r>
              <a:rPr lang="en-US" sz="1300" dirty="0"/>
              <a:t> N / acre</a:t>
            </a:r>
          </a:p>
          <a:p>
            <a:endParaRPr lang="en-US" dirty="0"/>
          </a:p>
        </p:txBody>
      </p:sp>
      <p:sp>
        <p:nvSpPr>
          <p:cNvPr id="4" name="Slide Number Placeholder 3"/>
          <p:cNvSpPr>
            <a:spLocks noGrp="1"/>
          </p:cNvSpPr>
          <p:nvPr>
            <p:ph type="sldNum" sz="quarter" idx="10"/>
          </p:nvPr>
        </p:nvSpPr>
        <p:spPr/>
        <p:txBody>
          <a:bodyPr/>
          <a:lstStyle/>
          <a:p>
            <a:fld id="{CE434F7A-11E7-4BAF-9B58-339AAA088CCB}"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35173767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If yield is unpredictable, begin by using an approximation to determine the first 20% of N needed. Then calculate the remaining fertilization needed after the crop is on the tree, giving a much more accurate estimate of yield for the rest of the season.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F67A6E63-401C-4ECA-8E74-111DF87C07D0}" type="slidenum">
              <a:rPr lang="en-US" smtClean="0"/>
              <a:pPr/>
              <a:t>121</a:t>
            </a:fld>
            <a:endParaRPr lang="en-US"/>
          </a:p>
        </p:txBody>
      </p:sp>
    </p:spTree>
    <p:extLst>
      <p:ext uri="{BB962C8B-B14F-4D97-AF65-F5344CB8AC3E}">
        <p14:creationId xmlns:p14="http://schemas.microsoft.com/office/powerpoint/2010/main" val="239287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405108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206013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194870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263048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62162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113178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249190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129897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276821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165053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5C39-F39F-4C0B-997D-CB1EB03A2CEE}" type="slidenum">
              <a:rPr lang="en-US" smtClean="0"/>
              <a:t>‹#›</a:t>
            </a:fld>
            <a:endParaRPr lang="en-US"/>
          </a:p>
        </p:txBody>
      </p:sp>
    </p:spTree>
    <p:extLst>
      <p:ext uri="{BB962C8B-B14F-4D97-AF65-F5344CB8AC3E}">
        <p14:creationId xmlns:p14="http://schemas.microsoft.com/office/powerpoint/2010/main" val="401252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35C39-F39F-4C0B-997D-CB1EB03A2CEE}" type="slidenum">
              <a:rPr lang="en-US" smtClean="0"/>
              <a:t>‹#›</a:t>
            </a:fld>
            <a:endParaRPr lang="en-US"/>
          </a:p>
        </p:txBody>
      </p:sp>
    </p:spTree>
    <p:extLst>
      <p:ext uri="{BB962C8B-B14F-4D97-AF65-F5344CB8AC3E}">
        <p14:creationId xmlns:p14="http://schemas.microsoft.com/office/powerpoint/2010/main" val="376019742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6.jpeg"/><Relationship Id="rId4" Type="http://schemas.openxmlformats.org/officeDocument/2006/relationships/image" Target="../media/image65.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1.png"/></Relationships>
</file>

<file path=ppt/slides/_rels/slide10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1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7.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4" Type="http://schemas.openxmlformats.org/officeDocument/2006/relationships/image" Target="../media/image13.png"/></Relationships>
</file>

<file path=ppt/slides/_rels/slide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9.svg"/><Relationship Id="rId7" Type="http://schemas.openxmlformats.org/officeDocument/2006/relationships/image" Target="../media/image92.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s>
</file>

<file path=ppt/slides/_rels/slide1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78.png"/><Relationship Id="rId7" Type="http://schemas.openxmlformats.org/officeDocument/2006/relationships/image" Target="../media/image105.png"/><Relationship Id="rId12" Type="http://schemas.openxmlformats.org/officeDocument/2006/relationships/image" Target="../media/image93.png"/><Relationship Id="rId2" Type="http://schemas.openxmlformats.org/officeDocument/2006/relationships/image" Target="../media/image1040.png"/><Relationship Id="rId1" Type="http://schemas.openxmlformats.org/officeDocument/2006/relationships/slideLayout" Target="../slideLayouts/slideLayout2.xml"/><Relationship Id="rId6" Type="http://schemas.openxmlformats.org/officeDocument/2006/relationships/image" Target="../media/image92.svg"/><Relationship Id="rId11" Type="http://schemas.openxmlformats.org/officeDocument/2006/relationships/image" Target="../media/image107.png"/><Relationship Id="rId5" Type="http://schemas.openxmlformats.org/officeDocument/2006/relationships/image" Target="../media/image91.png"/><Relationship Id="rId10" Type="http://schemas.openxmlformats.org/officeDocument/2006/relationships/image" Target="../media/image90.svg"/><Relationship Id="rId4" Type="http://schemas.openxmlformats.org/officeDocument/2006/relationships/image" Target="../media/image79.svg"/><Relationship Id="rId9" Type="http://schemas.openxmlformats.org/officeDocument/2006/relationships/image" Target="../media/image89.png"/></Relationships>
</file>

<file path=ppt/slides/_rels/slide13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97.png"/><Relationship Id="rId4" Type="http://schemas.openxmlformats.org/officeDocument/2006/relationships/image" Target="../media/image13.png"/><Relationship Id="rId9" Type="http://schemas.openxmlformats.org/officeDocument/2006/relationships/image" Target="../media/image93.png"/></Relationships>
</file>

<file path=ppt/slides/_rels/slide1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97.png"/><Relationship Id="rId4" Type="http://schemas.openxmlformats.org/officeDocument/2006/relationships/image" Target="../media/image13.png"/><Relationship Id="rId9" Type="http://schemas.openxmlformats.org/officeDocument/2006/relationships/image" Target="../media/image93.png"/></Relationships>
</file>

<file path=ppt/slides/_rels/slide13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97.png"/><Relationship Id="rId4" Type="http://schemas.openxmlformats.org/officeDocument/2006/relationships/image" Target="../media/image13.png"/><Relationship Id="rId9" Type="http://schemas.openxmlformats.org/officeDocument/2006/relationships/image" Target="../media/image93.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4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97.png"/><Relationship Id="rId4" Type="http://schemas.openxmlformats.org/officeDocument/2006/relationships/image" Target="../media/image13.png"/><Relationship Id="rId9" Type="http://schemas.openxmlformats.org/officeDocument/2006/relationships/image" Target="../media/image93.png"/></Relationships>
</file>

<file path=ppt/slides/_rels/slide14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97.png"/><Relationship Id="rId4" Type="http://schemas.openxmlformats.org/officeDocument/2006/relationships/image" Target="../media/image13.png"/><Relationship Id="rId9" Type="http://schemas.openxmlformats.org/officeDocument/2006/relationships/image" Target="../media/image93.png"/></Relationships>
</file>

<file path=ppt/slides/_rels/slide14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109.png"/></Relationships>
</file>

<file path=ppt/slides/_rels/slide1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14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6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78.png"/><Relationship Id="rId7" Type="http://schemas.openxmlformats.org/officeDocument/2006/relationships/image" Target="../media/image91.png"/><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79.svg"/><Relationship Id="rId9" Type="http://schemas.openxmlformats.org/officeDocument/2006/relationships/image" Target="../media/image121.png"/></Relationships>
</file>

<file path=ppt/slides/_rels/slide167.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78.png"/><Relationship Id="rId7" Type="http://schemas.openxmlformats.org/officeDocument/2006/relationships/image" Target="../media/image89.png"/><Relationship Id="rId2" Type="http://schemas.openxmlformats.org/officeDocument/2006/relationships/image" Target="../media/image1570.png"/><Relationship Id="rId1" Type="http://schemas.openxmlformats.org/officeDocument/2006/relationships/slideLayout" Target="../slideLayouts/slideLayout2.xml"/><Relationship Id="rId6" Type="http://schemas.openxmlformats.org/officeDocument/2006/relationships/image" Target="../media/image1590.png"/><Relationship Id="rId5" Type="http://schemas.openxmlformats.org/officeDocument/2006/relationships/image" Target="../media/image1580.png"/><Relationship Id="rId4" Type="http://schemas.openxmlformats.org/officeDocument/2006/relationships/image" Target="../media/image79.svg"/><Relationship Id="rId9" Type="http://schemas.openxmlformats.org/officeDocument/2006/relationships/image" Target="../media/image121.png"/></Relationships>
</file>

<file path=ppt/slides/_rels/slide16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79.svg"/><Relationship Id="rId9" Type="http://schemas.openxmlformats.org/officeDocument/2006/relationships/image" Target="../media/image12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4" Type="http://schemas.openxmlformats.org/officeDocument/2006/relationships/image" Target="../media/image1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4" Type="http://schemas.openxmlformats.org/officeDocument/2006/relationships/image" Target="../media/image13.png"/></Relationships>
</file>

<file path=ppt/slides/_rels/slide17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4" Type="http://schemas.openxmlformats.org/officeDocument/2006/relationships/image" Target="../media/image13.png"/></Relationships>
</file>

<file path=ppt/slides/_rels/slide17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18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18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png"/></Relationships>
</file>

<file path=ppt/slides/_rels/slide18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18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9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9.svg"/><Relationship Id="rId7" Type="http://schemas.openxmlformats.org/officeDocument/2006/relationships/image" Target="../media/image90.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1660.png"/><Relationship Id="rId4" Type="http://schemas.openxmlformats.org/officeDocument/2006/relationships/image" Target="../media/image1670.png"/><Relationship Id="rId9" Type="http://schemas.openxmlformats.org/officeDocument/2006/relationships/hyperlink" Target="https://www.ipni.net/app/calculator/home" TargetMode="External"/></Relationships>
</file>

<file path=ppt/slides/_rels/slide19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35.png"/></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97.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97.png"/></Relationships>
</file>

<file path=ppt/slides/_rels/slide20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20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2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3.xml"/><Relationship Id="rId1"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png"/></Relationships>
</file>

<file path=ppt/slides/_rels/slide21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fp_WX6rrdAhUCOawKHZMuCskQjRx6BAgBEAU&amp;url=https://grist.org/food/the-secret-to-richer-carbon-capturing-soil-treat-your-microbes-well/&amp;psig=AOvVaw0xC0Qo0Ct6JvEzY7Hp9nXA&amp;ust=1537025968993124"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fp_WX6rrdAhUCOawKHZMuCskQjRx6BAgBEAU&amp;url=https://grist.org/food/the-secret-to-richer-carbon-capturing-soil-treat-your-microbes-well/&amp;psig=AOvVaw0xC0Qo0Ct6JvEzY7Hp9nXA&amp;ust=153702596899312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4.sv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url?sa=i&amp;rct=j&amp;q=&amp;esrc=s&amp;source=images&amp;cd=&amp;cad=rja&amp;uact=8&amp;ved=2ahUKEwifp_WX6rrdAhUCOawKHZMuCskQjRx6BAgBEAU&amp;url=https://grist.org/food/the-secret-to-richer-carbon-capturing-soil-treat-your-microbes-well/&amp;psig=AOvVaw0xC0Qo0Ct6JvEzY7Hp9nXA&amp;ust=1537025968993124"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m/url?sa=i&amp;rct=j&amp;q=anhydrous+ammonia+picture&amp;source=images&amp;cd=&amp;cad=rja&amp;docid=ZgXVRvT2__q5TM&amp;tbnid=wiN8GZz35XPGvM:&amp;ved=0CAUQjRw&amp;url=http://www.purplewave.com/cgi-bin/mnlist.cgi?130313/F2992&amp;ei=BYvtUb6pEIaFrAGsr4GYDA&amp;bvm=bv.49478099,d.aWc&amp;psig=AFQjCNFA257uU85V6-ioZSO0RtK-XP0M6A&amp;ust=137460842341326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google.com/url?sa=i&amp;rct=j&amp;q=picture+urea+fertilizer&amp;source=images&amp;cd=&amp;cad=rja&amp;docid=Y15mnvG8ikh_NM&amp;tbnid=3YAOWnAzJgyE5M:&amp;ved=0CAUQjRw&amp;url=http://managingnutrients.blogspot.com/2011/02/urea-fertilizer-basics.html&amp;ei=aKfUUY_VH4TniALX-4Fw&amp;bvm=bv.48705608,d.cGE&amp;psig=AFQjCNEEpBWq1mGPY07gxX_oijUYpdoNNQ&amp;ust=137297733817281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8.jpeg"/></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7.jpe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76.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cimis.water.ca.gov/"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hyperlink" Target="http://www.cimis.water.ca.gov/"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http://www.cimis.water.ca.gov/"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0.png"/><Relationship Id="rId4" Type="http://schemas.openxmlformats.org/officeDocument/2006/relationships/image" Target="../media/image58.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62.png"/><Relationship Id="rId4" Type="http://schemas.openxmlformats.org/officeDocument/2006/relationships/image" Target="../media/image61.jpeg"/></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E0DBEF-6739-4B5D-B343-F68D1616DB7F}"/>
              </a:ext>
            </a:extLst>
          </p:cNvPr>
          <p:cNvSpPr txBox="1"/>
          <p:nvPr/>
        </p:nvSpPr>
        <p:spPr>
          <a:xfrm>
            <a:off x="7010400" y="282112"/>
            <a:ext cx="1828800" cy="461665"/>
          </a:xfrm>
          <a:prstGeom prst="rect">
            <a:avLst/>
          </a:prstGeom>
          <a:noFill/>
        </p:spPr>
        <p:txBody>
          <a:bodyPr wrap="square" rtlCol="0">
            <a:spAutoFit/>
          </a:bodyPr>
          <a:lstStyle/>
          <a:p>
            <a:r>
              <a:rPr lang="en-US" sz="2400" dirty="0"/>
              <a:t>January 2020</a:t>
            </a:r>
          </a:p>
        </p:txBody>
      </p:sp>
      <p:sp>
        <p:nvSpPr>
          <p:cNvPr id="12" name="Title 11">
            <a:extLst>
              <a:ext uri="{FF2B5EF4-FFF2-40B4-BE49-F238E27FC236}">
                <a16:creationId xmlns:a16="http://schemas.microsoft.com/office/drawing/2014/main" id="{CB0C8A20-5C27-4C7F-BFD9-D3F170D0389A}"/>
              </a:ext>
            </a:extLst>
          </p:cNvPr>
          <p:cNvSpPr>
            <a:spLocks noGrp="1"/>
          </p:cNvSpPr>
          <p:nvPr>
            <p:ph type="ctrTitle"/>
          </p:nvPr>
        </p:nvSpPr>
        <p:spPr>
          <a:xfrm>
            <a:off x="685800" y="988510"/>
            <a:ext cx="7772400" cy="2387600"/>
          </a:xfrm>
        </p:spPr>
        <p:txBody>
          <a:bodyPr>
            <a:normAutofit/>
          </a:bodyPr>
          <a:lstStyle/>
          <a:p>
            <a:r>
              <a:rPr lang="en-US" spc="4" dirty="0">
                <a:solidFill>
                  <a:schemeClr val="accent4"/>
                </a:solidFill>
              </a:rPr>
              <a:t>Irrigation and Nitrogen </a:t>
            </a:r>
            <a:r>
              <a:rPr lang="en-US" spc="9" dirty="0">
                <a:solidFill>
                  <a:schemeClr val="accent4"/>
                </a:solidFill>
              </a:rPr>
              <a:t>Management</a:t>
            </a:r>
            <a:r>
              <a:rPr lang="en-US" spc="4" dirty="0">
                <a:solidFill>
                  <a:schemeClr val="accent4"/>
                </a:solidFill>
              </a:rPr>
              <a:t> </a:t>
            </a:r>
            <a:r>
              <a:rPr lang="en-US" spc="-9" dirty="0">
                <a:solidFill>
                  <a:schemeClr val="accent4"/>
                </a:solidFill>
              </a:rPr>
              <a:t>Training</a:t>
            </a:r>
            <a:endParaRPr lang="en-US" dirty="0"/>
          </a:p>
        </p:txBody>
      </p:sp>
      <p:sp>
        <p:nvSpPr>
          <p:cNvPr id="16" name="Subtitle 15">
            <a:extLst>
              <a:ext uri="{FF2B5EF4-FFF2-40B4-BE49-F238E27FC236}">
                <a16:creationId xmlns:a16="http://schemas.microsoft.com/office/drawing/2014/main" id="{AB1B808E-0445-4F95-A163-79E8DF2A5B7B}"/>
              </a:ext>
            </a:extLst>
          </p:cNvPr>
          <p:cNvSpPr>
            <a:spLocks noGrp="1"/>
          </p:cNvSpPr>
          <p:nvPr>
            <p:ph type="subTitle" idx="1"/>
          </p:nvPr>
        </p:nvSpPr>
        <p:spPr>
          <a:xfrm>
            <a:off x="1143379" y="3366994"/>
            <a:ext cx="6858000" cy="1655762"/>
          </a:xfrm>
        </p:spPr>
        <p:txBody>
          <a:bodyPr/>
          <a:lstStyle/>
          <a:p>
            <a:r>
              <a:rPr lang="en-US" spc="-9" dirty="0">
                <a:solidFill>
                  <a:schemeClr val="accent5">
                    <a:lumMod val="50000"/>
                  </a:schemeClr>
                </a:solidFill>
              </a:rPr>
              <a:t>for Grower Irrigation and Nitrogen Management Plan Self-Certification</a:t>
            </a:r>
            <a:endParaRPr lang="en-US" dirty="0">
              <a:solidFill>
                <a:schemeClr val="accent5">
                  <a:lumMod val="50000"/>
                </a:schemeClr>
              </a:solidFill>
            </a:endParaRPr>
          </a:p>
          <a:p>
            <a:endParaRPr lang="en-US" dirty="0"/>
          </a:p>
        </p:txBody>
      </p:sp>
      <p:pic>
        <p:nvPicPr>
          <p:cNvPr id="17" name="Picture 16">
            <a:extLst>
              <a:ext uri="{FF2B5EF4-FFF2-40B4-BE49-F238E27FC236}">
                <a16:creationId xmlns:a16="http://schemas.microsoft.com/office/drawing/2014/main" id="{1D73019C-919B-446A-8ECB-D0839FF73D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344" y="5410200"/>
            <a:ext cx="1716069" cy="1124608"/>
          </a:xfrm>
          <a:prstGeom prst="rect">
            <a:avLst/>
          </a:prstGeom>
        </p:spPr>
      </p:pic>
      <p:pic>
        <p:nvPicPr>
          <p:cNvPr id="18" name="Picture 17">
            <a:extLst>
              <a:ext uri="{FF2B5EF4-FFF2-40B4-BE49-F238E27FC236}">
                <a16:creationId xmlns:a16="http://schemas.microsoft.com/office/drawing/2014/main" id="{5F636AEA-D853-4923-8C5B-950EF6FA2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3922" y="5740686"/>
            <a:ext cx="4296156" cy="596610"/>
          </a:xfrm>
          <a:prstGeom prst="rect">
            <a:avLst/>
          </a:prstGeom>
        </p:spPr>
      </p:pic>
      <p:pic>
        <p:nvPicPr>
          <p:cNvPr id="19" name="Picture 18">
            <a:extLst>
              <a:ext uri="{FF2B5EF4-FFF2-40B4-BE49-F238E27FC236}">
                <a16:creationId xmlns:a16="http://schemas.microsoft.com/office/drawing/2014/main" id="{62F29221-3078-4DA7-B29C-19D664A2E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9934" y="5559548"/>
            <a:ext cx="1462889" cy="975260"/>
          </a:xfrm>
          <a:prstGeom prst="rect">
            <a:avLst/>
          </a:prstGeom>
        </p:spPr>
      </p:pic>
    </p:spTree>
    <p:extLst>
      <p:ext uri="{BB962C8B-B14F-4D97-AF65-F5344CB8AC3E}">
        <p14:creationId xmlns:p14="http://schemas.microsoft.com/office/powerpoint/2010/main" val="4923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600" b="1" dirty="0">
                <a:latin typeface="+mn-lt"/>
                <a:ea typeface="ＭＳ Ｐゴシック" charset="-128"/>
              </a:rPr>
              <a:t>Irrigation and Nitrogen Management Plan Certification Training</a:t>
            </a:r>
            <a:br>
              <a:rPr lang="en-US" sz="4400" b="1" dirty="0">
                <a:latin typeface="+mn-lt"/>
                <a:ea typeface="ＭＳ Ｐゴシック" charset="-128"/>
              </a:rPr>
            </a:br>
            <a:endParaRPr lang="en-US" sz="4400" dirty="0">
              <a:latin typeface="+mn-lt"/>
            </a:endParaRPr>
          </a:p>
        </p:txBody>
      </p:sp>
      <p:sp>
        <p:nvSpPr>
          <p:cNvPr id="5" name="Content Placeholder 4"/>
          <p:cNvSpPr>
            <a:spLocks noGrp="1"/>
          </p:cNvSpPr>
          <p:nvPr>
            <p:ph idx="1"/>
          </p:nvPr>
        </p:nvSpPr>
        <p:spPr/>
        <p:txBody>
          <a:bodyPr>
            <a:normAutofit/>
          </a:bodyPr>
          <a:lstStyle/>
          <a:p>
            <a:r>
              <a:rPr lang="en-US" sz="3200" dirty="0"/>
              <a:t>Regulatory Oversight of Grower Trainings</a:t>
            </a:r>
          </a:p>
          <a:p>
            <a:endParaRPr lang="en-US" sz="900" dirty="0"/>
          </a:p>
          <a:p>
            <a:pPr lvl="1"/>
            <a:r>
              <a:rPr lang="en-US" sz="2800" dirty="0"/>
              <a:t>Water Board has approved this INMP training approach</a:t>
            </a:r>
          </a:p>
          <a:p>
            <a:pPr lvl="1"/>
            <a:r>
              <a:rPr lang="en-US" sz="2800" b="1" dirty="0"/>
              <a:t>CDFA </a:t>
            </a:r>
            <a:r>
              <a:rPr lang="en-US" sz="2800" dirty="0"/>
              <a:t>and the </a:t>
            </a:r>
            <a:r>
              <a:rPr lang="en-US" sz="2800" b="1" dirty="0"/>
              <a:t>Coalitions </a:t>
            </a:r>
            <a:r>
              <a:rPr lang="en-US" sz="2800" dirty="0"/>
              <a:t>will audit presentations at grower trainings to ensure professionalism by CCAs</a:t>
            </a:r>
          </a:p>
          <a:p>
            <a:pPr marL="457200" lvl="1" indent="0">
              <a:buNone/>
            </a:pPr>
            <a:endParaRPr lang="en-US" sz="2800" dirty="0"/>
          </a:p>
          <a:p>
            <a:pPr marL="914400" lvl="2" indent="0">
              <a:buNone/>
            </a:pPr>
            <a:endParaRPr lang="en-US" sz="2400" dirty="0"/>
          </a:p>
        </p:txBody>
      </p:sp>
      <p:sp>
        <p:nvSpPr>
          <p:cNvPr id="3" name="Slide Number Placeholder 2">
            <a:extLst>
              <a:ext uri="{FF2B5EF4-FFF2-40B4-BE49-F238E27FC236}">
                <a16:creationId xmlns:a16="http://schemas.microsoft.com/office/drawing/2014/main" id="{5E72A43E-5386-440B-900B-806C5DF2F467}"/>
              </a:ext>
            </a:extLst>
          </p:cNvPr>
          <p:cNvSpPr>
            <a:spLocks noGrp="1"/>
          </p:cNvSpPr>
          <p:nvPr>
            <p:ph type="sldNum" sz="quarter" idx="12"/>
          </p:nvPr>
        </p:nvSpPr>
        <p:spPr/>
        <p:txBody>
          <a:bodyPr/>
          <a:lstStyle/>
          <a:p>
            <a:fld id="{30F35C39-F39F-4C0B-997D-CB1EB03A2CEE}" type="slidenum">
              <a:rPr lang="en-US" smtClean="0"/>
              <a:t>10</a:t>
            </a:fld>
            <a:endParaRPr lang="en-US"/>
          </a:p>
        </p:txBody>
      </p:sp>
    </p:spTree>
    <p:extLst>
      <p:ext uri="{BB962C8B-B14F-4D97-AF65-F5344CB8AC3E}">
        <p14:creationId xmlns:p14="http://schemas.microsoft.com/office/powerpoint/2010/main" val="14531346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4619-BF26-4EFA-BA12-418A3A84348A}"/>
              </a:ext>
            </a:extLst>
          </p:cNvPr>
          <p:cNvSpPr>
            <a:spLocks noGrp="1"/>
          </p:cNvSpPr>
          <p:nvPr>
            <p:ph type="title"/>
          </p:nvPr>
        </p:nvSpPr>
        <p:spPr/>
        <p:txBody>
          <a:bodyPr>
            <a:noAutofit/>
          </a:bodyPr>
          <a:lstStyle/>
          <a:p>
            <a:r>
              <a:rPr lang="en-US" dirty="0"/>
              <a:t>Irrigation Efficiency  (IE)</a:t>
            </a:r>
            <a:br>
              <a:rPr lang="en-US" sz="2800" dirty="0"/>
            </a:br>
            <a:r>
              <a:rPr lang="en-US" sz="2800" dirty="0"/>
              <a:t>How well you—the irrigator—apply the correct amount of water to satisfy crop water use</a:t>
            </a:r>
          </a:p>
        </p:txBody>
      </p:sp>
      <p:sp>
        <p:nvSpPr>
          <p:cNvPr id="4" name="Slide Number Placeholder 3">
            <a:extLst>
              <a:ext uri="{FF2B5EF4-FFF2-40B4-BE49-F238E27FC236}">
                <a16:creationId xmlns:a16="http://schemas.microsoft.com/office/drawing/2014/main" id="{CCA9961F-250F-4FE1-BA55-716CFDB2C95F}"/>
              </a:ext>
            </a:extLst>
          </p:cNvPr>
          <p:cNvSpPr>
            <a:spLocks noGrp="1"/>
          </p:cNvSpPr>
          <p:nvPr>
            <p:ph type="sldNum" sz="quarter" idx="12"/>
          </p:nvPr>
        </p:nvSpPr>
        <p:spPr/>
        <p:txBody>
          <a:bodyPr/>
          <a:lstStyle/>
          <a:p>
            <a:fld id="{30F35C39-F39F-4C0B-997D-CB1EB03A2CEE}" type="slidenum">
              <a:rPr lang="en-US" smtClean="0"/>
              <a:t>100</a:t>
            </a:fld>
            <a:endParaRPr lang="en-US"/>
          </a:p>
        </p:txBody>
      </p:sp>
      <p:pic>
        <p:nvPicPr>
          <p:cNvPr id="7" name="Content Placeholder 6">
            <a:extLst>
              <a:ext uri="{FF2B5EF4-FFF2-40B4-BE49-F238E27FC236}">
                <a16:creationId xmlns:a16="http://schemas.microsoft.com/office/drawing/2014/main" id="{3CFB728C-C0C9-442B-8CC4-FA2EED1AE5F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28800" y="1690689"/>
            <a:ext cx="6058541" cy="3947114"/>
          </a:xfrm>
          <a:prstGeom prst="rect">
            <a:avLst/>
          </a:prstGeom>
        </p:spPr>
      </p:pic>
      <p:sp>
        <p:nvSpPr>
          <p:cNvPr id="8" name="Rectangle 7">
            <a:extLst>
              <a:ext uri="{FF2B5EF4-FFF2-40B4-BE49-F238E27FC236}">
                <a16:creationId xmlns:a16="http://schemas.microsoft.com/office/drawing/2014/main" id="{B64D7BD9-2EFE-4A9C-9670-F1BE377BDF38}"/>
              </a:ext>
            </a:extLst>
          </p:cNvPr>
          <p:cNvSpPr/>
          <p:nvPr/>
        </p:nvSpPr>
        <p:spPr>
          <a:xfrm>
            <a:off x="304801" y="5637803"/>
            <a:ext cx="7582540" cy="1200329"/>
          </a:xfrm>
          <a:prstGeom prst="rect">
            <a:avLst/>
          </a:prstGeom>
        </p:spPr>
        <p:txBody>
          <a:bodyPr wrap="square">
            <a:spAutoFit/>
          </a:bodyPr>
          <a:lstStyle/>
          <a:p>
            <a:r>
              <a:rPr lang="en-US" sz="2400" dirty="0"/>
              <a:t>Water Losses reduce IE:</a:t>
            </a:r>
          </a:p>
          <a:p>
            <a:r>
              <a:rPr lang="en-US" sz="2400" dirty="0"/>
              <a:t>Deep percolation below root zone in excess of that required for salt leaching  or Surface runoff that is not reused</a:t>
            </a:r>
          </a:p>
        </p:txBody>
      </p:sp>
      <p:sp>
        <p:nvSpPr>
          <p:cNvPr id="9" name="TextBox 8">
            <a:extLst>
              <a:ext uri="{FF2B5EF4-FFF2-40B4-BE49-F238E27FC236}">
                <a16:creationId xmlns:a16="http://schemas.microsoft.com/office/drawing/2014/main" id="{7B9F5E35-5864-417D-BC38-4344C6A20E6B}"/>
              </a:ext>
            </a:extLst>
          </p:cNvPr>
          <p:cNvSpPr txBox="1"/>
          <p:nvPr/>
        </p:nvSpPr>
        <p:spPr>
          <a:xfrm>
            <a:off x="228600" y="2253506"/>
            <a:ext cx="2514600" cy="1200329"/>
          </a:xfrm>
          <a:prstGeom prst="rect">
            <a:avLst/>
          </a:prstGeom>
          <a:noFill/>
        </p:spPr>
        <p:txBody>
          <a:bodyPr wrap="square" rtlCol="0">
            <a:spAutoFit/>
          </a:bodyPr>
          <a:lstStyle/>
          <a:p>
            <a:r>
              <a:rPr lang="en-US" sz="2400" dirty="0"/>
              <a:t>If all the applied water is used by the crop IE = 100%</a:t>
            </a:r>
          </a:p>
        </p:txBody>
      </p:sp>
      <p:sp>
        <p:nvSpPr>
          <p:cNvPr id="3" name="Rectangle 2">
            <a:extLst>
              <a:ext uri="{FF2B5EF4-FFF2-40B4-BE49-F238E27FC236}">
                <a16:creationId xmlns:a16="http://schemas.microsoft.com/office/drawing/2014/main" id="{25273A65-0B00-4D93-BC27-C7C86CE5723E}"/>
              </a:ext>
            </a:extLst>
          </p:cNvPr>
          <p:cNvSpPr/>
          <p:nvPr/>
        </p:nvSpPr>
        <p:spPr>
          <a:xfrm>
            <a:off x="6172200" y="3158947"/>
            <a:ext cx="1590677" cy="247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2102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txBox="1">
            <a:spLocks/>
          </p:cNvSpPr>
          <p:nvPr/>
        </p:nvSpPr>
        <p:spPr bwMode="auto">
          <a:xfrm>
            <a:off x="190500" y="107517"/>
            <a:ext cx="8763000" cy="171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Calibri" panose="020F0502020204030204" pitchFamily="34" charset="0"/>
                <a:ea typeface="MS PGothic" panose="020B0600070205080204" pitchFamily="34" charset="-128"/>
              </a:defRPr>
            </a:lvl1pPr>
            <a:lvl2pPr marL="742950" indent="-285750" defTabSz="457200">
              <a:defRPr sz="2400">
                <a:solidFill>
                  <a:schemeClr val="tx1"/>
                </a:solidFill>
                <a:latin typeface="Calibri" panose="020F0502020204030204" pitchFamily="34" charset="0"/>
                <a:ea typeface="MS PGothic" panose="020B0600070205080204" pitchFamily="34" charset="-128"/>
              </a:defRPr>
            </a:lvl2pPr>
            <a:lvl3pPr marL="1143000" indent="-228600" defTabSz="457200">
              <a:defRPr sz="2400">
                <a:solidFill>
                  <a:schemeClr val="tx1"/>
                </a:solidFill>
                <a:latin typeface="Calibri" panose="020F0502020204030204" pitchFamily="34" charset="0"/>
                <a:ea typeface="MS PGothic" panose="020B0600070205080204" pitchFamily="34" charset="-128"/>
              </a:defRPr>
            </a:lvl3pPr>
            <a:lvl4pPr marL="1600200" indent="-228600" defTabSz="457200">
              <a:defRPr sz="2400">
                <a:solidFill>
                  <a:schemeClr val="tx1"/>
                </a:solidFill>
                <a:latin typeface="Calibri" panose="020F0502020204030204" pitchFamily="34" charset="0"/>
                <a:ea typeface="MS PGothic" panose="020B0600070205080204" pitchFamily="34" charset="-128"/>
              </a:defRPr>
            </a:lvl4pPr>
            <a:lvl5pPr marL="2057400" indent="-228600" defTabSz="4572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dirty="0"/>
          </a:p>
        </p:txBody>
      </p:sp>
      <p:pic>
        <p:nvPicPr>
          <p:cNvPr id="60419" name="Picture 1" descr="img02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015" y="2754246"/>
            <a:ext cx="3124200" cy="82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descr="img027.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0200" y="2782399"/>
            <a:ext cx="2971800" cy="77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3"/>
          <p:cNvSpPr txBox="1">
            <a:spLocks noChangeArrowheads="1"/>
          </p:cNvSpPr>
          <p:nvPr/>
        </p:nvSpPr>
        <p:spPr bwMode="auto">
          <a:xfrm>
            <a:off x="6132512" y="2326787"/>
            <a:ext cx="152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t>Poor Uniformity</a:t>
            </a:r>
          </a:p>
        </p:txBody>
      </p:sp>
      <p:sp>
        <p:nvSpPr>
          <p:cNvPr id="60422" name="TextBox 4"/>
          <p:cNvSpPr txBox="1">
            <a:spLocks noChangeArrowheads="1"/>
          </p:cNvSpPr>
          <p:nvPr/>
        </p:nvSpPr>
        <p:spPr bwMode="auto">
          <a:xfrm>
            <a:off x="978477" y="2326787"/>
            <a:ext cx="1585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t>Good Uniformity</a:t>
            </a:r>
          </a:p>
        </p:txBody>
      </p:sp>
      <p:sp>
        <p:nvSpPr>
          <p:cNvPr id="60424" name="TextBox 6"/>
          <p:cNvSpPr txBox="1">
            <a:spLocks noChangeArrowheads="1"/>
          </p:cNvSpPr>
          <p:nvPr/>
        </p:nvSpPr>
        <p:spPr bwMode="auto">
          <a:xfrm>
            <a:off x="3823133" y="2776399"/>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dirty="0"/>
              <a:t>Application Depth</a:t>
            </a:r>
          </a:p>
        </p:txBody>
      </p:sp>
      <p:cxnSp>
        <p:nvCxnSpPr>
          <p:cNvPr id="15" name="Straight Arrow Connector 14"/>
          <p:cNvCxnSpPr/>
          <p:nvPr/>
        </p:nvCxnSpPr>
        <p:spPr>
          <a:xfrm flipH="1">
            <a:off x="3736543" y="3084374"/>
            <a:ext cx="424872" cy="358509"/>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427" name="TextBox 16"/>
          <p:cNvSpPr txBox="1">
            <a:spLocks noChangeArrowheads="1"/>
          </p:cNvSpPr>
          <p:nvPr/>
        </p:nvSpPr>
        <p:spPr bwMode="auto">
          <a:xfrm>
            <a:off x="2564390" y="2500174"/>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200" dirty="0"/>
              <a:t>(Never perfect)</a:t>
            </a:r>
          </a:p>
        </p:txBody>
      </p:sp>
      <p:cxnSp>
        <p:nvCxnSpPr>
          <p:cNvPr id="16" name="Straight Arrow Connector 15"/>
          <p:cNvCxnSpPr/>
          <p:nvPr/>
        </p:nvCxnSpPr>
        <p:spPr>
          <a:xfrm>
            <a:off x="4886903" y="3084374"/>
            <a:ext cx="523297" cy="358509"/>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C91BA796-8418-4F22-A512-8E58E3851A92}"/>
              </a:ext>
            </a:extLst>
          </p:cNvPr>
          <p:cNvSpPr>
            <a:spLocks noGrp="1"/>
          </p:cNvSpPr>
          <p:nvPr>
            <p:ph type="title"/>
          </p:nvPr>
        </p:nvSpPr>
        <p:spPr>
          <a:xfrm>
            <a:off x="609512" y="360869"/>
            <a:ext cx="7886700" cy="670065"/>
          </a:xfrm>
        </p:spPr>
        <p:txBody>
          <a:bodyPr>
            <a:normAutofit fontScale="90000"/>
          </a:bodyPr>
          <a:lstStyle/>
          <a:p>
            <a:pPr lvl="0">
              <a:spcBef>
                <a:spcPts val="0"/>
              </a:spcBef>
            </a:pPr>
            <a:br>
              <a:rPr lang="en-US" altLang="en-US" sz="4000" b="1" dirty="0">
                <a:solidFill>
                  <a:prstClr val="black"/>
                </a:solidFill>
                <a:ea typeface="+mn-ea"/>
                <a:cs typeface="+mn-cs"/>
              </a:rPr>
            </a:br>
            <a:r>
              <a:rPr lang="en-US" altLang="en-US" sz="3600" dirty="0">
                <a:solidFill>
                  <a:prstClr val="black"/>
                </a:solidFill>
                <a:ea typeface="+mn-ea"/>
                <a:cs typeface="+mn-cs"/>
              </a:rPr>
              <a:t> </a:t>
            </a:r>
            <a:r>
              <a:rPr lang="en-US" altLang="en-US" sz="4400" dirty="0">
                <a:solidFill>
                  <a:prstClr val="black"/>
                </a:solidFill>
                <a:ea typeface="+mn-ea"/>
                <a:cs typeface="+mn-cs"/>
              </a:rPr>
              <a:t>Irrigation Uniformity</a:t>
            </a:r>
            <a:br>
              <a:rPr lang="en-US" altLang="en-US" sz="4400" dirty="0">
                <a:solidFill>
                  <a:prstClr val="black"/>
                </a:solidFill>
                <a:ea typeface="+mn-ea"/>
                <a:cs typeface="+mn-cs"/>
              </a:rPr>
            </a:br>
            <a:r>
              <a:rPr lang="en-US" altLang="en-US" sz="3100" dirty="0">
                <a:solidFill>
                  <a:prstClr val="black"/>
                </a:solidFill>
                <a:ea typeface="+mn-ea"/>
                <a:cs typeface="+mn-cs"/>
              </a:rPr>
              <a:t>A measure of how evenly water is applied to the field</a:t>
            </a:r>
            <a:endParaRPr lang="en-US" dirty="0"/>
          </a:p>
        </p:txBody>
      </p:sp>
      <p:sp>
        <p:nvSpPr>
          <p:cNvPr id="3" name="Content Placeholder 2">
            <a:extLst>
              <a:ext uri="{FF2B5EF4-FFF2-40B4-BE49-F238E27FC236}">
                <a16:creationId xmlns:a16="http://schemas.microsoft.com/office/drawing/2014/main" id="{60DF6BF2-6AA9-4B77-968F-00A6577F9E69}"/>
              </a:ext>
            </a:extLst>
          </p:cNvPr>
          <p:cNvSpPr>
            <a:spLocks noGrp="1"/>
          </p:cNvSpPr>
          <p:nvPr>
            <p:ph idx="1"/>
          </p:nvPr>
        </p:nvSpPr>
        <p:spPr>
          <a:xfrm>
            <a:off x="628650" y="1825625"/>
            <a:ext cx="7886700" cy="4351338"/>
          </a:xfrm>
        </p:spPr>
        <p:txBody>
          <a:bodyPr>
            <a:normAutofit fontScale="92500" lnSpcReduction="10000"/>
          </a:bodyPr>
          <a:lstStyle/>
          <a:p>
            <a:pPr marL="285750" indent="-285750"/>
            <a:endParaRPr lang="en-US" altLang="en-US" sz="2400" dirty="0"/>
          </a:p>
          <a:p>
            <a:pPr marL="285750" indent="-285750"/>
            <a:endParaRPr lang="en-US" altLang="en-US" sz="2400" dirty="0"/>
          </a:p>
          <a:p>
            <a:pPr marL="285750" indent="-285750"/>
            <a:endParaRPr lang="en-US" altLang="en-US" sz="2400" dirty="0"/>
          </a:p>
          <a:p>
            <a:pPr marL="285750" indent="-285750"/>
            <a:endParaRPr lang="en-US" altLang="en-US" sz="2400" dirty="0"/>
          </a:p>
          <a:p>
            <a:pPr marL="285750" indent="-285750"/>
            <a:endParaRPr lang="en-US" altLang="en-US" sz="2400" dirty="0"/>
          </a:p>
          <a:p>
            <a:pPr marL="285750" indent="-285750"/>
            <a:endParaRPr lang="en-US" altLang="en-US" sz="2800" dirty="0"/>
          </a:p>
          <a:p>
            <a:pPr marL="285750" indent="-285750"/>
            <a:r>
              <a:rPr lang="en-US" altLang="en-US" dirty="0"/>
              <a:t>Poor uniformity means that portions of the field are getting less water than others.</a:t>
            </a:r>
          </a:p>
          <a:p>
            <a:pPr marL="285750" indent="-285750"/>
            <a:endParaRPr lang="en-US" altLang="en-US" dirty="0"/>
          </a:p>
          <a:p>
            <a:pPr lvl="1">
              <a:buFont typeface="Arial" panose="020B0604020202020204" pitchFamily="34" charset="0"/>
              <a:buChar char="•"/>
            </a:pPr>
            <a:r>
              <a:rPr lang="en-US" dirty="0"/>
              <a:t>Causes poor plant performance due to water logging and nitrate leaching or plant water stress</a:t>
            </a:r>
          </a:p>
        </p:txBody>
      </p:sp>
      <p:sp>
        <p:nvSpPr>
          <p:cNvPr id="4" name="Slide Number Placeholder 3">
            <a:extLst>
              <a:ext uri="{FF2B5EF4-FFF2-40B4-BE49-F238E27FC236}">
                <a16:creationId xmlns:a16="http://schemas.microsoft.com/office/drawing/2014/main" id="{3410B03F-05BA-4DF9-BBD0-2DD6F9791B4A}"/>
              </a:ext>
            </a:extLst>
          </p:cNvPr>
          <p:cNvSpPr>
            <a:spLocks noGrp="1"/>
          </p:cNvSpPr>
          <p:nvPr>
            <p:ph type="sldNum" sz="quarter" idx="12"/>
          </p:nvPr>
        </p:nvSpPr>
        <p:spPr/>
        <p:txBody>
          <a:bodyPr/>
          <a:lstStyle/>
          <a:p>
            <a:fld id="{30F35C39-F39F-4C0B-997D-CB1EB03A2CEE}" type="slidenum">
              <a:rPr lang="en-US" smtClean="0"/>
              <a:t>101</a:t>
            </a:fld>
            <a:endParaRPr lang="en-US"/>
          </a:p>
        </p:txBody>
      </p:sp>
    </p:spTree>
    <p:custDataLst>
      <p:tags r:id="rId1"/>
    </p:custDataLst>
    <p:extLst>
      <p:ext uri="{BB962C8B-B14F-4D97-AF65-F5344CB8AC3E}">
        <p14:creationId xmlns:p14="http://schemas.microsoft.com/office/powerpoint/2010/main" val="16391648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3214-64B8-4F83-987B-D82D0B71006E}"/>
              </a:ext>
            </a:extLst>
          </p:cNvPr>
          <p:cNvSpPr>
            <a:spLocks noGrp="1"/>
          </p:cNvSpPr>
          <p:nvPr>
            <p:ph type="title"/>
          </p:nvPr>
        </p:nvSpPr>
        <p:spPr>
          <a:xfrm>
            <a:off x="190500" y="68263"/>
            <a:ext cx="8763000" cy="2149474"/>
          </a:xfrm>
        </p:spPr>
        <p:txBody>
          <a:bodyPr>
            <a:normAutofit/>
          </a:bodyPr>
          <a:lstStyle/>
          <a:p>
            <a:r>
              <a:rPr lang="en-US" dirty="0"/>
              <a:t>Irrigation Efficiency and Distribution Uniformity</a:t>
            </a:r>
          </a:p>
        </p:txBody>
      </p:sp>
      <p:sp>
        <p:nvSpPr>
          <p:cNvPr id="3" name="Content Placeholder 2">
            <a:extLst>
              <a:ext uri="{FF2B5EF4-FFF2-40B4-BE49-F238E27FC236}">
                <a16:creationId xmlns:a16="http://schemas.microsoft.com/office/drawing/2014/main" id="{9CAC1206-55CD-43D0-BC41-8C15186F4616}"/>
              </a:ext>
            </a:extLst>
          </p:cNvPr>
          <p:cNvSpPr>
            <a:spLocks noGrp="1"/>
          </p:cNvSpPr>
          <p:nvPr>
            <p:ph idx="1"/>
          </p:nvPr>
        </p:nvSpPr>
        <p:spPr>
          <a:xfrm>
            <a:off x="628650" y="2286000"/>
            <a:ext cx="8210550" cy="3509963"/>
          </a:xfrm>
        </p:spPr>
        <p:txBody>
          <a:bodyPr>
            <a:normAutofit fontScale="32500" lnSpcReduction="20000"/>
          </a:bodyPr>
          <a:lstStyle/>
          <a:p>
            <a:pPr marL="0" indent="0">
              <a:buNone/>
            </a:pPr>
            <a:r>
              <a:rPr lang="en-US" sz="7400" dirty="0"/>
              <a:t>Irrigation Efficiency</a:t>
            </a:r>
          </a:p>
          <a:p>
            <a:pPr marL="0" indent="0">
              <a:buNone/>
            </a:pPr>
            <a:r>
              <a:rPr lang="en-US" sz="7400" dirty="0"/>
              <a:t>	Presuming we estimate crop water use and apply that 	amount of irrigation without deep percolation or runoff 	losses. We have good efficiency</a:t>
            </a:r>
            <a:br>
              <a:rPr lang="en-US" sz="7400" dirty="0"/>
            </a:br>
            <a:r>
              <a:rPr lang="en-US" sz="7400" dirty="0"/>
              <a:t> </a:t>
            </a:r>
          </a:p>
          <a:p>
            <a:pPr marL="0" indent="0">
              <a:buNone/>
            </a:pPr>
            <a:r>
              <a:rPr lang="en-US" sz="7400" dirty="0"/>
              <a:t>Distribution Uniformity</a:t>
            </a:r>
          </a:p>
          <a:p>
            <a:pPr marL="0" indent="0">
              <a:buNone/>
            </a:pPr>
            <a:r>
              <a:rPr lang="en-US" sz="7400" dirty="0"/>
              <a:t>          	The </a:t>
            </a:r>
            <a:r>
              <a:rPr lang="en-US" sz="7400" b="1" dirty="0"/>
              <a:t>distribution uniformity</a:t>
            </a:r>
            <a:r>
              <a:rPr lang="en-US" sz="7400" dirty="0"/>
              <a:t> is often calculated when     	performing an </a:t>
            </a:r>
            <a:r>
              <a:rPr lang="en-US" sz="7400" b="1" dirty="0"/>
              <a:t>irrigation</a:t>
            </a:r>
            <a:r>
              <a:rPr lang="en-US" sz="7400" dirty="0"/>
              <a:t> audit.</a:t>
            </a:r>
          </a:p>
          <a:p>
            <a:pPr marL="0" indent="0">
              <a:buNone/>
            </a:pPr>
            <a:r>
              <a:rPr lang="en-US" sz="7400" dirty="0"/>
              <a:t>	Measure flows or pressures at the emitters or sprinklers</a:t>
            </a:r>
          </a:p>
          <a:p>
            <a:pPr marL="0" indent="0">
              <a:buNone/>
            </a:pPr>
            <a:r>
              <a:rPr lang="en-US" sz="7400" dirty="0"/>
              <a:t>	DU = Ratio of lowest quartile to population average </a:t>
            </a:r>
          </a:p>
          <a:p>
            <a:pPr marL="0" indent="0">
              <a:buNone/>
            </a:pPr>
            <a:r>
              <a:rPr lang="en-US" sz="2400" dirty="0"/>
              <a:t>	</a:t>
            </a:r>
          </a:p>
        </p:txBody>
      </p:sp>
      <p:sp>
        <p:nvSpPr>
          <p:cNvPr id="4" name="Slide Number Placeholder 3">
            <a:extLst>
              <a:ext uri="{FF2B5EF4-FFF2-40B4-BE49-F238E27FC236}">
                <a16:creationId xmlns:a16="http://schemas.microsoft.com/office/drawing/2014/main" id="{9BD7FB11-C6CE-4CDE-8F27-20D2FEBF66A9}"/>
              </a:ext>
            </a:extLst>
          </p:cNvPr>
          <p:cNvSpPr>
            <a:spLocks noGrp="1"/>
          </p:cNvSpPr>
          <p:nvPr>
            <p:ph type="sldNum" sz="quarter" idx="12"/>
          </p:nvPr>
        </p:nvSpPr>
        <p:spPr/>
        <p:txBody>
          <a:bodyPr/>
          <a:lstStyle/>
          <a:p>
            <a:fld id="{30F35C39-F39F-4C0B-997D-CB1EB03A2CEE}" type="slidenum">
              <a:rPr lang="en-US" smtClean="0"/>
              <a:t>102</a:t>
            </a:fld>
            <a:endParaRPr lang="en-US"/>
          </a:p>
        </p:txBody>
      </p:sp>
      <p:sp>
        <p:nvSpPr>
          <p:cNvPr id="5" name="Content Placeholder 2">
            <a:extLst>
              <a:ext uri="{FF2B5EF4-FFF2-40B4-BE49-F238E27FC236}">
                <a16:creationId xmlns:a16="http://schemas.microsoft.com/office/drawing/2014/main" id="{D392AECD-1A93-467D-9E38-700A0FA65EC6}"/>
              </a:ext>
            </a:extLst>
          </p:cNvPr>
          <p:cNvSpPr txBox="1">
            <a:spLocks/>
          </p:cNvSpPr>
          <p:nvPr/>
        </p:nvSpPr>
        <p:spPr>
          <a:xfrm>
            <a:off x="838200" y="3429000"/>
            <a:ext cx="7886700" cy="3509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altLang="en-US" sz="2400" dirty="0"/>
          </a:p>
          <a:p>
            <a:pPr marL="285750" indent="-285750"/>
            <a:endParaRPr lang="en-US" altLang="en-US" sz="2400" dirty="0"/>
          </a:p>
          <a:p>
            <a:pPr marL="285750" indent="-285750"/>
            <a:endParaRPr lang="en-US" altLang="en-US" sz="2400" dirty="0"/>
          </a:p>
          <a:p>
            <a:pPr marL="285750" indent="-285750"/>
            <a:endParaRPr lang="en-US" altLang="en-US" sz="2400" dirty="0"/>
          </a:p>
          <a:p>
            <a:pPr marL="285750" indent="-285750"/>
            <a:endParaRPr lang="en-US" altLang="en-US" sz="2400" dirty="0"/>
          </a:p>
          <a:p>
            <a:pPr marL="0" indent="0">
              <a:buNone/>
            </a:pPr>
            <a:endParaRPr lang="en-US" altLang="en-US" dirty="0"/>
          </a:p>
        </p:txBody>
      </p:sp>
    </p:spTree>
    <p:extLst>
      <p:ext uri="{BB962C8B-B14F-4D97-AF65-F5344CB8AC3E}">
        <p14:creationId xmlns:p14="http://schemas.microsoft.com/office/powerpoint/2010/main" val="3831116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9C72-E0D0-4D3F-854F-A6727433EC8B}"/>
              </a:ext>
            </a:extLst>
          </p:cNvPr>
          <p:cNvSpPr>
            <a:spLocks noGrp="1"/>
          </p:cNvSpPr>
          <p:nvPr>
            <p:ph type="title"/>
          </p:nvPr>
        </p:nvSpPr>
        <p:spPr/>
        <p:txBody>
          <a:bodyPr/>
          <a:lstStyle/>
          <a:p>
            <a:r>
              <a:rPr lang="en-US" dirty="0"/>
              <a:t>Measuring DU </a:t>
            </a:r>
          </a:p>
        </p:txBody>
      </p:sp>
      <p:sp>
        <p:nvSpPr>
          <p:cNvPr id="3" name="Content Placeholder 2">
            <a:extLst>
              <a:ext uri="{FF2B5EF4-FFF2-40B4-BE49-F238E27FC236}">
                <a16:creationId xmlns:a16="http://schemas.microsoft.com/office/drawing/2014/main" id="{7D9F75A0-1017-4F46-A6CB-B5140DB1B5AF}"/>
              </a:ext>
            </a:extLst>
          </p:cNvPr>
          <p:cNvSpPr>
            <a:spLocks noGrp="1"/>
          </p:cNvSpPr>
          <p:nvPr>
            <p:ph idx="1"/>
          </p:nvPr>
        </p:nvSpPr>
        <p:spPr/>
        <p:txBody>
          <a:bodyPr>
            <a:normAutofit/>
          </a:bodyPr>
          <a:lstStyle/>
          <a:p>
            <a:r>
              <a:rPr lang="en-US" dirty="0"/>
              <a:t>Mobile irrigation lab </a:t>
            </a:r>
          </a:p>
          <a:p>
            <a:pPr lvl="1"/>
            <a:r>
              <a:rPr lang="en-US" dirty="0"/>
              <a:t>Several RCDs offer DU testing </a:t>
            </a:r>
          </a:p>
          <a:p>
            <a:r>
              <a:rPr lang="en-US" dirty="0"/>
              <a:t>DIY</a:t>
            </a:r>
          </a:p>
          <a:p>
            <a:pPr lvl="1"/>
            <a:r>
              <a:rPr lang="en-US" dirty="0"/>
              <a:t>Use a graduated cylinder and stopwatch to measure emitter/sprinkler flow at various points in the system </a:t>
            </a:r>
          </a:p>
          <a:p>
            <a:pPr lvl="1"/>
            <a:r>
              <a:rPr lang="en-US" dirty="0"/>
              <a:t>Use a pressure gauge to measure uniformity of pressure across the field</a:t>
            </a:r>
          </a:p>
        </p:txBody>
      </p:sp>
      <p:sp>
        <p:nvSpPr>
          <p:cNvPr id="4" name="Slide Number Placeholder 3">
            <a:extLst>
              <a:ext uri="{FF2B5EF4-FFF2-40B4-BE49-F238E27FC236}">
                <a16:creationId xmlns:a16="http://schemas.microsoft.com/office/drawing/2014/main" id="{D4DA84C4-FAC5-4155-804F-314FDE91EF78}"/>
              </a:ext>
            </a:extLst>
          </p:cNvPr>
          <p:cNvSpPr>
            <a:spLocks noGrp="1"/>
          </p:cNvSpPr>
          <p:nvPr>
            <p:ph type="sldNum" sz="quarter" idx="12"/>
          </p:nvPr>
        </p:nvSpPr>
        <p:spPr/>
        <p:txBody>
          <a:bodyPr/>
          <a:lstStyle/>
          <a:p>
            <a:fld id="{30F35C39-F39F-4C0B-997D-CB1EB03A2CEE}" type="slidenum">
              <a:rPr lang="en-US" smtClean="0"/>
              <a:t>103</a:t>
            </a:fld>
            <a:endParaRPr lang="en-US"/>
          </a:p>
        </p:txBody>
      </p:sp>
      <p:pic>
        <p:nvPicPr>
          <p:cNvPr id="5" name="Picture 4">
            <a:extLst>
              <a:ext uri="{FF2B5EF4-FFF2-40B4-BE49-F238E27FC236}">
                <a16:creationId xmlns:a16="http://schemas.microsoft.com/office/drawing/2014/main" id="{16B35D33-4A6C-46CC-A470-59D4ECE832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4786312"/>
            <a:ext cx="2705940" cy="1614488"/>
          </a:xfrm>
          <a:prstGeom prst="rect">
            <a:avLst/>
          </a:prstGeom>
          <a:ln w="28575">
            <a:solidFill>
              <a:schemeClr val="tx1"/>
            </a:solidFill>
          </a:ln>
        </p:spPr>
      </p:pic>
      <p:pic>
        <p:nvPicPr>
          <p:cNvPr id="6" name="Picture 5">
            <a:extLst>
              <a:ext uri="{FF2B5EF4-FFF2-40B4-BE49-F238E27FC236}">
                <a16:creationId xmlns:a16="http://schemas.microsoft.com/office/drawing/2014/main" id="{69D0CDD3-CF98-4A52-9B36-21C33D114C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70"/>
          <a:stretch/>
        </p:blipFill>
        <p:spPr>
          <a:xfrm>
            <a:off x="1839166" y="4786312"/>
            <a:ext cx="2705940" cy="1614488"/>
          </a:xfrm>
          <a:prstGeom prst="rect">
            <a:avLst/>
          </a:prstGeom>
          <a:ln w="28575">
            <a:solidFill>
              <a:schemeClr val="tx1"/>
            </a:solidFill>
          </a:ln>
        </p:spPr>
      </p:pic>
    </p:spTree>
    <p:extLst>
      <p:ext uri="{BB962C8B-B14F-4D97-AF65-F5344CB8AC3E}">
        <p14:creationId xmlns:p14="http://schemas.microsoft.com/office/powerpoint/2010/main" val="9805023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Distribution Uniformity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5311960"/>
              </p:ext>
            </p:extLst>
          </p:nvPr>
        </p:nvGraphicFramePr>
        <p:xfrm>
          <a:off x="452120" y="1417639"/>
          <a:ext cx="8001000" cy="41449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A2C727E-21B1-4086-8BC7-8A459DECD325}"/>
              </a:ext>
            </a:extLst>
          </p:cNvPr>
          <p:cNvSpPr>
            <a:spLocks noGrp="1"/>
          </p:cNvSpPr>
          <p:nvPr>
            <p:ph type="sldNum" sz="quarter" idx="12"/>
          </p:nvPr>
        </p:nvSpPr>
        <p:spPr/>
        <p:txBody>
          <a:bodyPr/>
          <a:lstStyle/>
          <a:p>
            <a:fld id="{30F35C39-F39F-4C0B-997D-CB1EB03A2CEE}" type="slidenum">
              <a:rPr lang="en-US" smtClean="0"/>
              <a:t>104</a:t>
            </a:fld>
            <a:endParaRPr lang="en-US" dirty="0"/>
          </a:p>
        </p:txBody>
      </p:sp>
      <p:sp>
        <p:nvSpPr>
          <p:cNvPr id="6" name="TextBox 5">
            <a:extLst>
              <a:ext uri="{FF2B5EF4-FFF2-40B4-BE49-F238E27FC236}">
                <a16:creationId xmlns:a16="http://schemas.microsoft.com/office/drawing/2014/main" id="{613531BE-A061-460D-91FF-4E08E4406477}"/>
              </a:ext>
            </a:extLst>
          </p:cNvPr>
          <p:cNvSpPr txBox="1"/>
          <p:nvPr/>
        </p:nvSpPr>
        <p:spPr>
          <a:xfrm>
            <a:off x="457200" y="5894961"/>
            <a:ext cx="8001000" cy="830997"/>
          </a:xfrm>
          <a:prstGeom prst="rect">
            <a:avLst/>
          </a:prstGeom>
          <a:noFill/>
        </p:spPr>
        <p:txBody>
          <a:bodyPr wrap="square" rtlCol="0">
            <a:spAutoFit/>
          </a:bodyPr>
          <a:lstStyle/>
          <a:p>
            <a:r>
              <a:rPr lang="en-US" sz="2400" dirty="0"/>
              <a:t>The 75 % DU over and under applies 30 % of the average.</a:t>
            </a:r>
          </a:p>
          <a:p>
            <a:pPr defTabSz="901244">
              <a:defRPr/>
            </a:pPr>
            <a:r>
              <a:rPr lang="en-US" sz="2400" dirty="0"/>
              <a:t>The 90 % DU over and under applies 11% of the average.</a:t>
            </a:r>
          </a:p>
        </p:txBody>
      </p:sp>
      <p:sp>
        <p:nvSpPr>
          <p:cNvPr id="5" name="TextBox 4">
            <a:extLst>
              <a:ext uri="{FF2B5EF4-FFF2-40B4-BE49-F238E27FC236}">
                <a16:creationId xmlns:a16="http://schemas.microsoft.com/office/drawing/2014/main" id="{D802FEE0-9BFA-4DFF-BD75-B8CE12D0F11F}"/>
              </a:ext>
            </a:extLst>
          </p:cNvPr>
          <p:cNvSpPr txBox="1"/>
          <p:nvPr/>
        </p:nvSpPr>
        <p:spPr>
          <a:xfrm>
            <a:off x="2895600" y="2101455"/>
            <a:ext cx="2209800" cy="646331"/>
          </a:xfrm>
          <a:prstGeom prst="rect">
            <a:avLst/>
          </a:prstGeom>
          <a:noFill/>
        </p:spPr>
        <p:txBody>
          <a:bodyPr wrap="square" rtlCol="0">
            <a:spAutoFit/>
          </a:bodyPr>
          <a:lstStyle/>
          <a:p>
            <a:r>
              <a:rPr lang="en-US" dirty="0"/>
              <a:t>Average applied water volume</a:t>
            </a:r>
          </a:p>
        </p:txBody>
      </p:sp>
      <p:cxnSp>
        <p:nvCxnSpPr>
          <p:cNvPr id="8" name="Straight Arrow Connector 7">
            <a:extLst>
              <a:ext uri="{FF2B5EF4-FFF2-40B4-BE49-F238E27FC236}">
                <a16:creationId xmlns:a16="http://schemas.microsoft.com/office/drawing/2014/main" id="{30908E03-D64C-438F-8E2B-10A6AEE1413F}"/>
              </a:ext>
            </a:extLst>
          </p:cNvPr>
          <p:cNvCxnSpPr>
            <a:cxnSpLocks/>
          </p:cNvCxnSpPr>
          <p:nvPr/>
        </p:nvCxnSpPr>
        <p:spPr>
          <a:xfrm>
            <a:off x="4267200" y="2743202"/>
            <a:ext cx="228600" cy="38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746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0475B3-C7A7-4E95-85B2-ABC397F247DB}"/>
              </a:ext>
            </a:extLst>
          </p:cNvPr>
          <p:cNvSpPr>
            <a:spLocks noGrp="1"/>
          </p:cNvSpPr>
          <p:nvPr>
            <p:ph type="title"/>
          </p:nvPr>
        </p:nvSpPr>
        <p:spPr/>
        <p:txBody>
          <a:bodyPr>
            <a:normAutofit/>
          </a:bodyPr>
          <a:lstStyle/>
          <a:p>
            <a:r>
              <a:rPr lang="en-US" sz="4000" b="1" dirty="0"/>
              <a:t>Using a Distribution Uniformity</a:t>
            </a:r>
            <a:br>
              <a:rPr lang="en-US" sz="4000" b="1" dirty="0"/>
            </a:br>
            <a:r>
              <a:rPr lang="en-US" sz="4000" b="1" dirty="0"/>
              <a:t> (DU) Test Results</a:t>
            </a:r>
          </a:p>
        </p:txBody>
      </p:sp>
      <p:sp>
        <p:nvSpPr>
          <p:cNvPr id="3" name="Content Placeholder 2"/>
          <p:cNvSpPr>
            <a:spLocks noGrp="1"/>
          </p:cNvSpPr>
          <p:nvPr>
            <p:ph idx="1"/>
          </p:nvPr>
        </p:nvSpPr>
        <p:spPr/>
        <p:txBody>
          <a:bodyPr>
            <a:normAutofit/>
          </a:bodyPr>
          <a:lstStyle/>
          <a:p>
            <a:r>
              <a:rPr lang="en-US" sz="2400" dirty="0"/>
              <a:t>The solution lies in improving DU to a point where there is minimal difference in the over and under-irrigation levels of the field and not to simply increase the applied water to ensure all areas get the desired amount.</a:t>
            </a:r>
          </a:p>
          <a:p>
            <a:r>
              <a:rPr lang="en-US" sz="2400" dirty="0"/>
              <a:t>A DU of about 90% is ideal, as research has shown that trees for example are able to produce optimally with about 90% of full irrigation *. </a:t>
            </a:r>
          </a:p>
          <a:p>
            <a:r>
              <a:rPr lang="en-US" sz="2400" dirty="0"/>
              <a:t>Fields with lower DU should be analyzed to determine the problem and solutions implemented to improve DU.</a:t>
            </a:r>
          </a:p>
          <a:p>
            <a:pPr marL="0" indent="0">
              <a:buNone/>
            </a:pPr>
            <a:r>
              <a:rPr lang="en-US" sz="3600" dirty="0"/>
              <a:t> </a:t>
            </a:r>
            <a:endParaRPr lang="en-US" sz="4000" dirty="0"/>
          </a:p>
        </p:txBody>
      </p:sp>
      <p:sp>
        <p:nvSpPr>
          <p:cNvPr id="2" name="Slide Number Placeholder 1">
            <a:extLst>
              <a:ext uri="{FF2B5EF4-FFF2-40B4-BE49-F238E27FC236}">
                <a16:creationId xmlns:a16="http://schemas.microsoft.com/office/drawing/2014/main" id="{C026FC56-22F5-47A9-BA00-938C0FF98681}"/>
              </a:ext>
            </a:extLst>
          </p:cNvPr>
          <p:cNvSpPr>
            <a:spLocks noGrp="1"/>
          </p:cNvSpPr>
          <p:nvPr>
            <p:ph type="sldNum" sz="quarter" idx="12"/>
          </p:nvPr>
        </p:nvSpPr>
        <p:spPr/>
        <p:txBody>
          <a:bodyPr/>
          <a:lstStyle/>
          <a:p>
            <a:fld id="{30F35C39-F39F-4C0B-997D-CB1EB03A2CEE}" type="slidenum">
              <a:rPr lang="en-US" smtClean="0"/>
              <a:t>105</a:t>
            </a:fld>
            <a:endParaRPr lang="en-US"/>
          </a:p>
        </p:txBody>
      </p:sp>
      <p:sp>
        <p:nvSpPr>
          <p:cNvPr id="7" name="Rectangle 6">
            <a:extLst>
              <a:ext uri="{FF2B5EF4-FFF2-40B4-BE49-F238E27FC236}">
                <a16:creationId xmlns:a16="http://schemas.microsoft.com/office/drawing/2014/main" id="{6369D022-37B9-4D71-AECE-3DD886F11BCD}"/>
              </a:ext>
            </a:extLst>
          </p:cNvPr>
          <p:cNvSpPr/>
          <p:nvPr/>
        </p:nvSpPr>
        <p:spPr>
          <a:xfrm>
            <a:off x="304800" y="6185020"/>
            <a:ext cx="5867400" cy="338554"/>
          </a:xfrm>
          <a:prstGeom prst="rect">
            <a:avLst/>
          </a:prstGeom>
        </p:spPr>
        <p:txBody>
          <a:bodyPr wrap="square">
            <a:spAutoFit/>
          </a:bodyPr>
          <a:lstStyle/>
          <a:p>
            <a:r>
              <a:rPr lang="en-US" sz="1600" dirty="0"/>
              <a:t>* </a:t>
            </a:r>
            <a:r>
              <a:rPr lang="en-US" sz="1600" dirty="0" err="1"/>
              <a:t>Shackel</a:t>
            </a:r>
            <a:r>
              <a:rPr lang="en-US" sz="1600" dirty="0"/>
              <a:t>, K. et.al.2017 ABC Water Production Function Report</a:t>
            </a:r>
          </a:p>
        </p:txBody>
      </p:sp>
    </p:spTree>
    <p:extLst>
      <p:ext uri="{BB962C8B-B14F-4D97-AF65-F5344CB8AC3E}">
        <p14:creationId xmlns:p14="http://schemas.microsoft.com/office/powerpoint/2010/main" val="9600600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9E3C1-B3F2-4091-8F42-AB212C424022}"/>
              </a:ext>
            </a:extLst>
          </p:cNvPr>
          <p:cNvSpPr>
            <a:spLocks noGrp="1"/>
          </p:cNvSpPr>
          <p:nvPr>
            <p:ph type="title"/>
          </p:nvPr>
        </p:nvSpPr>
        <p:spPr/>
        <p:txBody>
          <a:bodyPr>
            <a:noAutofit/>
          </a:bodyPr>
          <a:lstStyle/>
          <a:p>
            <a:r>
              <a:rPr lang="en-US" sz="4000" b="1" dirty="0"/>
              <a:t>Improving Irrigation Efficiency and Distribution Uniformity</a:t>
            </a:r>
          </a:p>
        </p:txBody>
      </p:sp>
      <p:sp>
        <p:nvSpPr>
          <p:cNvPr id="4" name="Content Placeholder 3">
            <a:extLst>
              <a:ext uri="{FF2B5EF4-FFF2-40B4-BE49-F238E27FC236}">
                <a16:creationId xmlns:a16="http://schemas.microsoft.com/office/drawing/2014/main" id="{D1C0A84E-9CAD-4BA2-9853-D3DB4EB682D6}"/>
              </a:ext>
            </a:extLst>
          </p:cNvPr>
          <p:cNvSpPr>
            <a:spLocks noGrp="1"/>
          </p:cNvSpPr>
          <p:nvPr>
            <p:ph idx="1"/>
          </p:nvPr>
        </p:nvSpPr>
        <p:spPr/>
        <p:txBody>
          <a:bodyPr/>
          <a:lstStyle/>
          <a:p>
            <a:pPr>
              <a:defRPr/>
            </a:pPr>
            <a:r>
              <a:rPr lang="en-US" sz="3200" dirty="0">
                <a:ea typeface="ＭＳ Ｐゴシック" charset="0"/>
                <a:cs typeface="ＭＳ Ｐゴシック" charset="0"/>
              </a:rPr>
              <a:t>Improved Irrigation Design </a:t>
            </a:r>
          </a:p>
          <a:p>
            <a:pPr>
              <a:defRPr/>
            </a:pPr>
            <a:r>
              <a:rPr lang="en-US" sz="3200" dirty="0">
                <a:ea typeface="ＭＳ Ｐゴシック" charset="0"/>
                <a:cs typeface="ＭＳ Ｐゴシック" charset="0"/>
              </a:rPr>
              <a:t>Irrigation System Maintenance </a:t>
            </a:r>
          </a:p>
        </p:txBody>
      </p:sp>
      <p:sp>
        <p:nvSpPr>
          <p:cNvPr id="5" name="Slide Number Placeholder 4">
            <a:extLst>
              <a:ext uri="{FF2B5EF4-FFF2-40B4-BE49-F238E27FC236}">
                <a16:creationId xmlns:a16="http://schemas.microsoft.com/office/drawing/2014/main" id="{78EDFC86-6E12-4F84-89CF-28F57E9D7797}"/>
              </a:ext>
            </a:extLst>
          </p:cNvPr>
          <p:cNvSpPr>
            <a:spLocks noGrp="1"/>
          </p:cNvSpPr>
          <p:nvPr>
            <p:ph type="sldNum" sz="quarter" idx="12"/>
          </p:nvPr>
        </p:nvSpPr>
        <p:spPr/>
        <p:txBody>
          <a:bodyPr/>
          <a:lstStyle/>
          <a:p>
            <a:fld id="{30F35C39-F39F-4C0B-997D-CB1EB03A2CEE}" type="slidenum">
              <a:rPr lang="en-US" smtClean="0"/>
              <a:t>106</a:t>
            </a:fld>
            <a:endParaRPr lang="en-US"/>
          </a:p>
        </p:txBody>
      </p:sp>
      <p:pic>
        <p:nvPicPr>
          <p:cNvPr id="6" name="Picture 5" descr="A sandy beach&#10;&#10;Description generated with high confidence">
            <a:extLst>
              <a:ext uri="{FF2B5EF4-FFF2-40B4-BE49-F238E27FC236}">
                <a16:creationId xmlns:a16="http://schemas.microsoft.com/office/drawing/2014/main" id="{CFAB5CAE-D222-4A95-B276-2B8DCC598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3384" y="3813772"/>
            <a:ext cx="3649131" cy="2052636"/>
          </a:xfrm>
          <a:prstGeom prst="rect">
            <a:avLst/>
          </a:prstGeom>
        </p:spPr>
      </p:pic>
      <p:pic>
        <p:nvPicPr>
          <p:cNvPr id="7" name="Content Placeholder 3">
            <a:extLst>
              <a:ext uri="{FF2B5EF4-FFF2-40B4-BE49-F238E27FC236}">
                <a16:creationId xmlns:a16="http://schemas.microsoft.com/office/drawing/2014/main" id="{053C74E8-8165-4E72-ABB2-C8566A15B735}"/>
              </a:ext>
            </a:extLst>
          </p:cNvPr>
          <p:cNvPicPr>
            <a:picLocks noGrp="1"/>
          </p:cNvPicPr>
          <p:nvPr/>
        </p:nvPicPr>
        <p:blipFill rotWithShape="1">
          <a:blip r:embed="rId4" cstate="email">
            <a:extLst>
              <a:ext uri="{28A0092B-C50C-407E-A947-70E740481C1C}">
                <a14:useLocalDpi xmlns:a14="http://schemas.microsoft.com/office/drawing/2010/main"/>
              </a:ext>
            </a:extLst>
          </a:blip>
          <a:stretch/>
        </p:blipFill>
        <p:spPr>
          <a:xfrm>
            <a:off x="381000" y="3651845"/>
            <a:ext cx="3753906" cy="2214563"/>
          </a:xfrm>
          <a:prstGeom prst="rect">
            <a:avLst/>
          </a:prstGeom>
        </p:spPr>
      </p:pic>
    </p:spTree>
    <p:extLst>
      <p:ext uri="{BB962C8B-B14F-4D97-AF65-F5344CB8AC3E}">
        <p14:creationId xmlns:p14="http://schemas.microsoft.com/office/powerpoint/2010/main" val="26926487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2D26-E09C-44CD-B3D1-9607F34DCD5F}"/>
              </a:ext>
            </a:extLst>
          </p:cNvPr>
          <p:cNvSpPr>
            <a:spLocks noGrp="1"/>
          </p:cNvSpPr>
          <p:nvPr>
            <p:ph type="title"/>
          </p:nvPr>
        </p:nvSpPr>
        <p:spPr/>
        <p:txBody>
          <a:bodyPr>
            <a:normAutofit/>
          </a:bodyPr>
          <a:lstStyle/>
          <a:p>
            <a:r>
              <a:rPr lang="en-US" altLang="en-US" sz="4000" b="1" dirty="0"/>
              <a:t>Surface Irrigation Design </a:t>
            </a:r>
            <a:br>
              <a:rPr lang="en-US" altLang="en-US" sz="4000" b="1" dirty="0"/>
            </a:br>
            <a:r>
              <a:rPr lang="en-US" altLang="en-US" sz="2800" b="1" dirty="0"/>
              <a:t>Improvements</a:t>
            </a:r>
            <a:endParaRPr lang="en-US" sz="4000" dirty="0"/>
          </a:p>
        </p:txBody>
      </p:sp>
      <p:sp>
        <p:nvSpPr>
          <p:cNvPr id="3" name="Content Placeholder 2">
            <a:extLst>
              <a:ext uri="{FF2B5EF4-FFF2-40B4-BE49-F238E27FC236}">
                <a16:creationId xmlns:a16="http://schemas.microsoft.com/office/drawing/2014/main" id="{EB5391B9-4F73-47CA-AD8E-F944079A99A9}"/>
              </a:ext>
            </a:extLst>
          </p:cNvPr>
          <p:cNvSpPr>
            <a:spLocks noGrp="1"/>
          </p:cNvSpPr>
          <p:nvPr>
            <p:ph idx="1"/>
          </p:nvPr>
        </p:nvSpPr>
        <p:spPr/>
        <p:txBody>
          <a:bodyPr/>
          <a:lstStyle/>
          <a:p>
            <a:r>
              <a:rPr lang="en-US" dirty="0"/>
              <a:t>Shortening field length</a:t>
            </a:r>
          </a:p>
          <a:p>
            <a:endParaRPr lang="en-US" dirty="0"/>
          </a:p>
          <a:p>
            <a:endParaRPr lang="en-US" dirty="0"/>
          </a:p>
          <a:p>
            <a:endParaRPr lang="en-US" dirty="0"/>
          </a:p>
          <a:p>
            <a:endParaRPr lang="en-US" dirty="0"/>
          </a:p>
          <a:p>
            <a:r>
              <a:rPr lang="en-US" dirty="0"/>
              <a:t>Increased field slope </a:t>
            </a:r>
          </a:p>
        </p:txBody>
      </p:sp>
      <p:pic>
        <p:nvPicPr>
          <p:cNvPr id="4" name="Picture 3">
            <a:extLst>
              <a:ext uri="{FF2B5EF4-FFF2-40B4-BE49-F238E27FC236}">
                <a16:creationId xmlns:a16="http://schemas.microsoft.com/office/drawing/2014/main" id="{F781BA20-8551-4827-96D5-41FADC219E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9017" y="2420940"/>
            <a:ext cx="5791200" cy="1829181"/>
          </a:xfrm>
          <a:prstGeom prst="rect">
            <a:avLst/>
          </a:prstGeom>
        </p:spPr>
      </p:pic>
      <p:grpSp>
        <p:nvGrpSpPr>
          <p:cNvPr id="9" name="Group 8">
            <a:extLst>
              <a:ext uri="{FF2B5EF4-FFF2-40B4-BE49-F238E27FC236}">
                <a16:creationId xmlns:a16="http://schemas.microsoft.com/office/drawing/2014/main" id="{279E435B-5F49-457D-A81C-FFAF916555DD}"/>
              </a:ext>
            </a:extLst>
          </p:cNvPr>
          <p:cNvGrpSpPr/>
          <p:nvPr/>
        </p:nvGrpSpPr>
        <p:grpSpPr>
          <a:xfrm>
            <a:off x="2392971" y="5008615"/>
            <a:ext cx="4724399" cy="1464154"/>
            <a:chOff x="2057400" y="5029200"/>
            <a:chExt cx="4724399" cy="1464154"/>
          </a:xfrm>
        </p:grpSpPr>
        <p:sp>
          <p:nvSpPr>
            <p:cNvPr id="5" name="Rectangle 4">
              <a:extLst>
                <a:ext uri="{FF2B5EF4-FFF2-40B4-BE49-F238E27FC236}">
                  <a16:creationId xmlns:a16="http://schemas.microsoft.com/office/drawing/2014/main" id="{04EF0A59-DBAC-4527-A0FB-C4AF31B7CA0D}"/>
                </a:ext>
              </a:extLst>
            </p:cNvPr>
            <p:cNvSpPr/>
            <p:nvPr/>
          </p:nvSpPr>
          <p:spPr>
            <a:xfrm>
              <a:off x="2057400" y="5029200"/>
              <a:ext cx="4724399" cy="146367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AF3A5F-307A-4E47-ABE9-ED800CF574B2}"/>
                </a:ext>
              </a:extLst>
            </p:cNvPr>
            <p:cNvSpPr txBox="1"/>
            <p:nvPr/>
          </p:nvSpPr>
          <p:spPr>
            <a:xfrm>
              <a:off x="3581388" y="5094083"/>
              <a:ext cx="1855316" cy="369332"/>
            </a:xfrm>
            <a:prstGeom prst="rect">
              <a:avLst/>
            </a:prstGeom>
            <a:noFill/>
          </p:spPr>
          <p:txBody>
            <a:bodyPr wrap="none" rtlCol="0">
              <a:spAutoFit/>
            </a:bodyPr>
            <a:lstStyle/>
            <a:p>
              <a:r>
                <a:rPr lang="en-US" b="1" dirty="0"/>
                <a:t>Irrigation Applied</a:t>
              </a:r>
            </a:p>
          </p:txBody>
        </p:sp>
        <p:sp>
          <p:nvSpPr>
            <p:cNvPr id="7" name="Rectangle 6">
              <a:extLst>
                <a:ext uri="{FF2B5EF4-FFF2-40B4-BE49-F238E27FC236}">
                  <a16:creationId xmlns:a16="http://schemas.microsoft.com/office/drawing/2014/main" id="{DFB6F3F2-BD45-48C0-ACBC-138B9827874E}"/>
                </a:ext>
              </a:extLst>
            </p:cNvPr>
            <p:cNvSpPr/>
            <p:nvPr/>
          </p:nvSpPr>
          <p:spPr>
            <a:xfrm>
              <a:off x="2438400" y="5573871"/>
              <a:ext cx="1447800" cy="5494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B9AEDF-1527-457B-BD64-52015E436BD2}"/>
                </a:ext>
              </a:extLst>
            </p:cNvPr>
            <p:cNvSpPr/>
            <p:nvPr/>
          </p:nvSpPr>
          <p:spPr>
            <a:xfrm>
              <a:off x="4953000" y="5650071"/>
              <a:ext cx="1447800" cy="4732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4E6996-BD1F-4014-A7AB-A1926AC7F0CE}"/>
                </a:ext>
              </a:extLst>
            </p:cNvPr>
            <p:cNvSpPr txBox="1"/>
            <p:nvPr/>
          </p:nvSpPr>
          <p:spPr>
            <a:xfrm>
              <a:off x="2761002" y="6124022"/>
              <a:ext cx="1196161" cy="369332"/>
            </a:xfrm>
            <a:prstGeom prst="rect">
              <a:avLst/>
            </a:prstGeom>
            <a:noFill/>
          </p:spPr>
          <p:txBody>
            <a:bodyPr wrap="none" rtlCol="0">
              <a:spAutoFit/>
            </a:bodyPr>
            <a:lstStyle/>
            <a:p>
              <a:r>
                <a:rPr lang="en-US" dirty="0"/>
                <a:t>0.1% slope</a:t>
              </a:r>
            </a:p>
          </p:txBody>
        </p:sp>
        <p:sp>
          <p:nvSpPr>
            <p:cNvPr id="18" name="TextBox 17">
              <a:extLst>
                <a:ext uri="{FF2B5EF4-FFF2-40B4-BE49-F238E27FC236}">
                  <a16:creationId xmlns:a16="http://schemas.microsoft.com/office/drawing/2014/main" id="{59BC406A-C051-4166-831E-E344A5C17599}"/>
                </a:ext>
              </a:extLst>
            </p:cNvPr>
            <p:cNvSpPr txBox="1"/>
            <p:nvPr/>
          </p:nvSpPr>
          <p:spPr>
            <a:xfrm>
              <a:off x="5217804" y="6114320"/>
              <a:ext cx="1196161" cy="369332"/>
            </a:xfrm>
            <a:prstGeom prst="rect">
              <a:avLst/>
            </a:prstGeom>
            <a:noFill/>
          </p:spPr>
          <p:txBody>
            <a:bodyPr wrap="none" rtlCol="0">
              <a:spAutoFit/>
            </a:bodyPr>
            <a:lstStyle/>
            <a:p>
              <a:r>
                <a:rPr lang="en-US" dirty="0"/>
                <a:t>0.2% slope</a:t>
              </a:r>
            </a:p>
          </p:txBody>
        </p:sp>
        <p:sp>
          <p:nvSpPr>
            <p:cNvPr id="19" name="TextBox 18">
              <a:extLst>
                <a:ext uri="{FF2B5EF4-FFF2-40B4-BE49-F238E27FC236}">
                  <a16:creationId xmlns:a16="http://schemas.microsoft.com/office/drawing/2014/main" id="{F704A487-7C15-4BEA-8123-309FF2873A18}"/>
                </a:ext>
              </a:extLst>
            </p:cNvPr>
            <p:cNvSpPr txBox="1"/>
            <p:nvPr/>
          </p:nvSpPr>
          <p:spPr>
            <a:xfrm>
              <a:off x="2876003" y="5208909"/>
              <a:ext cx="572593" cy="369332"/>
            </a:xfrm>
            <a:prstGeom prst="rect">
              <a:avLst/>
            </a:prstGeom>
            <a:noFill/>
          </p:spPr>
          <p:txBody>
            <a:bodyPr wrap="none" rtlCol="0">
              <a:spAutoFit/>
            </a:bodyPr>
            <a:lstStyle/>
            <a:p>
              <a:r>
                <a:rPr lang="en-US" dirty="0"/>
                <a:t>5.1”</a:t>
              </a:r>
            </a:p>
          </p:txBody>
        </p:sp>
        <p:sp>
          <p:nvSpPr>
            <p:cNvPr id="20" name="TextBox 19">
              <a:extLst>
                <a:ext uri="{FF2B5EF4-FFF2-40B4-BE49-F238E27FC236}">
                  <a16:creationId xmlns:a16="http://schemas.microsoft.com/office/drawing/2014/main" id="{606EA922-2CE4-4CB5-ADA1-1499DDFEEB25}"/>
                </a:ext>
              </a:extLst>
            </p:cNvPr>
            <p:cNvSpPr txBox="1"/>
            <p:nvPr/>
          </p:nvSpPr>
          <p:spPr>
            <a:xfrm>
              <a:off x="5529587" y="5208909"/>
              <a:ext cx="572593" cy="369332"/>
            </a:xfrm>
            <a:prstGeom prst="rect">
              <a:avLst/>
            </a:prstGeom>
            <a:noFill/>
          </p:spPr>
          <p:txBody>
            <a:bodyPr wrap="none" rtlCol="0">
              <a:spAutoFit/>
            </a:bodyPr>
            <a:lstStyle/>
            <a:p>
              <a:r>
                <a:rPr lang="en-US" dirty="0"/>
                <a:t>4.8”</a:t>
              </a:r>
            </a:p>
          </p:txBody>
        </p:sp>
      </p:grpSp>
    </p:spTree>
    <p:custDataLst>
      <p:tags r:id="rId1"/>
    </p:custDataLst>
    <p:extLst>
      <p:ext uri="{BB962C8B-B14F-4D97-AF65-F5344CB8AC3E}">
        <p14:creationId xmlns:p14="http://schemas.microsoft.com/office/powerpoint/2010/main" val="17167119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4B85-8F9C-4EA8-97EC-D2119159B794}"/>
              </a:ext>
            </a:extLst>
          </p:cNvPr>
          <p:cNvSpPr>
            <a:spLocks noGrp="1"/>
          </p:cNvSpPr>
          <p:nvPr>
            <p:ph type="title"/>
          </p:nvPr>
        </p:nvSpPr>
        <p:spPr/>
        <p:txBody>
          <a:bodyPr>
            <a:normAutofit/>
          </a:bodyPr>
          <a:lstStyle/>
          <a:p>
            <a:r>
              <a:rPr lang="en-US" altLang="en-US" dirty="0"/>
              <a:t>Surface Irrigation Design </a:t>
            </a:r>
            <a:br>
              <a:rPr lang="en-US" altLang="en-US" sz="5400" dirty="0"/>
            </a:br>
            <a:r>
              <a:rPr lang="en-US" altLang="en-US" sz="2800" dirty="0"/>
              <a:t>Improvements</a:t>
            </a:r>
            <a:endParaRPr lang="en-US" dirty="0"/>
          </a:p>
        </p:txBody>
      </p:sp>
      <p:sp>
        <p:nvSpPr>
          <p:cNvPr id="5" name="Content Placeholder 4">
            <a:extLst>
              <a:ext uri="{FF2B5EF4-FFF2-40B4-BE49-F238E27FC236}">
                <a16:creationId xmlns:a16="http://schemas.microsoft.com/office/drawing/2014/main" id="{C9DC0FF9-41CE-4A12-A2DF-A32AEDCC111A}"/>
              </a:ext>
            </a:extLst>
          </p:cNvPr>
          <p:cNvSpPr>
            <a:spLocks noGrp="1"/>
          </p:cNvSpPr>
          <p:nvPr>
            <p:ph idx="1"/>
          </p:nvPr>
        </p:nvSpPr>
        <p:spPr>
          <a:xfrm>
            <a:off x="628650" y="1690689"/>
            <a:ext cx="7886700" cy="4486274"/>
          </a:xfrm>
        </p:spPr>
        <p:txBody>
          <a:bodyPr/>
          <a:lstStyle/>
          <a:p>
            <a:r>
              <a:rPr lang="en-US" dirty="0"/>
              <a:t>Increase border check flow per foot of check</a:t>
            </a:r>
          </a:p>
          <a:p>
            <a:pPr lvl="1"/>
            <a:r>
              <a:rPr lang="en-US" dirty="0"/>
              <a:t>Same flow on two check widths</a:t>
            </a:r>
          </a:p>
          <a:p>
            <a:endParaRPr lang="en-US" dirty="0"/>
          </a:p>
          <a:p>
            <a:endParaRPr lang="en-US" dirty="0"/>
          </a:p>
          <a:p>
            <a:pPr marL="0" indent="0">
              <a:buNone/>
            </a:pPr>
            <a:endParaRPr lang="en-US" dirty="0"/>
          </a:p>
          <a:p>
            <a:endParaRPr lang="en-US" sz="1050" dirty="0"/>
          </a:p>
          <a:p>
            <a:r>
              <a:rPr lang="en-US" dirty="0"/>
              <a:t>Collect and reuse tailwater runoff</a:t>
            </a:r>
          </a:p>
        </p:txBody>
      </p:sp>
      <p:sp>
        <p:nvSpPr>
          <p:cNvPr id="4" name="Slide Number Placeholder 3">
            <a:extLst>
              <a:ext uri="{FF2B5EF4-FFF2-40B4-BE49-F238E27FC236}">
                <a16:creationId xmlns:a16="http://schemas.microsoft.com/office/drawing/2014/main" id="{7FB4FFCE-275A-4780-9AD3-A09D59BD580A}"/>
              </a:ext>
            </a:extLst>
          </p:cNvPr>
          <p:cNvSpPr>
            <a:spLocks noGrp="1"/>
          </p:cNvSpPr>
          <p:nvPr>
            <p:ph type="sldNum" sz="quarter" idx="12"/>
          </p:nvPr>
        </p:nvSpPr>
        <p:spPr/>
        <p:txBody>
          <a:bodyPr/>
          <a:lstStyle/>
          <a:p>
            <a:fld id="{30F35C39-F39F-4C0B-997D-CB1EB03A2CEE}" type="slidenum">
              <a:rPr lang="en-US" smtClean="0"/>
              <a:t>108</a:t>
            </a:fld>
            <a:endParaRPr lang="en-US"/>
          </a:p>
        </p:txBody>
      </p:sp>
      <p:grpSp>
        <p:nvGrpSpPr>
          <p:cNvPr id="7" name="Group 6">
            <a:extLst>
              <a:ext uri="{FF2B5EF4-FFF2-40B4-BE49-F238E27FC236}">
                <a16:creationId xmlns:a16="http://schemas.microsoft.com/office/drawing/2014/main" id="{72231D92-978F-478B-81EA-4B69B2CAA705}"/>
              </a:ext>
            </a:extLst>
          </p:cNvPr>
          <p:cNvGrpSpPr/>
          <p:nvPr/>
        </p:nvGrpSpPr>
        <p:grpSpPr>
          <a:xfrm>
            <a:off x="2124502" y="2743200"/>
            <a:ext cx="4894995" cy="1578532"/>
            <a:chOff x="2057400" y="5094083"/>
            <a:chExt cx="4876802" cy="1373388"/>
          </a:xfrm>
        </p:grpSpPr>
        <p:sp>
          <p:nvSpPr>
            <p:cNvPr id="8" name="Rectangle 7">
              <a:extLst>
                <a:ext uri="{FF2B5EF4-FFF2-40B4-BE49-F238E27FC236}">
                  <a16:creationId xmlns:a16="http://schemas.microsoft.com/office/drawing/2014/main" id="{6842BE8C-0652-4623-8538-66721FD8D12C}"/>
                </a:ext>
              </a:extLst>
            </p:cNvPr>
            <p:cNvSpPr/>
            <p:nvPr/>
          </p:nvSpPr>
          <p:spPr>
            <a:xfrm>
              <a:off x="2057400" y="5105400"/>
              <a:ext cx="4876802" cy="12772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7EA70B-60D4-46FB-A0B2-3583F1BCEF77}"/>
                </a:ext>
              </a:extLst>
            </p:cNvPr>
            <p:cNvSpPr txBox="1"/>
            <p:nvPr/>
          </p:nvSpPr>
          <p:spPr>
            <a:xfrm>
              <a:off x="3581388" y="5094083"/>
              <a:ext cx="1855316" cy="369332"/>
            </a:xfrm>
            <a:prstGeom prst="rect">
              <a:avLst/>
            </a:prstGeom>
            <a:noFill/>
          </p:spPr>
          <p:txBody>
            <a:bodyPr wrap="none" rtlCol="0">
              <a:spAutoFit/>
            </a:bodyPr>
            <a:lstStyle/>
            <a:p>
              <a:r>
                <a:rPr lang="en-US" b="1" dirty="0"/>
                <a:t>Irrigation Applied</a:t>
              </a:r>
            </a:p>
          </p:txBody>
        </p:sp>
        <p:sp>
          <p:nvSpPr>
            <p:cNvPr id="10" name="Rectangle 9">
              <a:extLst>
                <a:ext uri="{FF2B5EF4-FFF2-40B4-BE49-F238E27FC236}">
                  <a16:creationId xmlns:a16="http://schemas.microsoft.com/office/drawing/2014/main" id="{32956FB2-E6E0-4305-A6E2-8772B920B0AD}"/>
                </a:ext>
              </a:extLst>
            </p:cNvPr>
            <p:cNvSpPr/>
            <p:nvPr/>
          </p:nvSpPr>
          <p:spPr>
            <a:xfrm>
              <a:off x="2438400" y="5573871"/>
              <a:ext cx="1447800" cy="5494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7C8BAC-C84C-4AAF-9B7D-BCB9ACAB8418}"/>
                </a:ext>
              </a:extLst>
            </p:cNvPr>
            <p:cNvSpPr/>
            <p:nvPr/>
          </p:nvSpPr>
          <p:spPr>
            <a:xfrm>
              <a:off x="4953000" y="5744295"/>
              <a:ext cx="1447800" cy="3790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40EA67-8088-4EB2-82D6-BBC7AAEF589D}"/>
                </a:ext>
              </a:extLst>
            </p:cNvPr>
            <p:cNvSpPr txBox="1"/>
            <p:nvPr/>
          </p:nvSpPr>
          <p:spPr>
            <a:xfrm>
              <a:off x="2256747" y="6096538"/>
              <a:ext cx="1898277" cy="369332"/>
            </a:xfrm>
            <a:prstGeom prst="rect">
              <a:avLst/>
            </a:prstGeom>
            <a:noFill/>
          </p:spPr>
          <p:txBody>
            <a:bodyPr wrap="none" rtlCol="0">
              <a:spAutoFit/>
            </a:bodyPr>
            <a:lstStyle/>
            <a:p>
              <a:r>
                <a:rPr lang="en-US" dirty="0"/>
                <a:t>Wide Check (200’)</a:t>
              </a:r>
            </a:p>
          </p:txBody>
        </p:sp>
        <p:sp>
          <p:nvSpPr>
            <p:cNvPr id="13" name="TextBox 12">
              <a:extLst>
                <a:ext uri="{FF2B5EF4-FFF2-40B4-BE49-F238E27FC236}">
                  <a16:creationId xmlns:a16="http://schemas.microsoft.com/office/drawing/2014/main" id="{5A0E0888-F292-438D-8D9F-E641D1E924BE}"/>
                </a:ext>
              </a:extLst>
            </p:cNvPr>
            <p:cNvSpPr txBox="1"/>
            <p:nvPr/>
          </p:nvSpPr>
          <p:spPr>
            <a:xfrm>
              <a:off x="4725167" y="6098139"/>
              <a:ext cx="2105256" cy="369332"/>
            </a:xfrm>
            <a:prstGeom prst="rect">
              <a:avLst/>
            </a:prstGeom>
            <a:noFill/>
          </p:spPr>
          <p:txBody>
            <a:bodyPr wrap="none" rtlCol="0">
              <a:spAutoFit/>
            </a:bodyPr>
            <a:lstStyle/>
            <a:p>
              <a:r>
                <a:rPr lang="en-US" dirty="0"/>
                <a:t>Narrow Check (100’)</a:t>
              </a:r>
            </a:p>
          </p:txBody>
        </p:sp>
        <p:sp>
          <p:nvSpPr>
            <p:cNvPr id="14" name="TextBox 13">
              <a:extLst>
                <a:ext uri="{FF2B5EF4-FFF2-40B4-BE49-F238E27FC236}">
                  <a16:creationId xmlns:a16="http://schemas.microsoft.com/office/drawing/2014/main" id="{77636566-5F80-4631-BA02-8A0873C1CC83}"/>
                </a:ext>
              </a:extLst>
            </p:cNvPr>
            <p:cNvSpPr txBox="1"/>
            <p:nvPr/>
          </p:nvSpPr>
          <p:spPr>
            <a:xfrm>
              <a:off x="2941727" y="5288177"/>
              <a:ext cx="572593" cy="369332"/>
            </a:xfrm>
            <a:prstGeom prst="rect">
              <a:avLst/>
            </a:prstGeom>
            <a:noFill/>
          </p:spPr>
          <p:txBody>
            <a:bodyPr wrap="none" rtlCol="0">
              <a:spAutoFit/>
            </a:bodyPr>
            <a:lstStyle/>
            <a:p>
              <a:r>
                <a:rPr lang="en-US" dirty="0"/>
                <a:t>5.1”</a:t>
              </a:r>
            </a:p>
          </p:txBody>
        </p:sp>
        <p:sp>
          <p:nvSpPr>
            <p:cNvPr id="15" name="TextBox 14">
              <a:extLst>
                <a:ext uri="{FF2B5EF4-FFF2-40B4-BE49-F238E27FC236}">
                  <a16:creationId xmlns:a16="http://schemas.microsoft.com/office/drawing/2014/main" id="{195225D7-DB73-4D51-B0F8-93EF6929DB74}"/>
                </a:ext>
              </a:extLst>
            </p:cNvPr>
            <p:cNvSpPr txBox="1"/>
            <p:nvPr/>
          </p:nvSpPr>
          <p:spPr>
            <a:xfrm>
              <a:off x="5538953" y="5287908"/>
              <a:ext cx="572593" cy="369332"/>
            </a:xfrm>
            <a:prstGeom prst="rect">
              <a:avLst/>
            </a:prstGeom>
            <a:noFill/>
          </p:spPr>
          <p:txBody>
            <a:bodyPr wrap="none" rtlCol="0">
              <a:spAutoFit/>
            </a:bodyPr>
            <a:lstStyle/>
            <a:p>
              <a:r>
                <a:rPr lang="en-US" dirty="0"/>
                <a:t>4.3”</a:t>
              </a:r>
            </a:p>
          </p:txBody>
        </p:sp>
      </p:grpSp>
      <p:pic>
        <p:nvPicPr>
          <p:cNvPr id="16" name="Picture 4" descr="IMG_0110.JPG">
            <a:extLst>
              <a:ext uri="{FF2B5EF4-FFF2-40B4-BE49-F238E27FC236}">
                <a16:creationId xmlns:a16="http://schemas.microsoft.com/office/drawing/2014/main" id="{A9EC4ED8-93C0-4A04-A0B9-CF007789F4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39205" y="4917978"/>
            <a:ext cx="3465590" cy="167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023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21B5-624C-4DC6-8AA9-295A36C3A974}"/>
              </a:ext>
            </a:extLst>
          </p:cNvPr>
          <p:cNvSpPr>
            <a:spLocks noGrp="1"/>
          </p:cNvSpPr>
          <p:nvPr>
            <p:ph type="title"/>
          </p:nvPr>
        </p:nvSpPr>
        <p:spPr/>
        <p:txBody>
          <a:bodyPr/>
          <a:lstStyle/>
          <a:p>
            <a:r>
              <a:rPr lang="en-US" dirty="0"/>
              <a:t>Pressurized Irrigation Design</a:t>
            </a:r>
            <a:br>
              <a:rPr lang="en-US" dirty="0"/>
            </a:br>
            <a:r>
              <a:rPr lang="en-US" sz="2800" dirty="0"/>
              <a:t>Improvements</a:t>
            </a:r>
            <a:endParaRPr lang="en-US" dirty="0"/>
          </a:p>
        </p:txBody>
      </p:sp>
      <p:sp>
        <p:nvSpPr>
          <p:cNvPr id="3" name="Content Placeholder 2">
            <a:extLst>
              <a:ext uri="{FF2B5EF4-FFF2-40B4-BE49-F238E27FC236}">
                <a16:creationId xmlns:a16="http://schemas.microsoft.com/office/drawing/2014/main" id="{CE9B85A6-2BE9-410A-9329-63810D840612}"/>
              </a:ext>
            </a:extLst>
          </p:cNvPr>
          <p:cNvSpPr>
            <a:spLocks noGrp="1"/>
          </p:cNvSpPr>
          <p:nvPr>
            <p:ph idx="1"/>
          </p:nvPr>
        </p:nvSpPr>
        <p:spPr/>
        <p:txBody>
          <a:bodyPr>
            <a:normAutofit/>
          </a:bodyPr>
          <a:lstStyle/>
          <a:p>
            <a:r>
              <a:rPr lang="en-US" dirty="0"/>
              <a:t>Use appropriate pressure regulators, filters, and emitters for system</a:t>
            </a:r>
          </a:p>
          <a:p>
            <a:r>
              <a:rPr lang="en-US" dirty="0"/>
              <a:t>Use pressure-compensating (PC) drippers, microsprinklers, and sprinklers when pressure variations occur</a:t>
            </a:r>
          </a:p>
          <a:p>
            <a:pPr lvl="1"/>
            <a:r>
              <a:rPr lang="en-US" dirty="0"/>
              <a:t>Provide nearly constant discharge rate across a range of operating pressures</a:t>
            </a:r>
          </a:p>
          <a:p>
            <a:r>
              <a:rPr lang="en-US" dirty="0"/>
              <a:t>Consider pipe sizing and how that affects pressures at emitter due to friction losses</a:t>
            </a:r>
          </a:p>
          <a:p>
            <a:endParaRPr lang="en-US" dirty="0"/>
          </a:p>
          <a:p>
            <a:endParaRPr lang="en-US" dirty="0"/>
          </a:p>
        </p:txBody>
      </p:sp>
      <p:sp>
        <p:nvSpPr>
          <p:cNvPr id="4" name="Slide Number Placeholder 3">
            <a:extLst>
              <a:ext uri="{FF2B5EF4-FFF2-40B4-BE49-F238E27FC236}">
                <a16:creationId xmlns:a16="http://schemas.microsoft.com/office/drawing/2014/main" id="{B5EA0097-1796-4963-92B0-EA882621B599}"/>
              </a:ext>
            </a:extLst>
          </p:cNvPr>
          <p:cNvSpPr>
            <a:spLocks noGrp="1"/>
          </p:cNvSpPr>
          <p:nvPr>
            <p:ph type="sldNum" sz="quarter" idx="12"/>
          </p:nvPr>
        </p:nvSpPr>
        <p:spPr/>
        <p:txBody>
          <a:bodyPr/>
          <a:lstStyle/>
          <a:p>
            <a:fld id="{30F35C39-F39F-4C0B-997D-CB1EB03A2CEE}" type="slidenum">
              <a:rPr lang="en-US" smtClean="0"/>
              <a:t>109</a:t>
            </a:fld>
            <a:endParaRPr lang="en-US"/>
          </a:p>
        </p:txBody>
      </p:sp>
    </p:spTree>
    <p:extLst>
      <p:ext uri="{BB962C8B-B14F-4D97-AF65-F5344CB8AC3E}">
        <p14:creationId xmlns:p14="http://schemas.microsoft.com/office/powerpoint/2010/main" val="129522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600" b="1" dirty="0">
                <a:latin typeface="+mn-lt"/>
                <a:ea typeface="ＭＳ Ｐゴシック" charset="-128"/>
              </a:rPr>
              <a:t>Irrigation and Nitrogen Management Plan Certification Training</a:t>
            </a:r>
            <a:br>
              <a:rPr lang="en-US" sz="4000" b="1" dirty="0">
                <a:latin typeface="+mn-lt"/>
                <a:ea typeface="ＭＳ Ｐゴシック" charset="-128"/>
              </a:rPr>
            </a:br>
            <a:endParaRPr lang="en-US" sz="3600" b="1" dirty="0">
              <a:latin typeface="+mn-lt"/>
            </a:endParaRPr>
          </a:p>
        </p:txBody>
      </p:sp>
      <p:sp>
        <p:nvSpPr>
          <p:cNvPr id="5" name="Content Placeholder 4"/>
          <p:cNvSpPr>
            <a:spLocks noGrp="1"/>
          </p:cNvSpPr>
          <p:nvPr>
            <p:ph idx="1"/>
          </p:nvPr>
        </p:nvSpPr>
        <p:spPr/>
        <p:txBody>
          <a:bodyPr>
            <a:normAutofit/>
          </a:bodyPr>
          <a:lstStyle/>
          <a:p>
            <a:r>
              <a:rPr lang="en-US" sz="3200" dirty="0"/>
              <a:t>Provide information for</a:t>
            </a:r>
          </a:p>
          <a:p>
            <a:pPr lvl="1"/>
            <a:r>
              <a:rPr lang="en-US" sz="2800" dirty="0"/>
              <a:t>Efficient use of nitrogen fertilizers</a:t>
            </a:r>
          </a:p>
          <a:p>
            <a:pPr lvl="1"/>
            <a:r>
              <a:rPr lang="en-US" sz="2800" dirty="0"/>
              <a:t>Minimize environmental impacts</a:t>
            </a:r>
          </a:p>
          <a:p>
            <a:pPr lvl="1"/>
            <a:r>
              <a:rPr lang="en-US" sz="2800" dirty="0"/>
              <a:t>Meet Regulatory compliance requirements</a:t>
            </a:r>
          </a:p>
          <a:p>
            <a:pPr lvl="2"/>
            <a:r>
              <a:rPr lang="en-US" sz="2400" dirty="0"/>
              <a:t>Irrigation and Nitrogen Management Plan</a:t>
            </a:r>
          </a:p>
          <a:p>
            <a:pPr lvl="2"/>
            <a:r>
              <a:rPr lang="en-US" sz="2400" dirty="0"/>
              <a:t>Irrigation and Nitrogen Management Summary Report</a:t>
            </a:r>
          </a:p>
          <a:p>
            <a:pPr marL="914400" lvl="2" indent="0">
              <a:buNone/>
            </a:pPr>
            <a:endParaRPr lang="en-US" sz="2400" dirty="0"/>
          </a:p>
        </p:txBody>
      </p:sp>
      <p:sp>
        <p:nvSpPr>
          <p:cNvPr id="3" name="Slide Number Placeholder 2">
            <a:extLst>
              <a:ext uri="{FF2B5EF4-FFF2-40B4-BE49-F238E27FC236}">
                <a16:creationId xmlns:a16="http://schemas.microsoft.com/office/drawing/2014/main" id="{933D8318-0CD8-4664-8096-AAF413CCA79E}"/>
              </a:ext>
            </a:extLst>
          </p:cNvPr>
          <p:cNvSpPr>
            <a:spLocks noGrp="1"/>
          </p:cNvSpPr>
          <p:nvPr>
            <p:ph type="sldNum" sz="quarter" idx="12"/>
          </p:nvPr>
        </p:nvSpPr>
        <p:spPr/>
        <p:txBody>
          <a:bodyPr/>
          <a:lstStyle/>
          <a:p>
            <a:fld id="{30F35C39-F39F-4C0B-997D-CB1EB03A2CEE}" type="slidenum">
              <a:rPr lang="en-US" smtClean="0"/>
              <a:t>11</a:t>
            </a:fld>
            <a:endParaRPr lang="en-US"/>
          </a:p>
        </p:txBody>
      </p:sp>
    </p:spTree>
    <p:extLst>
      <p:ext uri="{BB962C8B-B14F-4D97-AF65-F5344CB8AC3E}">
        <p14:creationId xmlns:p14="http://schemas.microsoft.com/office/powerpoint/2010/main" val="17613205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C10FF419-6F80-480C-A80E-01E973D6A624}"/>
              </a:ext>
            </a:extLst>
          </p:cNvPr>
          <p:cNvSpPr>
            <a:spLocks noGrp="1"/>
          </p:cNvSpPr>
          <p:nvPr>
            <p:ph type="title"/>
          </p:nvPr>
        </p:nvSpPr>
        <p:spPr/>
        <p:txBody>
          <a:bodyPr>
            <a:normAutofit/>
          </a:bodyPr>
          <a:lstStyle/>
          <a:p>
            <a:pPr lvl="0">
              <a:spcBef>
                <a:spcPts val="0"/>
              </a:spcBef>
            </a:pPr>
            <a:r>
              <a:rPr lang="en-US" altLang="en-US" sz="4000" b="1" dirty="0">
                <a:solidFill>
                  <a:prstClr val="black"/>
                </a:solidFill>
                <a:ea typeface="+mn-ea"/>
                <a:cs typeface="+mn-cs"/>
              </a:rPr>
              <a:t>Irrigation System Maintenance</a:t>
            </a:r>
            <a:br>
              <a:rPr lang="en-US" altLang="en-US" sz="4000" b="1" dirty="0">
                <a:solidFill>
                  <a:prstClr val="black"/>
                </a:solidFill>
                <a:ea typeface="+mn-ea"/>
                <a:cs typeface="+mn-cs"/>
              </a:rPr>
            </a:br>
            <a:r>
              <a:rPr lang="en-US" altLang="en-US" sz="2800" b="1" dirty="0">
                <a:solidFill>
                  <a:prstClr val="black"/>
                </a:solidFill>
                <a:ea typeface="+mn-ea"/>
                <a:cs typeface="+mn-cs"/>
              </a:rPr>
              <a:t>Pressurized systems</a:t>
            </a:r>
            <a:endParaRPr lang="en-US" dirty="0"/>
          </a:p>
        </p:txBody>
      </p:sp>
      <p:sp>
        <p:nvSpPr>
          <p:cNvPr id="3" name="Content Placeholder 2">
            <a:extLst>
              <a:ext uri="{FF2B5EF4-FFF2-40B4-BE49-F238E27FC236}">
                <a16:creationId xmlns:a16="http://schemas.microsoft.com/office/drawing/2014/main" id="{BD9247DC-F386-436A-8A9B-C963E51A2EC8}"/>
              </a:ext>
            </a:extLst>
          </p:cNvPr>
          <p:cNvSpPr>
            <a:spLocks noGrp="1"/>
          </p:cNvSpPr>
          <p:nvPr>
            <p:ph idx="1"/>
          </p:nvPr>
        </p:nvSpPr>
        <p:spPr/>
        <p:txBody>
          <a:bodyPr>
            <a:normAutofit/>
          </a:bodyPr>
          <a:lstStyle/>
          <a:p>
            <a:r>
              <a:rPr lang="en-US" dirty="0"/>
              <a:t>Clean and flush filters, mainlines, submains and lateral lines regularly</a:t>
            </a:r>
          </a:p>
          <a:p>
            <a:r>
              <a:rPr lang="en-US" dirty="0"/>
              <a:t>Walk the field and monitor for leaks and breaks frequently</a:t>
            </a:r>
          </a:p>
          <a:p>
            <a:r>
              <a:rPr lang="en-US" dirty="0"/>
              <a:t>Check emitters for physical particles, biological and chemical clogging at least twice per season</a:t>
            </a:r>
          </a:p>
          <a:p>
            <a:endParaRPr lang="en-US" dirty="0"/>
          </a:p>
        </p:txBody>
      </p:sp>
      <p:sp>
        <p:nvSpPr>
          <p:cNvPr id="2" name="Slide Number Placeholder 1">
            <a:extLst>
              <a:ext uri="{FF2B5EF4-FFF2-40B4-BE49-F238E27FC236}">
                <a16:creationId xmlns:a16="http://schemas.microsoft.com/office/drawing/2014/main" id="{C8EDF023-3C03-48F0-8191-EA239E96CDCF}"/>
              </a:ext>
            </a:extLst>
          </p:cNvPr>
          <p:cNvSpPr>
            <a:spLocks noGrp="1"/>
          </p:cNvSpPr>
          <p:nvPr>
            <p:ph type="sldNum" sz="quarter" idx="12"/>
          </p:nvPr>
        </p:nvSpPr>
        <p:spPr/>
        <p:txBody>
          <a:bodyPr/>
          <a:lstStyle/>
          <a:p>
            <a:fld id="{30F35C39-F39F-4C0B-997D-CB1EB03A2CEE}" type="slidenum">
              <a:rPr lang="en-US" smtClean="0"/>
              <a:t>110</a:t>
            </a:fld>
            <a:endParaRPr lang="en-US"/>
          </a:p>
        </p:txBody>
      </p:sp>
      <p:pic>
        <p:nvPicPr>
          <p:cNvPr id="9" name="Picture 3" descr="M:\Mobile Irrigation Lab\Pics\2011\Maintenance probs\silt-bacteria in system.JPG">
            <a:extLst>
              <a:ext uri="{FF2B5EF4-FFF2-40B4-BE49-F238E27FC236}">
                <a16:creationId xmlns:a16="http://schemas.microsoft.com/office/drawing/2014/main" id="{04F377E9-FD6E-4D7A-95A5-DCCD397804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5022" y="4802503"/>
            <a:ext cx="1931316" cy="147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DRIP-MICROMISSINGHEAD.jpg">
            <a:extLst>
              <a:ext uri="{FF2B5EF4-FFF2-40B4-BE49-F238E27FC236}">
                <a16:creationId xmlns:a16="http://schemas.microsoft.com/office/drawing/2014/main" id="{98B105A3-1623-4E27-B98F-BC29069621F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37294" y="4800600"/>
            <a:ext cx="2669412" cy="14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M:\Mobile Irrigation Lab\Pics\2011\Maintenance probs\emitter plugging.JPG">
            <a:extLst>
              <a:ext uri="{FF2B5EF4-FFF2-40B4-BE49-F238E27FC236}">
                <a16:creationId xmlns:a16="http://schemas.microsoft.com/office/drawing/2014/main" id="{BFA6E945-B914-47F4-AA8D-3314B51362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0423" y="4803830"/>
            <a:ext cx="1968555" cy="147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914231"/>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554A37-882D-4466-9CA8-0FF998263575}"/>
              </a:ext>
            </a:extLst>
          </p:cNvPr>
          <p:cNvSpPr>
            <a:spLocks noGrp="1"/>
          </p:cNvSpPr>
          <p:nvPr>
            <p:ph type="title"/>
          </p:nvPr>
        </p:nvSpPr>
        <p:spPr/>
        <p:txBody>
          <a:bodyPr/>
          <a:lstStyle/>
          <a:p>
            <a:r>
              <a:rPr lang="en-US" dirty="0"/>
              <a:t>Fertigation</a:t>
            </a:r>
          </a:p>
        </p:txBody>
      </p:sp>
      <p:sp>
        <p:nvSpPr>
          <p:cNvPr id="4" name="Content Placeholder 3">
            <a:extLst>
              <a:ext uri="{FF2B5EF4-FFF2-40B4-BE49-F238E27FC236}">
                <a16:creationId xmlns:a16="http://schemas.microsoft.com/office/drawing/2014/main" id="{A4E2F981-E09B-4A8F-A3CE-AE54F49295ED}"/>
              </a:ext>
            </a:extLst>
          </p:cNvPr>
          <p:cNvSpPr>
            <a:spLocks noGrp="1"/>
          </p:cNvSpPr>
          <p:nvPr>
            <p:ph idx="1"/>
          </p:nvPr>
        </p:nvSpPr>
        <p:spPr/>
        <p:txBody>
          <a:bodyPr>
            <a:normAutofit/>
          </a:bodyPr>
          <a:lstStyle/>
          <a:p>
            <a:r>
              <a:rPr lang="en-US" sz="3200" dirty="0"/>
              <a:t>Inject N during the middle to near end of an irrigation event</a:t>
            </a:r>
          </a:p>
          <a:p>
            <a:pPr lvl="1"/>
            <a:r>
              <a:rPr lang="en-US" sz="2800" dirty="0"/>
              <a:t>Early injection can result in nitrogen moved out of the root zone</a:t>
            </a:r>
          </a:p>
          <a:p>
            <a:pPr lvl="1"/>
            <a:r>
              <a:rPr lang="en-US" sz="2800" dirty="0"/>
              <a:t>Late injection can result in fertilizer left in the system which can foster biological growth and cause plugging </a:t>
            </a:r>
          </a:p>
          <a:p>
            <a:endParaRPr lang="en-US" sz="2000" dirty="0"/>
          </a:p>
          <a:p>
            <a:endParaRPr lang="en-US" sz="1700" dirty="0"/>
          </a:p>
        </p:txBody>
      </p:sp>
      <p:sp>
        <p:nvSpPr>
          <p:cNvPr id="3" name="Slide Number Placeholder 2"/>
          <p:cNvSpPr>
            <a:spLocks noGrp="1"/>
          </p:cNvSpPr>
          <p:nvPr>
            <p:ph type="sldNum" sz="quarter" idx="12"/>
          </p:nvPr>
        </p:nvSpPr>
        <p:spPr/>
        <p:txBody>
          <a:bodyPr>
            <a:normAutofit/>
          </a:bodyPr>
          <a:lstStyle/>
          <a:p>
            <a:pPr>
              <a:spcAft>
                <a:spcPts val="600"/>
              </a:spcAft>
            </a:pPr>
            <a:fld id="{30F35C39-F39F-4C0B-997D-CB1EB03A2CEE}" type="slidenum">
              <a:rPr lang="en-US" smtClean="0"/>
              <a:pPr>
                <a:spcAft>
                  <a:spcPts val="600"/>
                </a:spcAft>
              </a:pPr>
              <a:t>111</a:t>
            </a:fld>
            <a:endParaRPr lang="en-US"/>
          </a:p>
        </p:txBody>
      </p:sp>
      <p:pic>
        <p:nvPicPr>
          <p:cNvPr id="7" name="Picture 6">
            <a:extLst>
              <a:ext uri="{FF2B5EF4-FFF2-40B4-BE49-F238E27FC236}">
                <a16:creationId xmlns:a16="http://schemas.microsoft.com/office/drawing/2014/main" id="{90BFC3F9-E498-483C-86E5-DD3E32EBED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4694237"/>
            <a:ext cx="2176610" cy="1844676"/>
          </a:xfrm>
          <a:prstGeom prst="rect">
            <a:avLst/>
          </a:prstGeom>
        </p:spPr>
      </p:pic>
    </p:spTree>
    <p:extLst>
      <p:ext uri="{BB962C8B-B14F-4D97-AF65-F5344CB8AC3E}">
        <p14:creationId xmlns:p14="http://schemas.microsoft.com/office/powerpoint/2010/main" val="2909006259"/>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76726-27A2-45FE-ABC0-2F84E6C88F18}"/>
              </a:ext>
            </a:extLst>
          </p:cNvPr>
          <p:cNvSpPr>
            <a:spLocks noGrp="1"/>
          </p:cNvSpPr>
          <p:nvPr>
            <p:ph type="title"/>
          </p:nvPr>
        </p:nvSpPr>
        <p:spPr>
          <a:xfrm>
            <a:off x="628650" y="132317"/>
            <a:ext cx="7886700" cy="1325563"/>
          </a:xfrm>
        </p:spPr>
        <p:txBody>
          <a:bodyPr>
            <a:normAutofit/>
          </a:bodyPr>
          <a:lstStyle/>
          <a:p>
            <a:r>
              <a:rPr lang="en-US" altLang="en-US" b="1" dirty="0"/>
              <a:t>Fertigation</a:t>
            </a:r>
            <a:br>
              <a:rPr lang="en-US" altLang="en-US" sz="4000" b="1" dirty="0"/>
            </a:br>
            <a:r>
              <a:rPr lang="en-US" altLang="en-US" sz="2800" dirty="0"/>
              <a:t>Injection Timing</a:t>
            </a:r>
            <a:endParaRPr lang="en-US" sz="4000" dirty="0"/>
          </a:p>
        </p:txBody>
      </p:sp>
      <p:sp>
        <p:nvSpPr>
          <p:cNvPr id="7" name="Content Placeholder 6">
            <a:extLst>
              <a:ext uri="{FF2B5EF4-FFF2-40B4-BE49-F238E27FC236}">
                <a16:creationId xmlns:a16="http://schemas.microsoft.com/office/drawing/2014/main" id="{655CD96B-4148-4F2A-80BD-625A697EEFE8}"/>
              </a:ext>
            </a:extLst>
          </p:cNvPr>
          <p:cNvSpPr>
            <a:spLocks noGrp="1"/>
          </p:cNvSpPr>
          <p:nvPr>
            <p:ph idx="1"/>
          </p:nvPr>
        </p:nvSpPr>
        <p:spPr/>
        <p:txBody>
          <a:bodyPr>
            <a:normAutofit/>
          </a:bodyPr>
          <a:lstStyle/>
          <a:p>
            <a:r>
              <a:rPr lang="en-US" dirty="0"/>
              <a:t>Injections should last at least 1 hour* for uniform application</a:t>
            </a:r>
          </a:p>
          <a:p>
            <a:pPr lvl="1"/>
            <a:r>
              <a:rPr lang="en-US" dirty="0"/>
              <a:t>When products are injected too quickly, there is insufficient time to distribute the fertilizer uniformly </a:t>
            </a:r>
          </a:p>
          <a:p>
            <a:r>
              <a:rPr lang="en-US" dirty="0"/>
              <a:t>At least 1 hour* of clean water should follow to ensure uniform application.</a:t>
            </a:r>
          </a:p>
          <a:p>
            <a:pPr lvl="1"/>
            <a:r>
              <a:rPr lang="en-US" dirty="0"/>
              <a:t>All fertilizer should leave the lines</a:t>
            </a:r>
          </a:p>
          <a:p>
            <a:pPr marL="0" indent="0">
              <a:buNone/>
            </a:pPr>
            <a:r>
              <a:rPr lang="en-US" dirty="0"/>
              <a:t>	</a:t>
            </a:r>
          </a:p>
        </p:txBody>
      </p:sp>
      <p:sp>
        <p:nvSpPr>
          <p:cNvPr id="3" name="Rectangle 2">
            <a:extLst>
              <a:ext uri="{FF2B5EF4-FFF2-40B4-BE49-F238E27FC236}">
                <a16:creationId xmlns:a16="http://schemas.microsoft.com/office/drawing/2014/main" id="{69349843-3191-4318-B40C-1D1333E73B0D}"/>
              </a:ext>
            </a:extLst>
          </p:cNvPr>
          <p:cNvSpPr/>
          <p:nvPr/>
        </p:nvSpPr>
        <p:spPr>
          <a:xfrm>
            <a:off x="914400" y="4978737"/>
            <a:ext cx="7848600" cy="1200329"/>
          </a:xfrm>
          <a:prstGeom prst="rect">
            <a:avLst/>
          </a:prstGeom>
        </p:spPr>
        <p:txBody>
          <a:bodyPr wrap="square">
            <a:spAutoFit/>
          </a:bodyPr>
          <a:lstStyle/>
          <a:p>
            <a:pPr lvl="1">
              <a:defRPr/>
            </a:pPr>
            <a:r>
              <a:rPr lang="en-US" dirty="0">
                <a:ea typeface="ＭＳ Ｐゴシック" charset="0"/>
                <a:cs typeface="ＭＳ Ｐゴシック" charset="0"/>
              </a:rPr>
              <a:t>*</a:t>
            </a:r>
            <a:r>
              <a:rPr lang="en-US" sz="2400" dirty="0">
                <a:ea typeface="ＭＳ Ｐゴシック" charset="0"/>
                <a:cs typeface="ＭＳ Ｐゴシック" charset="0"/>
              </a:rPr>
              <a:t>depending on length of lines, shorter lateral lines may require less time for application and flush and longer lateral lines may require additional time.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706865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94018-DB8B-466C-B192-D3677AA4348F}"/>
              </a:ext>
            </a:extLst>
          </p:cNvPr>
          <p:cNvSpPr>
            <a:spLocks noGrp="1"/>
          </p:cNvSpPr>
          <p:nvPr>
            <p:ph type="title"/>
          </p:nvPr>
        </p:nvSpPr>
        <p:spPr/>
        <p:txBody>
          <a:bodyPr>
            <a:normAutofit/>
          </a:bodyPr>
          <a:lstStyle/>
          <a:p>
            <a:pPr lvl="0">
              <a:spcBef>
                <a:spcPts val="0"/>
              </a:spcBef>
            </a:pPr>
            <a:r>
              <a:rPr lang="en-US" altLang="en-US" b="1" dirty="0">
                <a:solidFill>
                  <a:prstClr val="black"/>
                </a:solidFill>
                <a:ea typeface="+mn-ea"/>
                <a:cs typeface="+mn-cs"/>
              </a:rPr>
              <a:t>Managing Salinity</a:t>
            </a:r>
            <a:br>
              <a:rPr lang="en-US" altLang="en-US" sz="3600" b="1" dirty="0">
                <a:solidFill>
                  <a:prstClr val="black"/>
                </a:solidFill>
                <a:ea typeface="+mn-ea"/>
                <a:cs typeface="+mn-cs"/>
              </a:rPr>
            </a:br>
            <a:r>
              <a:rPr lang="en-US" altLang="en-US" sz="3100" dirty="0">
                <a:solidFill>
                  <a:prstClr val="black"/>
                </a:solidFill>
                <a:ea typeface="+mn-ea"/>
                <a:cs typeface="+mn-cs"/>
              </a:rPr>
              <a:t>Leaching salts and not nitrate</a:t>
            </a:r>
            <a:endParaRPr lang="en-US" dirty="0"/>
          </a:p>
        </p:txBody>
      </p:sp>
      <p:sp>
        <p:nvSpPr>
          <p:cNvPr id="4" name="Content Placeholder 3">
            <a:extLst>
              <a:ext uri="{FF2B5EF4-FFF2-40B4-BE49-F238E27FC236}">
                <a16:creationId xmlns:a16="http://schemas.microsoft.com/office/drawing/2014/main" id="{105307D9-D333-4A14-A285-5EE4A74D1CCE}"/>
              </a:ext>
            </a:extLst>
          </p:cNvPr>
          <p:cNvSpPr>
            <a:spLocks noGrp="1"/>
          </p:cNvSpPr>
          <p:nvPr>
            <p:ph idx="1"/>
          </p:nvPr>
        </p:nvSpPr>
        <p:spPr/>
        <p:txBody>
          <a:bodyPr>
            <a:normAutofit/>
          </a:bodyPr>
          <a:lstStyle/>
          <a:p>
            <a:r>
              <a:rPr lang="en-US" dirty="0"/>
              <a:t>Periodic soil and irrigation water testing will help determine when leaching is needed</a:t>
            </a:r>
          </a:p>
          <a:p>
            <a:pPr lvl="1"/>
            <a:r>
              <a:rPr lang="en-US" dirty="0"/>
              <a:t>Leaching is not necessary every irrigation or perhaps even every season but only when soil salinity crop tolerances are approached.</a:t>
            </a:r>
          </a:p>
          <a:p>
            <a:pPr marL="0" indent="0">
              <a:buNone/>
            </a:pPr>
            <a:endParaRPr lang="en-US" dirty="0"/>
          </a:p>
          <a:p>
            <a:r>
              <a:rPr lang="en-US" dirty="0"/>
              <a:t>Leaching is most efficient in the winter and should not coincide with critical periods of nitrogen uptake and fertilization</a:t>
            </a:r>
          </a:p>
          <a:p>
            <a:endParaRPr lang="en-US" dirty="0"/>
          </a:p>
        </p:txBody>
      </p:sp>
      <p:sp>
        <p:nvSpPr>
          <p:cNvPr id="2" name="Slide Number Placeholder 1">
            <a:extLst>
              <a:ext uri="{FF2B5EF4-FFF2-40B4-BE49-F238E27FC236}">
                <a16:creationId xmlns:a16="http://schemas.microsoft.com/office/drawing/2014/main" id="{1A3435A5-16A8-4C61-99DC-EBF9F15501F2}"/>
              </a:ext>
            </a:extLst>
          </p:cNvPr>
          <p:cNvSpPr>
            <a:spLocks noGrp="1"/>
          </p:cNvSpPr>
          <p:nvPr>
            <p:ph type="sldNum" sz="quarter" idx="12"/>
          </p:nvPr>
        </p:nvSpPr>
        <p:spPr/>
        <p:txBody>
          <a:bodyPr/>
          <a:lstStyle/>
          <a:p>
            <a:fld id="{30F35C39-F39F-4C0B-997D-CB1EB03A2CEE}" type="slidenum">
              <a:rPr lang="en-US" smtClean="0"/>
              <a:t>113</a:t>
            </a:fld>
            <a:endParaRPr lang="en-US"/>
          </a:p>
        </p:txBody>
      </p:sp>
      <p:sp>
        <p:nvSpPr>
          <p:cNvPr id="121859" name="Picture 1" descr="DSCN0002.jpg"/>
          <p:cNvSpPr>
            <a:spLocks noChangeAspect="1"/>
          </p:cNvSpPr>
          <p:nvPr/>
        </p:nvSpPr>
        <p:spPr bwMode="auto">
          <a:xfrm>
            <a:off x="4648200" y="348615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Tree>
    <p:custDataLst>
      <p:tags r:id="rId1"/>
    </p:custDataLst>
    <p:extLst>
      <p:ext uri="{BB962C8B-B14F-4D97-AF65-F5344CB8AC3E}">
        <p14:creationId xmlns:p14="http://schemas.microsoft.com/office/powerpoint/2010/main" val="302762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nchor="ctr">
            <a:normAutofit/>
          </a:bodyPr>
          <a:lstStyle/>
          <a:p>
            <a:pPr eaLnBrk="1" hangingPunct="1"/>
            <a:r>
              <a:rPr lang="en-US" altLang="en-US" sz="4000" b="1" dirty="0"/>
              <a:t>Section 4 Summary</a:t>
            </a:r>
            <a:endParaRPr lang="en-US" altLang="en-US" sz="4000" dirty="0"/>
          </a:p>
        </p:txBody>
      </p:sp>
      <p:sp>
        <p:nvSpPr>
          <p:cNvPr id="2" name="Content Placeholder 1">
            <a:extLst>
              <a:ext uri="{FF2B5EF4-FFF2-40B4-BE49-F238E27FC236}">
                <a16:creationId xmlns:a16="http://schemas.microsoft.com/office/drawing/2014/main" id="{F4E16A19-2F7A-4CBA-8EEB-263DCAA57A2C}"/>
              </a:ext>
            </a:extLst>
          </p:cNvPr>
          <p:cNvSpPr>
            <a:spLocks noGrp="1"/>
          </p:cNvSpPr>
          <p:nvPr>
            <p:ph idx="1"/>
          </p:nvPr>
        </p:nvSpPr>
        <p:spPr/>
        <p:txBody>
          <a:bodyPr>
            <a:normAutofit lnSpcReduction="10000"/>
          </a:bodyPr>
          <a:lstStyle/>
          <a:p>
            <a:r>
              <a:rPr lang="en-US" sz="3200" dirty="0"/>
              <a:t>Efficient irrigation practices are critical to good nitrogen management </a:t>
            </a:r>
          </a:p>
          <a:p>
            <a:r>
              <a:rPr lang="en-US" sz="3200" dirty="0"/>
              <a:t>How do you become a more efficient irrigator?</a:t>
            </a:r>
          </a:p>
          <a:p>
            <a:pPr lvl="1"/>
            <a:r>
              <a:rPr lang="en-US" sz="2800" dirty="0"/>
              <a:t>Use weather, soil moisture, or </a:t>
            </a:r>
            <a:br>
              <a:rPr lang="en-US" sz="2800" dirty="0"/>
            </a:br>
            <a:r>
              <a:rPr lang="en-US" sz="2800" dirty="0"/>
              <a:t>crop water status information </a:t>
            </a:r>
            <a:br>
              <a:rPr lang="en-US" sz="2800" dirty="0"/>
            </a:br>
            <a:r>
              <a:rPr lang="en-US" sz="2800" dirty="0"/>
              <a:t>to understand irrigation needs</a:t>
            </a:r>
          </a:p>
          <a:p>
            <a:pPr lvl="1"/>
            <a:r>
              <a:rPr lang="en-US" sz="2800" dirty="0"/>
              <a:t>Measure applied water</a:t>
            </a:r>
          </a:p>
          <a:p>
            <a:pPr lvl="1"/>
            <a:r>
              <a:rPr lang="en-US" sz="2800" dirty="0"/>
              <a:t>Design and maintain high </a:t>
            </a:r>
            <a:br>
              <a:rPr lang="en-US" sz="2800" dirty="0"/>
            </a:br>
            <a:r>
              <a:rPr lang="en-US" sz="2800" dirty="0"/>
              <a:t>performing irrigation systems</a:t>
            </a:r>
          </a:p>
          <a:p>
            <a:endParaRPr lang="en-US" sz="3200" dirty="0"/>
          </a:p>
        </p:txBody>
      </p:sp>
      <p:sp>
        <p:nvSpPr>
          <p:cNvPr id="4" name="Slide Number Placeholder 3">
            <a:extLst>
              <a:ext uri="{FF2B5EF4-FFF2-40B4-BE49-F238E27FC236}">
                <a16:creationId xmlns:a16="http://schemas.microsoft.com/office/drawing/2014/main" id="{BC1390A7-E167-436F-8564-3D2A30849EAB}"/>
              </a:ext>
            </a:extLst>
          </p:cNvPr>
          <p:cNvSpPr>
            <a:spLocks noGrp="1"/>
          </p:cNvSpPr>
          <p:nvPr>
            <p:ph type="sldNum" sz="quarter" idx="12"/>
          </p:nvPr>
        </p:nvSpPr>
        <p:spPr/>
        <p:txBody>
          <a:bodyPr/>
          <a:lstStyle/>
          <a:p>
            <a:fld id="{30F35C39-F39F-4C0B-997D-CB1EB03A2CEE}" type="slidenum">
              <a:rPr lang="en-US" smtClean="0"/>
              <a:t>114</a:t>
            </a:fld>
            <a:endParaRPr lang="en-US"/>
          </a:p>
        </p:txBody>
      </p:sp>
      <p:sp>
        <p:nvSpPr>
          <p:cNvPr id="125955" name="Picture 1" descr="DSCN0002.jpg"/>
          <p:cNvSpPr>
            <a:spLocks noChangeAspect="1"/>
          </p:cNvSpPr>
          <p:nvPr/>
        </p:nvSpPr>
        <p:spPr bwMode="auto">
          <a:xfrm>
            <a:off x="4648200" y="348615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pic>
        <p:nvPicPr>
          <p:cNvPr id="3" name="Picture 2">
            <a:extLst>
              <a:ext uri="{FF2B5EF4-FFF2-40B4-BE49-F238E27FC236}">
                <a16:creationId xmlns:a16="http://schemas.microsoft.com/office/drawing/2014/main" id="{7491F6D0-DE9B-4D27-BE05-BEEBD2C639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3509798"/>
            <a:ext cx="1767840" cy="2662159"/>
          </a:xfrm>
          <a:prstGeom prst="rect">
            <a:avLst/>
          </a:prstGeom>
        </p:spPr>
      </p:pic>
    </p:spTree>
    <p:custDataLst>
      <p:tags r:id="rId1"/>
    </p:custDataLst>
    <p:extLst>
      <p:ext uri="{BB962C8B-B14F-4D97-AF65-F5344CB8AC3E}">
        <p14:creationId xmlns:p14="http://schemas.microsoft.com/office/powerpoint/2010/main" val="10147013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E4597-8232-4AA0-82E9-AF9F1BEFB78B}"/>
              </a:ext>
            </a:extLst>
          </p:cNvPr>
          <p:cNvSpPr>
            <a:spLocks noGrp="1"/>
          </p:cNvSpPr>
          <p:nvPr>
            <p:ph type="title"/>
          </p:nvPr>
        </p:nvSpPr>
        <p:spPr/>
        <p:txBody>
          <a:bodyPr anchor="ctr">
            <a:normAutofit/>
          </a:bodyPr>
          <a:lstStyle/>
          <a:p>
            <a:r>
              <a:rPr lang="en-US" sz="4000" dirty="0"/>
              <a:t>Efficient Nitrogen Management</a:t>
            </a:r>
          </a:p>
        </p:txBody>
      </p:sp>
      <p:sp>
        <p:nvSpPr>
          <p:cNvPr id="6" name="Text Placeholder 5">
            <a:extLst>
              <a:ext uri="{FF2B5EF4-FFF2-40B4-BE49-F238E27FC236}">
                <a16:creationId xmlns:a16="http://schemas.microsoft.com/office/drawing/2014/main" id="{658310ED-2D34-4210-9704-DC4A8845B60C}"/>
              </a:ext>
            </a:extLst>
          </p:cNvPr>
          <p:cNvSpPr>
            <a:spLocks noGrp="1"/>
          </p:cNvSpPr>
          <p:nvPr>
            <p:ph type="body" idx="1"/>
          </p:nvPr>
        </p:nvSpPr>
        <p:spPr/>
        <p:txBody>
          <a:bodyPr>
            <a:normAutofit/>
          </a:bodyPr>
          <a:lstStyle/>
          <a:p>
            <a:r>
              <a:rPr lang="en-US" sz="3200" dirty="0"/>
              <a:t>Section 5</a:t>
            </a:r>
          </a:p>
        </p:txBody>
      </p:sp>
      <p:sp>
        <p:nvSpPr>
          <p:cNvPr id="4" name="Slide Number Placeholder 3">
            <a:extLst>
              <a:ext uri="{FF2B5EF4-FFF2-40B4-BE49-F238E27FC236}">
                <a16:creationId xmlns:a16="http://schemas.microsoft.com/office/drawing/2014/main" id="{DD31B837-C161-40B2-80B9-633436E910FA}"/>
              </a:ext>
            </a:extLst>
          </p:cNvPr>
          <p:cNvSpPr>
            <a:spLocks noGrp="1"/>
          </p:cNvSpPr>
          <p:nvPr>
            <p:ph type="sldNum" sz="quarter" idx="12"/>
          </p:nvPr>
        </p:nvSpPr>
        <p:spPr/>
        <p:txBody>
          <a:bodyPr/>
          <a:lstStyle/>
          <a:p>
            <a:fld id="{30F35C39-F39F-4C0B-997D-CB1EB03A2CEE}" type="slidenum">
              <a:rPr lang="en-US" smtClean="0"/>
              <a:t>115</a:t>
            </a:fld>
            <a:endParaRPr lang="en-US"/>
          </a:p>
        </p:txBody>
      </p:sp>
    </p:spTree>
    <p:extLst>
      <p:ext uri="{BB962C8B-B14F-4D97-AF65-F5344CB8AC3E}">
        <p14:creationId xmlns:p14="http://schemas.microsoft.com/office/powerpoint/2010/main" val="39563430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E6711-6C43-4C99-8B0F-F51341AC883F}"/>
              </a:ext>
            </a:extLst>
          </p:cNvPr>
          <p:cNvSpPr>
            <a:spLocks noGrp="1"/>
          </p:cNvSpPr>
          <p:nvPr>
            <p:ph type="title"/>
          </p:nvPr>
        </p:nvSpPr>
        <p:spPr>
          <a:xfrm>
            <a:off x="628650" y="365126"/>
            <a:ext cx="7886700" cy="1325563"/>
          </a:xfrm>
        </p:spPr>
        <p:txBody>
          <a:bodyPr>
            <a:normAutofit/>
          </a:bodyPr>
          <a:lstStyle/>
          <a:p>
            <a:r>
              <a:rPr lang="en-US" sz="4000" b="1"/>
              <a:t>Section 5 Learning Objectives</a:t>
            </a:r>
            <a:endParaRPr lang="en-US" sz="4000" b="1" dirty="0"/>
          </a:p>
        </p:txBody>
      </p:sp>
      <p:sp>
        <p:nvSpPr>
          <p:cNvPr id="3" name="Content Placeholder 2">
            <a:extLst>
              <a:ext uri="{FF2B5EF4-FFF2-40B4-BE49-F238E27FC236}">
                <a16:creationId xmlns:a16="http://schemas.microsoft.com/office/drawing/2014/main" id="{C0E996D0-CD13-415E-89AB-A16CC7182382}"/>
              </a:ext>
            </a:extLst>
          </p:cNvPr>
          <p:cNvSpPr>
            <a:spLocks noGrp="1"/>
          </p:cNvSpPr>
          <p:nvPr>
            <p:ph idx="1"/>
          </p:nvPr>
        </p:nvSpPr>
        <p:spPr/>
        <p:txBody>
          <a:bodyPr>
            <a:normAutofit/>
          </a:bodyPr>
          <a:lstStyle/>
          <a:p>
            <a:r>
              <a:rPr lang="en-US" dirty="0"/>
              <a:t>Identify the 4R nitrogen management practices</a:t>
            </a:r>
          </a:p>
          <a:p>
            <a:r>
              <a:rPr lang="en-US" dirty="0"/>
              <a:t>Apply the right rate equation to determine crop N demand </a:t>
            </a:r>
          </a:p>
          <a:p>
            <a:r>
              <a:rPr lang="en-US" dirty="0"/>
              <a:t>Recognize the benefits of increasing Nitrogen Use Efficiency (NUE) </a:t>
            </a:r>
          </a:p>
          <a:p>
            <a:r>
              <a:rPr lang="en-US" dirty="0"/>
              <a:t>Recall the components needed to calculate N contribution of organic materials </a:t>
            </a:r>
          </a:p>
          <a:p>
            <a:r>
              <a:rPr lang="en-US" dirty="0"/>
              <a:t>Interpret lab reports to determine N contribution of irrigation water </a:t>
            </a:r>
          </a:p>
          <a:p>
            <a:endParaRPr lang="en-US" dirty="0"/>
          </a:p>
          <a:p>
            <a:endParaRPr lang="en-US" dirty="0"/>
          </a:p>
        </p:txBody>
      </p:sp>
      <p:sp>
        <p:nvSpPr>
          <p:cNvPr id="4" name="Slide Number Placeholder 3">
            <a:extLst>
              <a:ext uri="{FF2B5EF4-FFF2-40B4-BE49-F238E27FC236}">
                <a16:creationId xmlns:a16="http://schemas.microsoft.com/office/drawing/2014/main" id="{0DD7FDAC-F80C-4111-85EF-CC2A5665D067}"/>
              </a:ext>
            </a:extLst>
          </p:cNvPr>
          <p:cNvSpPr>
            <a:spLocks noGrp="1"/>
          </p:cNvSpPr>
          <p:nvPr>
            <p:ph type="sldNum" sz="quarter" idx="12"/>
          </p:nvPr>
        </p:nvSpPr>
        <p:spPr>
          <a:xfrm>
            <a:off x="6457950" y="6356351"/>
            <a:ext cx="2057400" cy="365125"/>
          </a:xfrm>
        </p:spPr>
        <p:txBody>
          <a:bodyPr/>
          <a:lstStyle/>
          <a:p>
            <a:fld id="{30F35C39-F39F-4C0B-997D-CB1EB03A2CEE}" type="slidenum">
              <a:rPr lang="en-US" smtClean="0"/>
              <a:t>116</a:t>
            </a:fld>
            <a:endParaRPr lang="en-US"/>
          </a:p>
        </p:txBody>
      </p:sp>
    </p:spTree>
    <p:extLst>
      <p:ext uri="{BB962C8B-B14F-4D97-AF65-F5344CB8AC3E}">
        <p14:creationId xmlns:p14="http://schemas.microsoft.com/office/powerpoint/2010/main" val="2204037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EE56-58A0-413A-8C25-E5468600484D}"/>
              </a:ext>
            </a:extLst>
          </p:cNvPr>
          <p:cNvSpPr>
            <a:spLocks noGrp="1"/>
          </p:cNvSpPr>
          <p:nvPr>
            <p:ph type="title"/>
          </p:nvPr>
        </p:nvSpPr>
        <p:spPr/>
        <p:txBody>
          <a:bodyPr/>
          <a:lstStyle/>
          <a:p>
            <a:pPr algn="ctr"/>
            <a:r>
              <a:rPr lang="en-US" b="1" dirty="0"/>
              <a:t>Applying the 4R Principle</a:t>
            </a:r>
          </a:p>
        </p:txBody>
      </p:sp>
      <p:graphicFrame>
        <p:nvGraphicFramePr>
          <p:cNvPr id="4" name="Content Placeholder 3">
            <a:extLst>
              <a:ext uri="{FF2B5EF4-FFF2-40B4-BE49-F238E27FC236}">
                <a16:creationId xmlns:a16="http://schemas.microsoft.com/office/drawing/2014/main" id="{3EDDF465-E203-4785-B482-072BE1BEFE35}"/>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5289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2AA2D820-5EFC-46F5-B8E6-1D747743C1C3}"/>
              </a:ext>
            </a:extLst>
          </p:cNvPr>
          <p:cNvSpPr>
            <a:spLocks noGrp="1"/>
          </p:cNvSpPr>
          <p:nvPr>
            <p:ph type="sldNum" sz="quarter" idx="12"/>
          </p:nvPr>
        </p:nvSpPr>
        <p:spPr/>
        <p:txBody>
          <a:bodyPr/>
          <a:lstStyle/>
          <a:p>
            <a:fld id="{30F35C39-F39F-4C0B-997D-CB1EB03A2CEE}" type="slidenum">
              <a:rPr lang="en-US" smtClean="0"/>
              <a:t>118</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805635" y="3373239"/>
            <a:ext cx="838200" cy="83820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3849144" y="2542641"/>
            <a:ext cx="4542381" cy="1772716"/>
            <a:chOff x="3763419" y="2542641"/>
            <a:chExt cx="454238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63419" y="2542641"/>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747303" y="1864110"/>
            <a:ext cx="1420582"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842497" y="1864110"/>
            <a:ext cx="1160895" cy="523220"/>
          </a:xfrm>
          <a:prstGeom prst="rect">
            <a:avLst/>
          </a:prstGeom>
          <a:noFill/>
        </p:spPr>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3849144" y="2483178"/>
            <a:ext cx="4931169"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8" y="2487078"/>
            <a:ext cx="2266147"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1FD1F07-5CD0-4163-82AC-BF0579B0277A}"/>
              </a:ext>
            </a:extLst>
          </p:cNvPr>
          <p:cNvSpPr txBox="1"/>
          <p:nvPr/>
        </p:nvSpPr>
        <p:spPr>
          <a:xfrm>
            <a:off x="617717" y="4526750"/>
            <a:ext cx="1679755" cy="369332"/>
          </a:xfrm>
          <a:prstGeom prst="rect">
            <a:avLst/>
          </a:prstGeom>
          <a:noFill/>
        </p:spPr>
        <p:txBody>
          <a:bodyPr wrap="none" rtlCol="0">
            <a:spAutoFit/>
          </a:bodyPr>
          <a:lstStyle/>
          <a:p>
            <a:r>
              <a:rPr lang="en-US" dirty="0">
                <a:solidFill>
                  <a:prstClr val="black"/>
                </a:solidFill>
              </a:rPr>
              <a:t>Crop N Demand</a:t>
            </a:r>
          </a:p>
        </p:txBody>
      </p:sp>
      <p:sp>
        <p:nvSpPr>
          <p:cNvPr id="26" name="TextBox 25">
            <a:extLst>
              <a:ext uri="{FF2B5EF4-FFF2-40B4-BE49-F238E27FC236}">
                <a16:creationId xmlns:a16="http://schemas.microsoft.com/office/drawing/2014/main" id="{3460E3DA-ECEC-4EF0-900A-97400AC100D6}"/>
              </a:ext>
            </a:extLst>
          </p:cNvPr>
          <p:cNvSpPr txBox="1"/>
          <p:nvPr/>
        </p:nvSpPr>
        <p:spPr>
          <a:xfrm>
            <a:off x="3943490" y="4417069"/>
            <a:ext cx="1678370" cy="369332"/>
          </a:xfrm>
          <a:prstGeom prst="rect">
            <a:avLst/>
          </a:prstGeom>
          <a:noFill/>
        </p:spPr>
        <p:txBody>
          <a:bodyPr wrap="square" rtlCol="0">
            <a:spAutoFit/>
          </a:bodyPr>
          <a:lstStyle/>
          <a:p>
            <a:pPr algn="ctr"/>
            <a:r>
              <a:rPr lang="en-US" dirty="0">
                <a:solidFill>
                  <a:prstClr val="black"/>
                </a:solidFill>
              </a:rPr>
              <a:t>N in soil</a:t>
            </a:r>
          </a:p>
        </p:txBody>
      </p:sp>
      <p:sp>
        <p:nvSpPr>
          <p:cNvPr id="27" name="TextBox 26">
            <a:extLst>
              <a:ext uri="{FF2B5EF4-FFF2-40B4-BE49-F238E27FC236}">
                <a16:creationId xmlns:a16="http://schemas.microsoft.com/office/drawing/2014/main" id="{E82C5773-D300-4A3B-90F8-79BD4712D024}"/>
              </a:ext>
            </a:extLst>
          </p:cNvPr>
          <p:cNvSpPr txBox="1"/>
          <p:nvPr/>
        </p:nvSpPr>
        <p:spPr>
          <a:xfrm>
            <a:off x="5583760" y="4417069"/>
            <a:ext cx="1678370" cy="646331"/>
          </a:xfrm>
          <a:prstGeom prst="rect">
            <a:avLst/>
          </a:prstGeom>
          <a:noFill/>
        </p:spPr>
        <p:txBody>
          <a:bodyPr wrap="square" rtlCol="0">
            <a:spAutoFit/>
          </a:bodyPr>
          <a:lstStyle/>
          <a:p>
            <a:pPr algn="ctr"/>
            <a:r>
              <a:rPr lang="en-US" dirty="0">
                <a:solidFill>
                  <a:prstClr val="black"/>
                </a:solidFill>
              </a:rPr>
              <a:t>N in 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101943" y="4417069"/>
            <a:ext cx="1678370" cy="369332"/>
          </a:xfrm>
          <a:prstGeom prst="rect">
            <a:avLst/>
          </a:prstGeom>
          <a:noFill/>
        </p:spPr>
        <p:txBody>
          <a:bodyPr wrap="square" rtlCol="0">
            <a:spAutoFit/>
          </a:bodyPr>
          <a:lstStyle/>
          <a:p>
            <a:pPr algn="ctr"/>
            <a:r>
              <a:rPr lang="en-US" dirty="0">
                <a:solidFill>
                  <a:prstClr val="black"/>
                </a:solidFill>
              </a:rPr>
              <a:t>N in fertilizer</a:t>
            </a:r>
          </a:p>
        </p:txBody>
      </p:sp>
      <p:sp>
        <p:nvSpPr>
          <p:cNvPr id="29" name="Rectangle 28">
            <a:extLst>
              <a:ext uri="{FF2B5EF4-FFF2-40B4-BE49-F238E27FC236}">
                <a16:creationId xmlns:a16="http://schemas.microsoft.com/office/drawing/2014/main" id="{1F74CBA3-7FE9-4CBD-855F-86A4674738F0}"/>
              </a:ext>
            </a:extLst>
          </p:cNvPr>
          <p:cNvSpPr/>
          <p:nvPr/>
        </p:nvSpPr>
        <p:spPr>
          <a:xfrm>
            <a:off x="390613" y="5428859"/>
            <a:ext cx="8352621" cy="1200329"/>
          </a:xfrm>
          <a:prstGeom prst="rect">
            <a:avLst/>
          </a:prstGeom>
        </p:spPr>
        <p:txBody>
          <a:bodyPr wrap="square">
            <a:spAutoFit/>
          </a:bodyPr>
          <a:lstStyle/>
          <a:p>
            <a:r>
              <a:rPr lang="en-US" sz="2400" dirty="0"/>
              <a:t>Use the right rate equation to </a:t>
            </a:r>
            <a:r>
              <a:rPr lang="en-US" sz="2400" dirty="0">
                <a:solidFill>
                  <a:srgbClr val="000000"/>
                </a:solidFill>
              </a:rPr>
              <a:t>avoid excess N, increase nitrogen use efficiency, and increase profitability by accounting for all N inputs. </a:t>
            </a:r>
          </a:p>
        </p:txBody>
      </p:sp>
      <p:pic>
        <p:nvPicPr>
          <p:cNvPr id="32" name="Picture 31">
            <a:extLst>
              <a:ext uri="{FF2B5EF4-FFF2-40B4-BE49-F238E27FC236}">
                <a16:creationId xmlns:a16="http://schemas.microsoft.com/office/drawing/2014/main" id="{F1D92491-390D-4894-898A-6610D4A200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1359" y="2740460"/>
            <a:ext cx="1446102" cy="1733768"/>
          </a:xfrm>
          <a:prstGeom prst="rect">
            <a:avLst/>
          </a:prstGeom>
        </p:spPr>
      </p:pic>
    </p:spTree>
    <p:extLst>
      <p:ext uri="{BB962C8B-B14F-4D97-AF65-F5344CB8AC3E}">
        <p14:creationId xmlns:p14="http://schemas.microsoft.com/office/powerpoint/2010/main" val="4472581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03A5-0655-4E0C-8E5E-5F08FD78B95B}"/>
              </a:ext>
            </a:extLst>
          </p:cNvPr>
          <p:cNvSpPr>
            <a:spLocks noGrp="1"/>
          </p:cNvSpPr>
          <p:nvPr>
            <p:ph type="title"/>
          </p:nvPr>
        </p:nvSpPr>
        <p:spPr/>
        <p:txBody>
          <a:bodyPr>
            <a:normAutofit/>
          </a:bodyPr>
          <a:lstStyle/>
          <a:p>
            <a:r>
              <a:rPr lang="en-US" dirty="0"/>
              <a:t>Right Rate: N Demand  </a:t>
            </a:r>
            <a:br>
              <a:rPr lang="en-US" sz="4800" dirty="0"/>
            </a:br>
            <a:r>
              <a:rPr lang="en-US" sz="2800" dirty="0"/>
              <a:t>How to determine crop nitrogen demand</a:t>
            </a:r>
            <a:endParaRPr lang="en-US" dirty="0"/>
          </a:p>
        </p:txBody>
      </p:sp>
      <p:sp>
        <p:nvSpPr>
          <p:cNvPr id="3" name="Content Placeholder 2">
            <a:extLst>
              <a:ext uri="{FF2B5EF4-FFF2-40B4-BE49-F238E27FC236}">
                <a16:creationId xmlns:a16="http://schemas.microsoft.com/office/drawing/2014/main" id="{AC3F9C3F-3C90-4D05-9676-7EE5045EF86E}"/>
              </a:ext>
            </a:extLst>
          </p:cNvPr>
          <p:cNvSpPr>
            <a:spLocks noGrp="1"/>
          </p:cNvSpPr>
          <p:nvPr>
            <p:ph idx="1"/>
          </p:nvPr>
        </p:nvSpPr>
        <p:spPr>
          <a:xfrm>
            <a:off x="628650" y="1825625"/>
            <a:ext cx="7886700" cy="4351338"/>
          </a:xfrm>
        </p:spPr>
        <p:txBody>
          <a:bodyPr/>
          <a:lstStyle/>
          <a:p>
            <a:r>
              <a:rPr lang="en-US" dirty="0"/>
              <a:t>Approach depends on proportion of N removed from the field during harvest and N left in the field as crop residues or perennial tissue  </a:t>
            </a:r>
          </a:p>
          <a:p>
            <a:r>
              <a:rPr lang="en-US" dirty="0"/>
              <a:t>Example: grain corn vs silage corn </a:t>
            </a:r>
          </a:p>
        </p:txBody>
      </p:sp>
      <p:sp>
        <p:nvSpPr>
          <p:cNvPr id="4" name="Slide Number Placeholder 3">
            <a:extLst>
              <a:ext uri="{FF2B5EF4-FFF2-40B4-BE49-F238E27FC236}">
                <a16:creationId xmlns:a16="http://schemas.microsoft.com/office/drawing/2014/main" id="{80641448-980C-4741-A632-C264E7617B6C}"/>
              </a:ext>
            </a:extLst>
          </p:cNvPr>
          <p:cNvSpPr>
            <a:spLocks noGrp="1"/>
          </p:cNvSpPr>
          <p:nvPr>
            <p:ph type="sldNum" sz="quarter" idx="12"/>
          </p:nvPr>
        </p:nvSpPr>
        <p:spPr/>
        <p:txBody>
          <a:bodyPr/>
          <a:lstStyle/>
          <a:p>
            <a:fld id="{30F35C39-F39F-4C0B-997D-CB1EB03A2CEE}" type="slidenum">
              <a:rPr lang="en-US" smtClean="0"/>
              <a:t>119</a:t>
            </a:fld>
            <a:endParaRPr lang="en-US"/>
          </a:p>
        </p:txBody>
      </p:sp>
      <p:pic>
        <p:nvPicPr>
          <p:cNvPr id="5" name="Picture 4">
            <a:extLst>
              <a:ext uri="{FF2B5EF4-FFF2-40B4-BE49-F238E27FC236}">
                <a16:creationId xmlns:a16="http://schemas.microsoft.com/office/drawing/2014/main" id="{1FD30375-EAF4-48CD-BB1F-3830A95A3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7852" y="3921049"/>
            <a:ext cx="2514600" cy="2345608"/>
          </a:xfrm>
          <a:prstGeom prst="rect">
            <a:avLst/>
          </a:prstGeom>
        </p:spPr>
      </p:pic>
      <p:pic>
        <p:nvPicPr>
          <p:cNvPr id="6" name="Picture 5">
            <a:extLst>
              <a:ext uri="{FF2B5EF4-FFF2-40B4-BE49-F238E27FC236}">
                <a16:creationId xmlns:a16="http://schemas.microsoft.com/office/drawing/2014/main" id="{F97BF844-38F8-4D9F-8E5F-0BFDA6F793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2823" y="3876202"/>
            <a:ext cx="2616777" cy="2345608"/>
          </a:xfrm>
          <a:prstGeom prst="rect">
            <a:avLst/>
          </a:prstGeom>
        </p:spPr>
      </p:pic>
      <p:sp>
        <p:nvSpPr>
          <p:cNvPr id="7" name="TextBox 6">
            <a:extLst>
              <a:ext uri="{FF2B5EF4-FFF2-40B4-BE49-F238E27FC236}">
                <a16:creationId xmlns:a16="http://schemas.microsoft.com/office/drawing/2014/main" id="{61D875AC-C6A5-4155-826D-027BBA03CA52}"/>
              </a:ext>
            </a:extLst>
          </p:cNvPr>
          <p:cNvSpPr txBox="1"/>
          <p:nvPr/>
        </p:nvSpPr>
        <p:spPr>
          <a:xfrm>
            <a:off x="4248114" y="6037144"/>
            <a:ext cx="1223540" cy="369332"/>
          </a:xfrm>
          <a:prstGeom prst="rect">
            <a:avLst/>
          </a:prstGeom>
          <a:noFill/>
          <a:ln w="28575">
            <a:solidFill>
              <a:schemeClr val="accent6">
                <a:lumMod val="75000"/>
              </a:schemeClr>
            </a:solidFill>
          </a:ln>
        </p:spPr>
        <p:txBody>
          <a:bodyPr wrap="none" rtlCol="0">
            <a:spAutoFit/>
          </a:bodyPr>
          <a:lstStyle/>
          <a:p>
            <a:pPr algn="ctr"/>
            <a:r>
              <a:rPr lang="en-US" dirty="0"/>
              <a:t>N removed</a:t>
            </a:r>
          </a:p>
        </p:txBody>
      </p:sp>
      <p:sp>
        <p:nvSpPr>
          <p:cNvPr id="8" name="Arrow: Down 7">
            <a:extLst>
              <a:ext uri="{FF2B5EF4-FFF2-40B4-BE49-F238E27FC236}">
                <a16:creationId xmlns:a16="http://schemas.microsoft.com/office/drawing/2014/main" id="{26F72C0D-A2D8-4D6F-BF7E-253E8833F9C4}"/>
              </a:ext>
            </a:extLst>
          </p:cNvPr>
          <p:cNvSpPr/>
          <p:nvPr/>
        </p:nvSpPr>
        <p:spPr>
          <a:xfrm rot="7523002">
            <a:off x="3967707" y="5697139"/>
            <a:ext cx="228600" cy="461963"/>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73B09C5-7FD1-44AA-B625-3CA9249B435B}"/>
              </a:ext>
            </a:extLst>
          </p:cNvPr>
          <p:cNvSpPr/>
          <p:nvPr/>
        </p:nvSpPr>
        <p:spPr>
          <a:xfrm rot="14190604">
            <a:off x="5534589" y="5692070"/>
            <a:ext cx="228600" cy="466023"/>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C924C2-AC98-499E-B2BE-BB45B10A13D9}"/>
              </a:ext>
            </a:extLst>
          </p:cNvPr>
          <p:cNvSpPr txBox="1"/>
          <p:nvPr/>
        </p:nvSpPr>
        <p:spPr>
          <a:xfrm>
            <a:off x="464807" y="4001294"/>
            <a:ext cx="1394485" cy="369332"/>
          </a:xfrm>
          <a:prstGeom prst="rect">
            <a:avLst/>
          </a:prstGeom>
          <a:noFill/>
          <a:ln w="28575">
            <a:solidFill>
              <a:srgbClr val="E5DD88"/>
            </a:solidFill>
          </a:ln>
        </p:spPr>
        <p:txBody>
          <a:bodyPr wrap="none" rtlCol="0">
            <a:spAutoFit/>
          </a:bodyPr>
          <a:lstStyle/>
          <a:p>
            <a:pPr algn="ctr"/>
            <a:r>
              <a:rPr lang="en-US" dirty="0"/>
              <a:t>N left in field</a:t>
            </a:r>
          </a:p>
        </p:txBody>
      </p:sp>
      <p:sp>
        <p:nvSpPr>
          <p:cNvPr id="11" name="Arrow: Down 10">
            <a:extLst>
              <a:ext uri="{FF2B5EF4-FFF2-40B4-BE49-F238E27FC236}">
                <a16:creationId xmlns:a16="http://schemas.microsoft.com/office/drawing/2014/main" id="{77192CC1-D5CB-4DA6-A262-4BC2D0334CC9}"/>
              </a:ext>
            </a:extLst>
          </p:cNvPr>
          <p:cNvSpPr/>
          <p:nvPr/>
        </p:nvSpPr>
        <p:spPr>
          <a:xfrm rot="18981032">
            <a:off x="1622991" y="4364794"/>
            <a:ext cx="228600" cy="466023"/>
          </a:xfrm>
          <a:prstGeom prst="downArrow">
            <a:avLst/>
          </a:prstGeom>
          <a:solidFill>
            <a:srgbClr val="E5DD88"/>
          </a:solidFill>
          <a:ln>
            <a:solidFill>
              <a:srgbClr val="E5D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88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77151-78FF-44EA-9AA5-83D3555AB1E6}"/>
              </a:ext>
            </a:extLst>
          </p:cNvPr>
          <p:cNvSpPr>
            <a:spLocks noGrp="1"/>
          </p:cNvSpPr>
          <p:nvPr>
            <p:ph type="sldNum" sz="quarter" idx="12"/>
          </p:nvPr>
        </p:nvSpPr>
        <p:spPr/>
        <p:txBody>
          <a:bodyPr/>
          <a:lstStyle/>
          <a:p>
            <a:fld id="{30F35C39-F39F-4C0B-997D-CB1EB03A2CEE}" type="slidenum">
              <a:rPr lang="en-US" smtClean="0"/>
              <a:t>12</a:t>
            </a:fld>
            <a:endParaRPr lang="en-US"/>
          </a:p>
        </p:txBody>
      </p:sp>
      <p:pic>
        <p:nvPicPr>
          <p:cNvPr id="5" name="Picture 4">
            <a:extLst>
              <a:ext uri="{FF2B5EF4-FFF2-40B4-BE49-F238E27FC236}">
                <a16:creationId xmlns:a16="http://schemas.microsoft.com/office/drawing/2014/main" id="{7162E77E-D524-4270-814B-348310902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981" y="0"/>
            <a:ext cx="5174038" cy="6858000"/>
          </a:xfrm>
          <a:prstGeom prst="rect">
            <a:avLst/>
          </a:prstGeom>
        </p:spPr>
      </p:pic>
    </p:spTree>
    <p:extLst>
      <p:ext uri="{BB962C8B-B14F-4D97-AF65-F5344CB8AC3E}">
        <p14:creationId xmlns:p14="http://schemas.microsoft.com/office/powerpoint/2010/main" val="27138533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1489014508"/>
              </p:ext>
            </p:extLst>
          </p:nvPr>
        </p:nvGraphicFramePr>
        <p:xfrm>
          <a:off x="723900" y="1689044"/>
          <a:ext cx="7581899" cy="1188720"/>
        </p:xfrm>
        <a:graphic>
          <a:graphicData uri="http://schemas.openxmlformats.org/drawingml/2006/table">
            <a:tbl>
              <a:tblPr firstRow="1" bandRow="1"/>
              <a:tblGrid>
                <a:gridCol w="1442665">
                  <a:extLst>
                    <a:ext uri="{9D8B030D-6E8A-4147-A177-3AD203B41FA5}">
                      <a16:colId xmlns:a16="http://schemas.microsoft.com/office/drawing/2014/main" val="20000"/>
                    </a:ext>
                  </a:extLst>
                </a:gridCol>
                <a:gridCol w="1414835">
                  <a:extLst>
                    <a:ext uri="{9D8B030D-6E8A-4147-A177-3AD203B41FA5}">
                      <a16:colId xmlns:a16="http://schemas.microsoft.com/office/drawing/2014/main" val="20001"/>
                    </a:ext>
                  </a:extLst>
                </a:gridCol>
                <a:gridCol w="2280211">
                  <a:extLst>
                    <a:ext uri="{9D8B030D-6E8A-4147-A177-3AD203B41FA5}">
                      <a16:colId xmlns:a16="http://schemas.microsoft.com/office/drawing/2014/main" val="20002"/>
                    </a:ext>
                  </a:extLst>
                </a:gridCol>
                <a:gridCol w="2444188">
                  <a:extLst>
                    <a:ext uri="{9D8B030D-6E8A-4147-A177-3AD203B41FA5}">
                      <a16:colId xmlns:a16="http://schemas.microsoft.com/office/drawing/2014/main" val="2026202494"/>
                    </a:ext>
                  </a:extLst>
                </a:gridCol>
              </a:tblGrid>
              <a:tr h="0">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dirty="0">
                          <a:effectLst/>
                          <a:latin typeface="+mj-lt"/>
                          <a:ea typeface="Calibri"/>
                          <a:cs typeface="Times New Roman"/>
                        </a:rPr>
                        <a:t>Crop </a:t>
                      </a:r>
                      <a:endParaRPr lang="en-US" sz="2000" b="1" dirty="0">
                        <a:latin typeface="+mj-lt"/>
                      </a:endParaRPr>
                    </a:p>
                  </a:txBody>
                  <a:tcPr marL="42383" marR="4238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b="0" dirty="0">
                          <a:latin typeface="+mj-lt"/>
                        </a:rPr>
                        <a:t>Yield</a:t>
                      </a:r>
                    </a:p>
                  </a:txBody>
                  <a:tcPr marL="42383" marR="4238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b="0" dirty="0">
                          <a:latin typeface="+mj-lt"/>
                        </a:rPr>
                        <a:t>Removal Rate</a:t>
                      </a:r>
                    </a:p>
                  </a:txBody>
                  <a:tcPr marL="42383" marR="4238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000" b="0" dirty="0">
                          <a:latin typeface="+mj-lt"/>
                        </a:rPr>
                        <a:t>Total N Removed</a:t>
                      </a:r>
                    </a:p>
                  </a:txBody>
                  <a:tcPr marL="42383" marR="4238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339835">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b="0" dirty="0">
                          <a:latin typeface="+mj-lt"/>
                        </a:rPr>
                        <a:t>Corn</a:t>
                      </a:r>
                      <a:r>
                        <a:rPr lang="en-US" sz="2000" b="0" baseline="0" dirty="0">
                          <a:latin typeface="+mj-lt"/>
                        </a:rPr>
                        <a:t> silage</a:t>
                      </a:r>
                      <a:endParaRPr lang="en-US" sz="2000" b="0" dirty="0">
                        <a:latin typeface="+mj-lt"/>
                      </a:endParaRP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dirty="0">
                          <a:latin typeface="+mj-lt"/>
                        </a:rPr>
                        <a:t>30 ton/acre</a:t>
                      </a: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dirty="0">
                          <a:solidFill>
                            <a:schemeClr val="tx1"/>
                          </a:solidFill>
                          <a:latin typeface="+mj-lt"/>
                        </a:rPr>
                        <a:t>7.56 lbs. N/ton</a:t>
                      </a: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mj-lt"/>
                        </a:rPr>
                        <a:t>227 lbs. N/acre</a:t>
                      </a: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4000"/>
                      </a:schemeClr>
                    </a:solidFill>
                  </a:tcPr>
                </a:tc>
                <a:extLst>
                  <a:ext uri="{0D108BD9-81ED-4DB2-BD59-A6C34878D82A}">
                    <a16:rowId xmlns:a16="http://schemas.microsoft.com/office/drawing/2014/main" val="10002"/>
                  </a:ext>
                </a:extLst>
              </a:tr>
              <a:tr h="0">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b="0" dirty="0">
                          <a:latin typeface="+mj-lt"/>
                        </a:rPr>
                        <a:t>Corn</a:t>
                      </a:r>
                      <a:r>
                        <a:rPr lang="en-US" sz="2000" b="0" baseline="0" dirty="0">
                          <a:latin typeface="+mj-lt"/>
                        </a:rPr>
                        <a:t> grain</a:t>
                      </a:r>
                      <a:endParaRPr lang="en-US" sz="2000" b="0" dirty="0">
                        <a:latin typeface="+mj-lt"/>
                      </a:endParaRP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dirty="0">
                          <a:latin typeface="+mj-lt"/>
                        </a:rPr>
                        <a:t>6 ton/acre</a:t>
                      </a: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Times New Roman"/>
                          <a:ea typeface=""/>
                          <a:cs typeface=""/>
                        </a:defRPr>
                      </a:lvl1pPr>
                      <a:lvl2pPr marL="457200" algn="l" rtl="0" eaLnBrk="1" latinLnBrk="0" hangingPunct="1">
                        <a:defRPr kumimoji="0" kern="1200">
                          <a:solidFill>
                            <a:schemeClr val="tx1"/>
                          </a:solidFill>
                          <a:latin typeface="Times New Roman"/>
                          <a:ea typeface=""/>
                          <a:cs typeface=""/>
                        </a:defRPr>
                      </a:lvl2pPr>
                      <a:lvl3pPr marL="914400" algn="l" rtl="0" eaLnBrk="1" latinLnBrk="0" hangingPunct="1">
                        <a:defRPr kumimoji="0" kern="1200">
                          <a:solidFill>
                            <a:schemeClr val="tx1"/>
                          </a:solidFill>
                          <a:latin typeface="Times New Roman"/>
                          <a:ea typeface=""/>
                          <a:cs typeface=""/>
                        </a:defRPr>
                      </a:lvl3pPr>
                      <a:lvl4pPr marL="1371600" algn="l" rtl="0" eaLnBrk="1" latinLnBrk="0" hangingPunct="1">
                        <a:defRPr kumimoji="0" kern="1200">
                          <a:solidFill>
                            <a:schemeClr val="tx1"/>
                          </a:solidFill>
                          <a:latin typeface="Times New Roman"/>
                          <a:ea typeface=""/>
                          <a:cs typeface=""/>
                        </a:defRPr>
                      </a:lvl4pPr>
                      <a:lvl5pPr marL="1828800" algn="l" rtl="0" eaLnBrk="1" latinLnBrk="0" hangingPunct="1">
                        <a:defRPr kumimoji="0" kern="1200">
                          <a:solidFill>
                            <a:schemeClr val="tx1"/>
                          </a:solidFill>
                          <a:latin typeface="Times New Roman"/>
                          <a:ea typeface=""/>
                          <a:cs typeface=""/>
                        </a:defRPr>
                      </a:lvl5pPr>
                      <a:lvl6pPr marL="2286000" algn="l" rtl="0" eaLnBrk="1" latinLnBrk="0" hangingPunct="1">
                        <a:defRPr kumimoji="0" kern="1200">
                          <a:solidFill>
                            <a:schemeClr val="tx1"/>
                          </a:solidFill>
                          <a:latin typeface="Times New Roman"/>
                          <a:ea typeface=""/>
                          <a:cs typeface=""/>
                        </a:defRPr>
                      </a:lvl6pPr>
                      <a:lvl7pPr marL="2743200" algn="l" rtl="0" eaLnBrk="1" latinLnBrk="0" hangingPunct="1">
                        <a:defRPr kumimoji="0" kern="1200">
                          <a:solidFill>
                            <a:schemeClr val="tx1"/>
                          </a:solidFill>
                          <a:latin typeface="Times New Roman"/>
                          <a:ea typeface=""/>
                          <a:cs typeface=""/>
                        </a:defRPr>
                      </a:lvl7pPr>
                      <a:lvl8pPr marL="3200400" algn="l" rtl="0" eaLnBrk="1" latinLnBrk="0" hangingPunct="1">
                        <a:defRPr kumimoji="0" kern="1200">
                          <a:solidFill>
                            <a:schemeClr val="tx1"/>
                          </a:solidFill>
                          <a:latin typeface="Times New Roman"/>
                          <a:ea typeface=""/>
                          <a:cs typeface=""/>
                        </a:defRPr>
                      </a:lvl8pPr>
                      <a:lvl9pPr marL="3657600" algn="l" rtl="0" eaLnBrk="1" latinLnBrk="0" hangingPunct="1">
                        <a:defRPr kumimoji="0" kern="1200">
                          <a:solidFill>
                            <a:schemeClr val="tx1"/>
                          </a:solidFill>
                          <a:latin typeface="Times New Roman"/>
                          <a:ea typeface=""/>
                          <a:cs typeface=""/>
                        </a:defRPr>
                      </a:lvl9pPr>
                    </a:lstStyle>
                    <a:p>
                      <a:pPr algn="ctr"/>
                      <a:r>
                        <a:rPr lang="en-US" sz="2000" dirty="0">
                          <a:solidFill>
                            <a:schemeClr val="tx1"/>
                          </a:solidFill>
                          <a:latin typeface="+mj-lt"/>
                        </a:rPr>
                        <a:t> 24 lbs. N/ton</a:t>
                      </a: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mj-lt"/>
                        </a:rPr>
                        <a:t>144 lbs. N/acre</a:t>
                      </a:r>
                    </a:p>
                  </a:txBody>
                  <a:tcPr marL="42383" marR="4238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4000"/>
                      </a:schemeClr>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1204970" y="3028890"/>
            <a:ext cx="7696200" cy="400110"/>
          </a:xfrm>
          <a:prstGeom prst="rect">
            <a:avLst/>
          </a:prstGeom>
        </p:spPr>
        <p:txBody>
          <a:bodyPr wrap="square">
            <a:spAutoFit/>
          </a:bodyPr>
          <a:lstStyle/>
          <a:p>
            <a:r>
              <a:rPr lang="en-US" dirty="0"/>
              <a:t>The difference is the amount of N in the Stover             </a:t>
            </a:r>
            <a:r>
              <a:rPr lang="en-US" sz="2000" b="1" dirty="0"/>
              <a:t>83</a:t>
            </a:r>
            <a:r>
              <a:rPr lang="en-US" sz="2000" dirty="0"/>
              <a:t> lbs. N/acre</a:t>
            </a:r>
            <a:endParaRPr lang="en-US" dirty="0"/>
          </a:p>
        </p:txBody>
      </p:sp>
      <p:cxnSp>
        <p:nvCxnSpPr>
          <p:cNvPr id="7" name="Straight Connector 6"/>
          <p:cNvCxnSpPr>
            <a:cxnSpLocks/>
          </p:cNvCxnSpPr>
          <p:nvPr/>
        </p:nvCxnSpPr>
        <p:spPr>
          <a:xfrm>
            <a:off x="6248400" y="3048000"/>
            <a:ext cx="1752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9751A344-851E-44BD-95B8-1967EEB8E425}"/>
              </a:ext>
            </a:extLst>
          </p:cNvPr>
          <p:cNvSpPr>
            <a:spLocks noGrp="1"/>
          </p:cNvSpPr>
          <p:nvPr>
            <p:ph type="title"/>
          </p:nvPr>
        </p:nvSpPr>
        <p:spPr/>
        <p:txBody>
          <a:bodyPr>
            <a:normAutofit/>
          </a:bodyPr>
          <a:lstStyle/>
          <a:p>
            <a:r>
              <a:rPr lang="en-US" sz="4000" b="1" dirty="0"/>
              <a:t>Right Rate: N Demand</a:t>
            </a:r>
          </a:p>
        </p:txBody>
      </p:sp>
      <p:sp>
        <p:nvSpPr>
          <p:cNvPr id="13" name="Content Placeholder 12">
            <a:extLst>
              <a:ext uri="{FF2B5EF4-FFF2-40B4-BE49-F238E27FC236}">
                <a16:creationId xmlns:a16="http://schemas.microsoft.com/office/drawing/2014/main" id="{964CF872-C201-4C79-9A39-38D32DC98430}"/>
              </a:ext>
            </a:extLst>
          </p:cNvPr>
          <p:cNvSpPr>
            <a:spLocks noGrp="1"/>
          </p:cNvSpPr>
          <p:nvPr>
            <p:ph idx="1"/>
          </p:nvPr>
        </p:nvSpPr>
        <p:spPr>
          <a:xfrm>
            <a:off x="628650" y="3980237"/>
            <a:ext cx="7886700" cy="2196725"/>
          </a:xfrm>
        </p:spPr>
        <p:txBody>
          <a:bodyPr>
            <a:normAutofit/>
          </a:bodyPr>
          <a:lstStyle/>
          <a:p>
            <a:pPr marL="0" indent="0">
              <a:buNone/>
            </a:pPr>
            <a:r>
              <a:rPr lang="en-US" sz="2800" dirty="0"/>
              <a:t>If grain corn is provided with only 144 lbs. N/acre (N removed) reduced yield will occur </a:t>
            </a:r>
          </a:p>
          <a:p>
            <a:pPr marL="800100" lvl="1" indent="-342900">
              <a:buFont typeface="Arial" panose="020B0604020202020204" pitchFamily="34" charset="0"/>
              <a:buChar char="•"/>
            </a:pPr>
            <a:r>
              <a:rPr lang="en-US" dirty="0"/>
              <a:t>Therefore, N should be provided to make up for N removed + N in crop residue</a:t>
            </a:r>
          </a:p>
        </p:txBody>
      </p:sp>
      <p:sp>
        <p:nvSpPr>
          <p:cNvPr id="8" name="Slide Number Placeholder 7">
            <a:extLst>
              <a:ext uri="{FF2B5EF4-FFF2-40B4-BE49-F238E27FC236}">
                <a16:creationId xmlns:a16="http://schemas.microsoft.com/office/drawing/2014/main" id="{66E8F1B9-755C-4893-AD22-5666C155D6CE}"/>
              </a:ext>
            </a:extLst>
          </p:cNvPr>
          <p:cNvSpPr>
            <a:spLocks noGrp="1"/>
          </p:cNvSpPr>
          <p:nvPr>
            <p:ph type="sldNum" sz="quarter" idx="12"/>
          </p:nvPr>
        </p:nvSpPr>
        <p:spPr/>
        <p:txBody>
          <a:bodyPr/>
          <a:lstStyle/>
          <a:p>
            <a:fld id="{30F35C39-F39F-4C0B-997D-CB1EB03A2CEE}" type="slidenum">
              <a:rPr lang="en-US" smtClean="0"/>
              <a:t>120</a:t>
            </a:fld>
            <a:endParaRPr lang="en-US"/>
          </a:p>
        </p:txBody>
      </p:sp>
    </p:spTree>
    <p:extLst>
      <p:ext uri="{BB962C8B-B14F-4D97-AF65-F5344CB8AC3E}">
        <p14:creationId xmlns:p14="http://schemas.microsoft.com/office/powerpoint/2010/main" val="6791650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859101"/>
            <a:ext cx="4121059" cy="3170099"/>
          </a:xfrm>
          <a:prstGeom prst="rect">
            <a:avLst/>
          </a:prstGeom>
          <a:noFill/>
          <a:ln w="38100" cmpd="sng">
            <a:solidFill>
              <a:srgbClr val="E46C0A"/>
            </a:solidFill>
          </a:ln>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defRPr/>
            </a:pPr>
            <a:r>
              <a:rPr lang="en-US" sz="2000" dirty="0">
                <a:solidFill>
                  <a:srgbClr val="000000"/>
                </a:solidFill>
                <a:ea typeface="MS PGothic" charset="0"/>
                <a:cs typeface="Times New Roman" pitchFamily="18" charset="0"/>
              </a:rPr>
              <a:t>Nonpareil</a:t>
            </a:r>
          </a:p>
          <a:p>
            <a:pPr marL="342900" indent="-342900">
              <a:buFont typeface="Arial"/>
              <a:buChar char="•"/>
              <a:defRPr/>
            </a:pPr>
            <a:r>
              <a:rPr lang="en-US" sz="2000" dirty="0">
                <a:solidFill>
                  <a:srgbClr val="000000"/>
                </a:solidFill>
                <a:ea typeface="MS PGothic" charset="0"/>
                <a:cs typeface="Times New Roman" pitchFamily="18" charset="0"/>
              </a:rPr>
              <a:t>N removal 68 </a:t>
            </a:r>
            <a:r>
              <a:rPr lang="en-US" sz="2000" dirty="0" err="1">
                <a:solidFill>
                  <a:srgbClr val="000000"/>
                </a:solidFill>
                <a:ea typeface="MS PGothic" charset="0"/>
                <a:cs typeface="Times New Roman" pitchFamily="18" charset="0"/>
              </a:rPr>
              <a:t>lb</a:t>
            </a:r>
            <a:r>
              <a:rPr lang="en-US" sz="2000" dirty="0">
                <a:solidFill>
                  <a:srgbClr val="000000"/>
                </a:solidFill>
                <a:ea typeface="MS PGothic" charset="0"/>
                <a:cs typeface="Times New Roman" pitchFamily="18" charset="0"/>
              </a:rPr>
              <a:t> per 1000 kernels</a:t>
            </a:r>
          </a:p>
          <a:p>
            <a:pPr>
              <a:defRPr/>
            </a:pPr>
            <a:endParaRPr lang="en-US" sz="2000" dirty="0">
              <a:solidFill>
                <a:srgbClr val="000000"/>
              </a:solidFill>
              <a:ea typeface="MS PGothic" charset="0"/>
              <a:cs typeface="Times New Roman" pitchFamily="18" charset="0"/>
            </a:endParaRPr>
          </a:p>
          <a:p>
            <a:pPr>
              <a:defRPr/>
            </a:pPr>
            <a:r>
              <a:rPr lang="en-US" sz="2000" dirty="0">
                <a:solidFill>
                  <a:srgbClr val="000000"/>
                </a:solidFill>
                <a:ea typeface="MS PGothic" charset="0"/>
                <a:cs typeface="Times New Roman" pitchFamily="18" charset="0"/>
              </a:rPr>
              <a:t>Monterey</a:t>
            </a:r>
          </a:p>
          <a:p>
            <a:pPr marL="342900" indent="-342900">
              <a:buFont typeface="Arial"/>
              <a:buChar char="•"/>
              <a:defRPr/>
            </a:pPr>
            <a:r>
              <a:rPr lang="en-US" sz="2000" dirty="0">
                <a:solidFill>
                  <a:srgbClr val="000000"/>
                </a:solidFill>
                <a:ea typeface="MS PGothic" charset="0"/>
                <a:cs typeface="Times New Roman" pitchFamily="18" charset="0"/>
              </a:rPr>
              <a:t>N removal 65 </a:t>
            </a:r>
            <a:r>
              <a:rPr lang="en-US" sz="2000" dirty="0" err="1">
                <a:solidFill>
                  <a:srgbClr val="000000"/>
                </a:solidFill>
                <a:ea typeface="MS PGothic" charset="0"/>
                <a:cs typeface="Times New Roman" pitchFamily="18" charset="0"/>
              </a:rPr>
              <a:t>lb</a:t>
            </a:r>
            <a:r>
              <a:rPr lang="en-US" sz="2000" dirty="0">
                <a:solidFill>
                  <a:srgbClr val="000000"/>
                </a:solidFill>
                <a:ea typeface="MS PGothic" charset="0"/>
                <a:cs typeface="Times New Roman" pitchFamily="18" charset="0"/>
              </a:rPr>
              <a:t> per 1000 kernels</a:t>
            </a:r>
          </a:p>
          <a:p>
            <a:pPr marL="342900" indent="-342900">
              <a:buFont typeface="Arial"/>
              <a:buChar char="•"/>
              <a:defRPr/>
            </a:pPr>
            <a:endParaRPr lang="en-US" sz="2000" dirty="0">
              <a:solidFill>
                <a:srgbClr val="000000"/>
              </a:solidFill>
              <a:ea typeface="MS PGothic" charset="0"/>
              <a:cs typeface="Times New Roman" pitchFamily="18" charset="0"/>
            </a:endParaRPr>
          </a:p>
          <a:p>
            <a:pPr>
              <a:defRPr/>
            </a:pPr>
            <a:r>
              <a:rPr lang="en-US" sz="2000" dirty="0">
                <a:solidFill>
                  <a:srgbClr val="000000"/>
                </a:solidFill>
                <a:ea typeface="MS PGothic" charset="0"/>
                <a:cs typeface="Times New Roman" pitchFamily="18" charset="0"/>
              </a:rPr>
              <a:t>Growth Requirement</a:t>
            </a:r>
          </a:p>
          <a:p>
            <a:pPr marL="342900" indent="-342900">
              <a:buFont typeface="Arial"/>
              <a:buChar char="•"/>
              <a:defRPr/>
            </a:pPr>
            <a:r>
              <a:rPr lang="en-US" sz="2000" dirty="0">
                <a:solidFill>
                  <a:srgbClr val="000000"/>
                </a:solidFill>
                <a:ea typeface="MS PGothic" charset="0"/>
                <a:cs typeface="Times New Roman" pitchFamily="18" charset="0"/>
              </a:rPr>
              <a:t>Yield 2,000-4,000 = 0 </a:t>
            </a:r>
            <a:r>
              <a:rPr lang="en-US" sz="2000" dirty="0" err="1">
                <a:solidFill>
                  <a:srgbClr val="000000"/>
                </a:solidFill>
                <a:ea typeface="MS PGothic" charset="0"/>
                <a:cs typeface="Times New Roman" pitchFamily="18" charset="0"/>
              </a:rPr>
              <a:t>lb</a:t>
            </a:r>
            <a:r>
              <a:rPr lang="en-US" sz="2000" dirty="0">
                <a:solidFill>
                  <a:srgbClr val="000000"/>
                </a:solidFill>
                <a:ea typeface="MS PGothic" charset="0"/>
                <a:cs typeface="Times New Roman" pitchFamily="18" charset="0"/>
              </a:rPr>
              <a:t> N</a:t>
            </a:r>
          </a:p>
          <a:p>
            <a:pPr marL="342900" indent="-342900">
              <a:buFont typeface="Arial"/>
              <a:buChar char="•"/>
              <a:defRPr/>
            </a:pPr>
            <a:r>
              <a:rPr lang="en-US" sz="2000" dirty="0">
                <a:solidFill>
                  <a:srgbClr val="000000"/>
                </a:solidFill>
                <a:ea typeface="MS PGothic" charset="0"/>
                <a:cs typeface="Times New Roman" pitchFamily="18" charset="0"/>
              </a:rPr>
              <a:t>Yield 1,000-2,000 = 20 </a:t>
            </a:r>
            <a:r>
              <a:rPr lang="en-US" sz="2000" dirty="0" err="1">
                <a:solidFill>
                  <a:srgbClr val="000000"/>
                </a:solidFill>
                <a:ea typeface="MS PGothic" charset="0"/>
                <a:cs typeface="Times New Roman" pitchFamily="18" charset="0"/>
              </a:rPr>
              <a:t>lb</a:t>
            </a:r>
            <a:r>
              <a:rPr lang="en-US" sz="2000" dirty="0">
                <a:solidFill>
                  <a:srgbClr val="000000"/>
                </a:solidFill>
                <a:ea typeface="MS PGothic" charset="0"/>
                <a:cs typeface="Times New Roman" pitchFamily="18" charset="0"/>
              </a:rPr>
              <a:t> N</a:t>
            </a:r>
          </a:p>
          <a:p>
            <a:pPr marL="342900" indent="-342900">
              <a:buFont typeface="Arial"/>
              <a:buChar char="•"/>
              <a:defRPr/>
            </a:pPr>
            <a:r>
              <a:rPr lang="en-US" sz="2000" dirty="0">
                <a:solidFill>
                  <a:srgbClr val="000000"/>
                </a:solidFill>
                <a:ea typeface="MS PGothic" charset="0"/>
                <a:cs typeface="Times New Roman" pitchFamily="18" charset="0"/>
              </a:rPr>
              <a:t>Yield &lt;1,000 	       = 30 </a:t>
            </a:r>
            <a:r>
              <a:rPr lang="en-US" sz="2000" dirty="0" err="1">
                <a:solidFill>
                  <a:srgbClr val="000000"/>
                </a:solidFill>
                <a:ea typeface="MS PGothic" charset="0"/>
                <a:cs typeface="Times New Roman" pitchFamily="18" charset="0"/>
              </a:rPr>
              <a:t>lb</a:t>
            </a:r>
            <a:r>
              <a:rPr lang="en-US" sz="2000" dirty="0">
                <a:solidFill>
                  <a:srgbClr val="000000"/>
                </a:solidFill>
                <a:ea typeface="MS PGothic" charset="0"/>
                <a:cs typeface="Times New Roman" pitchFamily="18" charset="0"/>
              </a:rPr>
              <a:t> N</a:t>
            </a:r>
          </a:p>
        </p:txBody>
      </p:sp>
      <p:sp>
        <p:nvSpPr>
          <p:cNvPr id="8" name="TextBox 7"/>
          <p:cNvSpPr txBox="1"/>
          <p:nvPr/>
        </p:nvSpPr>
        <p:spPr>
          <a:xfrm>
            <a:off x="1667898" y="1459468"/>
            <a:ext cx="1077539" cy="369332"/>
          </a:xfrm>
          <a:prstGeom prst="rect">
            <a:avLst/>
          </a:prstGeom>
          <a:noFill/>
        </p:spPr>
        <p:txBody>
          <a:bodyPr wrap="none" rtlCol="0">
            <a:spAutoFit/>
          </a:bodyPr>
          <a:lstStyle/>
          <a:p>
            <a:r>
              <a:rPr lang="en-US" b="1" u="sng" dirty="0">
                <a:solidFill>
                  <a:schemeClr val="accent6">
                    <a:lumMod val="75000"/>
                  </a:schemeClr>
                </a:solidFill>
              </a:rPr>
              <a:t>ALMOND</a:t>
            </a:r>
          </a:p>
        </p:txBody>
      </p:sp>
      <p:sp>
        <p:nvSpPr>
          <p:cNvPr id="9" name="TextBox 8"/>
          <p:cNvSpPr txBox="1"/>
          <p:nvPr/>
        </p:nvSpPr>
        <p:spPr>
          <a:xfrm>
            <a:off x="6258326" y="1447402"/>
            <a:ext cx="1217776" cy="369332"/>
          </a:xfrm>
          <a:prstGeom prst="rect">
            <a:avLst/>
          </a:prstGeom>
          <a:noFill/>
        </p:spPr>
        <p:txBody>
          <a:bodyPr wrap="square" rtlCol="0">
            <a:spAutoFit/>
          </a:bodyPr>
          <a:lstStyle/>
          <a:p>
            <a:r>
              <a:rPr lang="en-US" b="1" u="sng" dirty="0">
                <a:solidFill>
                  <a:srgbClr val="E46C0A"/>
                </a:solidFill>
              </a:rPr>
              <a:t>PISTACHIO</a:t>
            </a:r>
          </a:p>
        </p:txBody>
      </p:sp>
      <p:sp>
        <p:nvSpPr>
          <p:cNvPr id="11" name="Rectangle 10"/>
          <p:cNvSpPr/>
          <p:nvPr/>
        </p:nvSpPr>
        <p:spPr>
          <a:xfrm>
            <a:off x="4531404" y="1847035"/>
            <a:ext cx="4419600" cy="1938992"/>
          </a:xfrm>
          <a:prstGeom prst="rect">
            <a:avLst/>
          </a:prstGeom>
          <a:noFill/>
          <a:ln w="38100" cmpd="sng">
            <a:solidFill>
              <a:srgbClr val="E46C0A"/>
            </a:solidFill>
          </a:ln>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r>
              <a:rPr lang="en-US" sz="2000" dirty="0"/>
              <a:t>Kerman: </a:t>
            </a:r>
          </a:p>
          <a:p>
            <a:pPr marL="285750" indent="-285750">
              <a:buFont typeface="Arial"/>
              <a:buChar char="•"/>
            </a:pPr>
            <a:r>
              <a:rPr lang="en-US" sz="2000" dirty="0"/>
              <a:t>N removal 28 </a:t>
            </a:r>
            <a:r>
              <a:rPr lang="en-US" sz="2000" dirty="0" err="1"/>
              <a:t>lb</a:t>
            </a:r>
            <a:r>
              <a:rPr lang="en-US" sz="2000" dirty="0"/>
              <a:t> per 1000*</a:t>
            </a:r>
          </a:p>
          <a:p>
            <a:pPr marL="285750" indent="-285750">
              <a:buFont typeface="Arial"/>
              <a:buChar char="•"/>
            </a:pPr>
            <a:endParaRPr lang="en-US" sz="2000" dirty="0"/>
          </a:p>
          <a:p>
            <a:r>
              <a:rPr lang="en-US" sz="2000" dirty="0"/>
              <a:t>Growth Requirement:</a:t>
            </a:r>
          </a:p>
          <a:p>
            <a:pPr marL="285750" indent="-285750">
              <a:buFont typeface="Arial"/>
              <a:buChar char="•"/>
            </a:pPr>
            <a:r>
              <a:rPr lang="en-US" sz="2000" dirty="0"/>
              <a:t>On-year: 25 </a:t>
            </a:r>
            <a:r>
              <a:rPr lang="en-US" sz="2000" dirty="0" err="1"/>
              <a:t>lb</a:t>
            </a:r>
            <a:r>
              <a:rPr lang="en-US" sz="2000" dirty="0"/>
              <a:t> N</a:t>
            </a:r>
          </a:p>
          <a:p>
            <a:pPr marL="285750" indent="-285750">
              <a:buFont typeface="Arial"/>
              <a:buChar char="•"/>
            </a:pPr>
            <a:r>
              <a:rPr lang="en-US" sz="2000" dirty="0"/>
              <a:t>Off-year=25-40 </a:t>
            </a:r>
            <a:r>
              <a:rPr lang="en-US" sz="2000" dirty="0" err="1"/>
              <a:t>lb</a:t>
            </a:r>
            <a:r>
              <a:rPr lang="en-US" sz="2000" dirty="0"/>
              <a:t> N</a:t>
            </a:r>
          </a:p>
        </p:txBody>
      </p:sp>
      <p:sp>
        <p:nvSpPr>
          <p:cNvPr id="10" name="Rectangle 9"/>
          <p:cNvSpPr/>
          <p:nvPr/>
        </p:nvSpPr>
        <p:spPr>
          <a:xfrm>
            <a:off x="4522785" y="4504790"/>
            <a:ext cx="4489836" cy="1938992"/>
          </a:xfrm>
          <a:prstGeom prst="rect">
            <a:avLst/>
          </a:prstGeom>
          <a:noFill/>
          <a:ln w="38100" cmpd="sng">
            <a:solidFill>
              <a:srgbClr val="E46C0A"/>
            </a:solidFill>
          </a:ln>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marL="285750" indent="-285750">
              <a:buFont typeface="Arial"/>
              <a:buChar char="•"/>
            </a:pPr>
            <a:r>
              <a:rPr lang="en-US" sz="2000" dirty="0"/>
              <a:t>N removal 19 </a:t>
            </a:r>
            <a:r>
              <a:rPr lang="en-US" sz="2000" dirty="0" err="1"/>
              <a:t>lb</a:t>
            </a:r>
            <a:r>
              <a:rPr lang="en-US" sz="2000" dirty="0"/>
              <a:t> per 1000 </a:t>
            </a:r>
            <a:r>
              <a:rPr lang="en-US" sz="2000" dirty="0" err="1"/>
              <a:t>lb</a:t>
            </a:r>
            <a:r>
              <a:rPr lang="en-US" sz="2000" dirty="0"/>
              <a:t> in shell</a:t>
            </a:r>
          </a:p>
          <a:p>
            <a:r>
              <a:rPr lang="en-US" sz="2000" dirty="0"/>
              <a:t>	 8% moisture</a:t>
            </a:r>
          </a:p>
          <a:p>
            <a:pPr marL="285750" indent="-285750">
              <a:buFont typeface="Arial"/>
              <a:buChar char="•"/>
            </a:pPr>
            <a:endParaRPr lang="en-US" sz="2000" dirty="0"/>
          </a:p>
          <a:p>
            <a:r>
              <a:rPr lang="en-US" sz="2000" dirty="0"/>
              <a:t>Growth Requirement:</a:t>
            </a:r>
          </a:p>
          <a:p>
            <a:pPr marL="285750" indent="-285750">
              <a:buFont typeface="Arial"/>
              <a:buChar char="•"/>
            </a:pPr>
            <a:r>
              <a:rPr lang="en-US" sz="2000" dirty="0"/>
              <a:t>Mature orchard =  included in above</a:t>
            </a:r>
          </a:p>
          <a:p>
            <a:pPr marL="285750" indent="-285750">
              <a:buFont typeface="Arial"/>
              <a:buChar char="•"/>
            </a:pPr>
            <a:r>
              <a:rPr lang="en-US" sz="2000" dirty="0"/>
              <a:t>Immature orchard: not yet available</a:t>
            </a:r>
          </a:p>
        </p:txBody>
      </p:sp>
      <p:sp>
        <p:nvSpPr>
          <p:cNvPr id="12" name="TextBox 11"/>
          <p:cNvSpPr txBox="1"/>
          <p:nvPr/>
        </p:nvSpPr>
        <p:spPr>
          <a:xfrm>
            <a:off x="6258326" y="4088972"/>
            <a:ext cx="883255" cy="369332"/>
          </a:xfrm>
          <a:prstGeom prst="rect">
            <a:avLst/>
          </a:prstGeom>
          <a:noFill/>
        </p:spPr>
        <p:txBody>
          <a:bodyPr wrap="none" rtlCol="0">
            <a:spAutoFit/>
          </a:bodyPr>
          <a:lstStyle/>
          <a:p>
            <a:r>
              <a:rPr lang="en-US" b="1" u="sng" dirty="0">
                <a:solidFill>
                  <a:srgbClr val="E46C0A"/>
                </a:solidFill>
              </a:rPr>
              <a:t>Walnut</a:t>
            </a:r>
          </a:p>
        </p:txBody>
      </p:sp>
      <p:sp>
        <p:nvSpPr>
          <p:cNvPr id="3" name="Title 2">
            <a:extLst>
              <a:ext uri="{FF2B5EF4-FFF2-40B4-BE49-F238E27FC236}">
                <a16:creationId xmlns:a16="http://schemas.microsoft.com/office/drawing/2014/main" id="{802B0500-AC1E-4B16-9C9C-11B2F2AEEE57}"/>
              </a:ext>
            </a:extLst>
          </p:cNvPr>
          <p:cNvSpPr>
            <a:spLocks noGrp="1"/>
          </p:cNvSpPr>
          <p:nvPr>
            <p:ph type="title"/>
          </p:nvPr>
        </p:nvSpPr>
        <p:spPr/>
        <p:txBody>
          <a:bodyPr>
            <a:normAutofit/>
          </a:bodyPr>
          <a:lstStyle/>
          <a:p>
            <a:r>
              <a:rPr lang="en-US" sz="4000" b="1" dirty="0">
                <a:solidFill>
                  <a:srgbClr val="000000"/>
                </a:solidFill>
              </a:rPr>
              <a:t>Right Rate: N Demand Examples</a:t>
            </a:r>
            <a:endParaRPr lang="en-US" sz="4000" dirty="0"/>
          </a:p>
        </p:txBody>
      </p:sp>
      <p:sp>
        <p:nvSpPr>
          <p:cNvPr id="2" name="Slide Number Placeholder 1">
            <a:extLst>
              <a:ext uri="{FF2B5EF4-FFF2-40B4-BE49-F238E27FC236}">
                <a16:creationId xmlns:a16="http://schemas.microsoft.com/office/drawing/2014/main" id="{D3F6469A-B599-41EE-A8BC-CA51E281AA21}"/>
              </a:ext>
            </a:extLst>
          </p:cNvPr>
          <p:cNvSpPr>
            <a:spLocks noGrp="1"/>
          </p:cNvSpPr>
          <p:nvPr>
            <p:ph type="sldNum" sz="quarter" idx="12"/>
          </p:nvPr>
        </p:nvSpPr>
        <p:spPr/>
        <p:txBody>
          <a:bodyPr/>
          <a:lstStyle/>
          <a:p>
            <a:fld id="{30F35C39-F39F-4C0B-997D-CB1EB03A2CEE}" type="slidenum">
              <a:rPr lang="en-US" smtClean="0"/>
              <a:t>121</a:t>
            </a:fld>
            <a:endParaRPr lang="en-US"/>
          </a:p>
        </p:txBody>
      </p:sp>
      <p:sp>
        <p:nvSpPr>
          <p:cNvPr id="13" name="Rectangle 12">
            <a:extLst>
              <a:ext uri="{FF2B5EF4-FFF2-40B4-BE49-F238E27FC236}">
                <a16:creationId xmlns:a16="http://schemas.microsoft.com/office/drawing/2014/main" id="{FF94C0A4-BDFB-49FB-9691-856C96993695}"/>
              </a:ext>
            </a:extLst>
          </p:cNvPr>
          <p:cNvSpPr/>
          <p:nvPr/>
        </p:nvSpPr>
        <p:spPr>
          <a:xfrm>
            <a:off x="5999973" y="3743724"/>
            <a:ext cx="2971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a:rPr>
              <a:t>*Dry </a:t>
            </a:r>
            <a:r>
              <a:rPr lang="en-US" dirty="0">
                <a:solidFill>
                  <a:schemeClr val="tx1"/>
                </a:solidFill>
              </a:rPr>
              <a:t>CPC assessed yield</a:t>
            </a:r>
          </a:p>
        </p:txBody>
      </p:sp>
    </p:spTree>
    <p:extLst>
      <p:ext uri="{BB962C8B-B14F-4D97-AF65-F5344CB8AC3E}">
        <p14:creationId xmlns:p14="http://schemas.microsoft.com/office/powerpoint/2010/main" val="19859141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B114C-D334-44B5-9E50-08582A0FDF1C}"/>
              </a:ext>
            </a:extLst>
          </p:cNvPr>
          <p:cNvSpPr>
            <a:spLocks noGrp="1"/>
          </p:cNvSpPr>
          <p:nvPr>
            <p:ph type="title"/>
          </p:nvPr>
        </p:nvSpPr>
        <p:spPr/>
        <p:txBody>
          <a:bodyPr>
            <a:normAutofit fontScale="90000"/>
          </a:bodyPr>
          <a:lstStyle/>
          <a:p>
            <a:r>
              <a:rPr lang="en-US" b="1" dirty="0">
                <a:solidFill>
                  <a:srgbClr val="000000"/>
                </a:solidFill>
              </a:rPr>
              <a:t>Right Rate: N Demand </a:t>
            </a:r>
            <a:br>
              <a:rPr lang="en-US" sz="6000" b="1" dirty="0">
                <a:solidFill>
                  <a:srgbClr val="000000"/>
                </a:solidFill>
              </a:rPr>
            </a:br>
            <a:r>
              <a:rPr lang="en-US" sz="3100" b="0" dirty="0">
                <a:solidFill>
                  <a:srgbClr val="000000"/>
                </a:solidFill>
              </a:rPr>
              <a:t>Nitrogen Use Efficiency (NUE) when most N is removed by crop </a:t>
            </a:r>
            <a:endParaRPr lang="en-US"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ctr">
                  <a:buNone/>
                </a:pPr>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𝑁𝑈𝐸</m:t>
                      </m:r>
                      <m:r>
                        <a:rPr lang="en-US" i="1">
                          <a:latin typeface="Cambria Math"/>
                        </a:rPr>
                        <m:t>=</m:t>
                      </m:r>
                      <m:f>
                        <m:fPr>
                          <m:ctrlPr>
                            <a:rPr lang="en-US" i="1">
                              <a:latin typeface="Cambria Math" panose="02040503050406030204" pitchFamily="18" charset="0"/>
                            </a:rPr>
                          </m:ctrlPr>
                        </m:fPr>
                        <m:num>
                          <m:r>
                            <a:rPr lang="en-US" i="1">
                              <a:latin typeface="Cambria Math"/>
                            </a:rPr>
                            <m:t>𝐿𝑏𝑠</m:t>
                          </m:r>
                          <m:r>
                            <a:rPr lang="en-US" i="1">
                              <a:latin typeface="Cambria Math"/>
                            </a:rPr>
                            <m:t> </m:t>
                          </m:r>
                          <m:r>
                            <a:rPr lang="en-US" i="1">
                              <a:latin typeface="Cambria Math"/>
                            </a:rPr>
                            <m:t>𝑁</m:t>
                          </m:r>
                          <m:r>
                            <a:rPr lang="en-US" i="1">
                              <a:latin typeface="Cambria Math"/>
                            </a:rPr>
                            <m:t> </m:t>
                          </m:r>
                          <m:r>
                            <a:rPr lang="en-US" b="1" i="1" smtClean="0">
                              <a:latin typeface="Cambria Math" panose="02040503050406030204" pitchFamily="18" charset="0"/>
                            </a:rPr>
                            <m:t>𝒓𝒆𝒎𝒐𝒗𝒆𝒅</m:t>
                          </m:r>
                          <m:r>
                            <a:rPr lang="en-US" b="0" i="1" smtClean="0">
                              <a:latin typeface="Cambria Math" panose="02040503050406030204" pitchFamily="18" charset="0"/>
                            </a:rPr>
                            <m:t> </m:t>
                          </m:r>
                          <m:r>
                            <a:rPr lang="en-US" i="1">
                              <a:latin typeface="Cambria Math" panose="02040503050406030204" pitchFamily="18" charset="0"/>
                            </a:rPr>
                            <m:t>𝑏𝑦</m:t>
                          </m:r>
                          <m:r>
                            <a:rPr lang="en-US" i="1">
                              <a:latin typeface="Cambria Math" panose="02040503050406030204" pitchFamily="18" charset="0"/>
                            </a:rPr>
                            <m:t> </m:t>
                          </m:r>
                          <m:r>
                            <a:rPr lang="en-US" b="0" i="1" smtClean="0">
                              <a:latin typeface="Cambria Math" panose="02040503050406030204" pitchFamily="18" charset="0"/>
                            </a:rPr>
                            <m:t>𝑐𝑟𝑜𝑝</m:t>
                          </m:r>
                        </m:num>
                        <m:den>
                          <m:r>
                            <a:rPr lang="en-US" i="1">
                              <a:latin typeface="Cambria Math"/>
                            </a:rPr>
                            <m:t>𝐿𝑏𝑠</m:t>
                          </m:r>
                          <m:r>
                            <a:rPr lang="en-US" i="1">
                              <a:latin typeface="Cambria Math"/>
                            </a:rPr>
                            <m:t> </m:t>
                          </m:r>
                          <m:r>
                            <a:rPr lang="en-US" i="1">
                              <a:latin typeface="Cambria Math"/>
                            </a:rPr>
                            <m:t>𝑁</m:t>
                          </m:r>
                          <m:r>
                            <a:rPr lang="en-US" i="1">
                              <a:latin typeface="Cambria Math"/>
                            </a:rPr>
                            <m:t> </m:t>
                          </m:r>
                          <m:r>
                            <a:rPr lang="en-US" i="1">
                              <a:latin typeface="Cambria Math" panose="02040503050406030204" pitchFamily="18" charset="0"/>
                            </a:rPr>
                            <m:t>𝑎𝑝𝑝𝑙𝑖𝑒𝑑</m:t>
                          </m:r>
                          <m:r>
                            <a:rPr lang="en-US" i="1">
                              <a:latin typeface="Cambria Math" panose="02040503050406030204" pitchFamily="18" charset="0"/>
                            </a:rPr>
                            <m:t> </m:t>
                          </m:r>
                          <m:r>
                            <a:rPr lang="en-US" i="1">
                              <a:latin typeface="Cambria Math"/>
                            </a:rPr>
                            <m:t>𝑎𝑙𝑙</m:t>
                          </m:r>
                          <m:r>
                            <a:rPr lang="en-US" i="1">
                              <a:latin typeface="Cambria Math"/>
                            </a:rPr>
                            <m:t> </m:t>
                          </m:r>
                          <m:r>
                            <a:rPr lang="en-US" i="1">
                              <a:latin typeface="Cambria Math"/>
                            </a:rPr>
                            <m:t>𝑠𝑜𝑢𝑟𝑐𝑒𝑠</m:t>
                          </m:r>
                        </m:den>
                      </m:f>
                      <m:r>
                        <a:rPr lang="en-US" i="1">
                          <a:latin typeface="Cambria Math" panose="02040503050406030204" pitchFamily="18" charset="0"/>
                        </a:rPr>
                        <m:t> </m:t>
                      </m:r>
                    </m:oMath>
                  </m:oMathPara>
                </a14:m>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Examples: silage corn &amp; mature orchards</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b="-1540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3E5386C-48CF-4DB4-8C21-52B34DF81693}"/>
              </a:ext>
            </a:extLst>
          </p:cNvPr>
          <p:cNvSpPr>
            <a:spLocks noGrp="1"/>
          </p:cNvSpPr>
          <p:nvPr>
            <p:ph type="sldNum" sz="quarter" idx="12"/>
          </p:nvPr>
        </p:nvSpPr>
        <p:spPr/>
        <p:txBody>
          <a:bodyPr/>
          <a:lstStyle/>
          <a:p>
            <a:fld id="{30F35C39-F39F-4C0B-997D-CB1EB03A2CEE}" type="slidenum">
              <a:rPr lang="en-US" smtClean="0"/>
              <a:t>122</a:t>
            </a:fld>
            <a:endParaRPr lang="en-US"/>
          </a:p>
        </p:txBody>
      </p:sp>
      <p:pic>
        <p:nvPicPr>
          <p:cNvPr id="5" name="Picture 4">
            <a:extLst>
              <a:ext uri="{FF2B5EF4-FFF2-40B4-BE49-F238E27FC236}">
                <a16:creationId xmlns:a16="http://schemas.microsoft.com/office/drawing/2014/main" id="{1C9E1E29-3720-469B-983C-DAD07A594BFA}"/>
              </a:ext>
            </a:extLst>
          </p:cNvPr>
          <p:cNvPicPr>
            <a:picLocks noChangeAspect="1"/>
          </p:cNvPicPr>
          <p:nvPr/>
        </p:nvPicPr>
        <p:blipFill>
          <a:blip r:embed="rId4"/>
          <a:stretch>
            <a:fillRect/>
          </a:stretch>
        </p:blipFill>
        <p:spPr>
          <a:xfrm>
            <a:off x="533400" y="2638425"/>
            <a:ext cx="1190625" cy="1581150"/>
          </a:xfrm>
          <a:prstGeom prst="rect">
            <a:avLst/>
          </a:prstGeom>
        </p:spPr>
      </p:pic>
    </p:spTree>
    <p:extLst>
      <p:ext uri="{BB962C8B-B14F-4D97-AF65-F5344CB8AC3E}">
        <p14:creationId xmlns:p14="http://schemas.microsoft.com/office/powerpoint/2010/main" val="38756210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B114C-D334-44B5-9E50-08582A0FDF1C}"/>
              </a:ext>
            </a:extLst>
          </p:cNvPr>
          <p:cNvSpPr>
            <a:spLocks noGrp="1"/>
          </p:cNvSpPr>
          <p:nvPr>
            <p:ph type="title"/>
          </p:nvPr>
        </p:nvSpPr>
        <p:spPr/>
        <p:txBody>
          <a:bodyPr>
            <a:normAutofit fontScale="90000"/>
          </a:bodyPr>
          <a:lstStyle/>
          <a:p>
            <a:r>
              <a:rPr lang="en-US" b="1" dirty="0">
                <a:solidFill>
                  <a:srgbClr val="000000"/>
                </a:solidFill>
              </a:rPr>
              <a:t>Right Rate: N Demand </a:t>
            </a:r>
            <a:br>
              <a:rPr lang="en-US" sz="6000" b="1" dirty="0">
                <a:solidFill>
                  <a:srgbClr val="000000"/>
                </a:solidFill>
              </a:rPr>
            </a:br>
            <a:r>
              <a:rPr lang="en-US" sz="3100" b="0" dirty="0">
                <a:solidFill>
                  <a:srgbClr val="000000"/>
                </a:solidFill>
              </a:rPr>
              <a:t>Nitrogen Use Efficiency (NUE) when only part of N is removed with crop</a:t>
            </a:r>
            <a:endParaRPr lang="en-US"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ctr">
                  <a:buNone/>
                </a:pPr>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𝑁𝑈𝐸</m:t>
                      </m:r>
                      <m:r>
                        <a:rPr lang="en-US" sz="2400" i="1">
                          <a:latin typeface="Cambria Math"/>
                        </a:rPr>
                        <m:t>=</m:t>
                      </m:r>
                      <m:f>
                        <m:fPr>
                          <m:ctrlPr>
                            <a:rPr lang="en-US" sz="2400" i="1">
                              <a:latin typeface="Cambria Math" panose="02040503050406030204" pitchFamily="18" charset="0"/>
                            </a:rPr>
                          </m:ctrlPr>
                        </m:fPr>
                        <m:num>
                          <m:r>
                            <a:rPr lang="en-US" sz="2400" i="1">
                              <a:latin typeface="Cambria Math"/>
                            </a:rPr>
                            <m:t>𝐿𝑏𝑠</m:t>
                          </m:r>
                          <m:r>
                            <a:rPr lang="en-US" sz="2400" i="1">
                              <a:latin typeface="Cambria Math"/>
                            </a:rPr>
                            <m:t> </m:t>
                          </m:r>
                          <m:r>
                            <a:rPr lang="en-US" sz="2400" i="1">
                              <a:latin typeface="Cambria Math"/>
                            </a:rPr>
                            <m:t>𝑁</m:t>
                          </m:r>
                          <m:r>
                            <a:rPr lang="en-US" sz="2400" i="1">
                              <a:latin typeface="Cambria Math"/>
                            </a:rPr>
                            <m:t> </m:t>
                          </m:r>
                          <m:r>
                            <a:rPr lang="en-US" sz="2400" b="1" i="1" smtClean="0">
                              <a:latin typeface="Cambria Math" panose="02040503050406030204" pitchFamily="18" charset="0"/>
                            </a:rPr>
                            <m:t>𝒓𝒆𝒎𝒐𝒗𝒆𝒅</m:t>
                          </m:r>
                          <m:r>
                            <a:rPr lang="en-US" sz="2400" b="0" i="1" smtClean="0">
                              <a:latin typeface="Cambria Math" panose="02040503050406030204" pitchFamily="18" charset="0"/>
                            </a:rPr>
                            <m:t> </m:t>
                          </m:r>
                          <m:r>
                            <a:rPr lang="en-US" sz="2400" i="1">
                              <a:latin typeface="Cambria Math" panose="02040503050406030204" pitchFamily="18" charset="0"/>
                            </a:rPr>
                            <m:t>𝑏𝑦</m:t>
                          </m:r>
                          <m:r>
                            <a:rPr lang="en-US" sz="2400" i="1">
                              <a:latin typeface="Cambria Math" panose="02040503050406030204" pitchFamily="18" charset="0"/>
                            </a:rPr>
                            <m:t> </m:t>
                          </m:r>
                          <m:r>
                            <a:rPr lang="en-US" sz="2400" b="0" i="1" smtClean="0">
                              <a:latin typeface="Cambria Math" panose="02040503050406030204" pitchFamily="18" charset="0"/>
                            </a:rPr>
                            <m:t>𝑐𝑟𝑜𝑝</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 </m:t>
                          </m:r>
                          <m:r>
                            <a:rPr lang="en-US" sz="2400" b="1" i="1" smtClean="0">
                              <a:latin typeface="Cambria Math" panose="02040503050406030204" pitchFamily="18" charset="0"/>
                            </a:rPr>
                            <m:t>𝒇𝒐𝒓</m:t>
                          </m:r>
                          <m:r>
                            <a:rPr lang="en-US" sz="2400" b="1" i="1" smtClean="0">
                              <a:latin typeface="Cambria Math" panose="02040503050406030204" pitchFamily="18" charset="0"/>
                            </a:rPr>
                            <m:t> </m:t>
                          </m:r>
                          <m:r>
                            <a:rPr lang="en-US" sz="2400" b="1" i="1" smtClean="0">
                              <a:latin typeface="Cambria Math" panose="02040503050406030204" pitchFamily="18" charset="0"/>
                            </a:rPr>
                            <m:t>𝒈𝒓𝒐𝒘𝒕𝒉</m:t>
                          </m:r>
                          <m:r>
                            <a:rPr lang="en-US" sz="2400" b="1" i="1" smtClean="0">
                              <a:latin typeface="Cambria Math" panose="02040503050406030204" pitchFamily="18" charset="0"/>
                            </a:rPr>
                            <m:t> </m:t>
                          </m:r>
                        </m:num>
                        <m:den>
                          <m:r>
                            <a:rPr lang="en-US" sz="2400" i="1">
                              <a:latin typeface="Cambria Math"/>
                            </a:rPr>
                            <m:t>𝐿𝑏𝑠</m:t>
                          </m:r>
                          <m:r>
                            <a:rPr lang="en-US" sz="2400" i="1">
                              <a:latin typeface="Cambria Math"/>
                            </a:rPr>
                            <m:t> </m:t>
                          </m:r>
                          <m:r>
                            <a:rPr lang="en-US" sz="2400" i="1">
                              <a:latin typeface="Cambria Math"/>
                            </a:rPr>
                            <m:t>𝑁</m:t>
                          </m:r>
                          <m:r>
                            <a:rPr lang="en-US" sz="2400" i="1">
                              <a:latin typeface="Cambria Math"/>
                            </a:rPr>
                            <m:t> </m:t>
                          </m:r>
                          <m:r>
                            <a:rPr lang="en-US" sz="2400" i="1">
                              <a:latin typeface="Cambria Math" panose="02040503050406030204" pitchFamily="18" charset="0"/>
                            </a:rPr>
                            <m:t>𝑎𝑝𝑝𝑙𝑖𝑒𝑑</m:t>
                          </m:r>
                          <m:r>
                            <a:rPr lang="en-US" sz="2400" i="1">
                              <a:latin typeface="Cambria Math" panose="02040503050406030204" pitchFamily="18" charset="0"/>
                            </a:rPr>
                            <m:t> </m:t>
                          </m:r>
                          <m:r>
                            <a:rPr lang="en-US" sz="2400" i="1">
                              <a:latin typeface="Cambria Math"/>
                            </a:rPr>
                            <m:t>𝑎𝑙𝑙</m:t>
                          </m:r>
                          <m:r>
                            <a:rPr lang="en-US" sz="2400" i="1">
                              <a:latin typeface="Cambria Math"/>
                            </a:rPr>
                            <m:t> </m:t>
                          </m:r>
                          <m:r>
                            <a:rPr lang="en-US" sz="2400" i="1">
                              <a:latin typeface="Cambria Math"/>
                            </a:rPr>
                            <m:t>𝑠𝑜𝑢𝑟𝑐𝑒𝑠</m:t>
                          </m:r>
                        </m:den>
                      </m:f>
                      <m:r>
                        <a:rPr lang="en-US" sz="2400" i="1">
                          <a:latin typeface="Cambria Math" panose="02040503050406030204" pitchFamily="18" charset="0"/>
                        </a:rPr>
                        <m:t> </m:t>
                      </m:r>
                    </m:oMath>
                  </m:oMathPara>
                </a14:m>
                <a:endParaRPr lang="en-US" sz="20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dirty="0"/>
                  <a:t>Examples: immature orchards</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b="-770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3E5386C-48CF-4DB4-8C21-52B34DF81693}"/>
              </a:ext>
            </a:extLst>
          </p:cNvPr>
          <p:cNvSpPr>
            <a:spLocks noGrp="1"/>
          </p:cNvSpPr>
          <p:nvPr>
            <p:ph type="sldNum" sz="quarter" idx="12"/>
          </p:nvPr>
        </p:nvSpPr>
        <p:spPr/>
        <p:txBody>
          <a:bodyPr/>
          <a:lstStyle/>
          <a:p>
            <a:fld id="{30F35C39-F39F-4C0B-997D-CB1EB03A2CEE}" type="slidenum">
              <a:rPr lang="en-US" smtClean="0"/>
              <a:t>123</a:t>
            </a:fld>
            <a:endParaRPr lang="en-US"/>
          </a:p>
        </p:txBody>
      </p:sp>
      <p:pic>
        <p:nvPicPr>
          <p:cNvPr id="5" name="Picture 4">
            <a:extLst>
              <a:ext uri="{FF2B5EF4-FFF2-40B4-BE49-F238E27FC236}">
                <a16:creationId xmlns:a16="http://schemas.microsoft.com/office/drawing/2014/main" id="{AA0E5258-3A0F-426F-A256-554F12A4D6EC}"/>
              </a:ext>
            </a:extLst>
          </p:cNvPr>
          <p:cNvPicPr>
            <a:picLocks noChangeAspect="1"/>
          </p:cNvPicPr>
          <p:nvPr/>
        </p:nvPicPr>
        <p:blipFill>
          <a:blip r:embed="rId4"/>
          <a:stretch>
            <a:fillRect/>
          </a:stretch>
        </p:blipFill>
        <p:spPr>
          <a:xfrm>
            <a:off x="990600" y="1905000"/>
            <a:ext cx="1252538" cy="1398465"/>
          </a:xfrm>
          <a:prstGeom prst="rect">
            <a:avLst/>
          </a:prstGeom>
        </p:spPr>
      </p:pic>
    </p:spTree>
    <p:extLst>
      <p:ext uri="{BB962C8B-B14F-4D97-AF65-F5344CB8AC3E}">
        <p14:creationId xmlns:p14="http://schemas.microsoft.com/office/powerpoint/2010/main" val="28569503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7DFB2-6478-4876-AFBC-F33D0985FF9A}"/>
              </a:ext>
            </a:extLst>
          </p:cNvPr>
          <p:cNvSpPr>
            <a:spLocks noGrp="1"/>
          </p:cNvSpPr>
          <p:nvPr>
            <p:ph type="title"/>
          </p:nvPr>
        </p:nvSpPr>
        <p:spPr/>
        <p:txBody>
          <a:bodyPr>
            <a:normAutofit fontScale="90000"/>
          </a:bodyPr>
          <a:lstStyle/>
          <a:p>
            <a:r>
              <a:rPr lang="en-US" b="1" dirty="0">
                <a:solidFill>
                  <a:srgbClr val="000000"/>
                </a:solidFill>
              </a:rPr>
              <a:t>Right Rate: N Demand </a:t>
            </a:r>
            <a:br>
              <a:rPr lang="en-US" sz="5400" b="1" dirty="0">
                <a:solidFill>
                  <a:srgbClr val="000000"/>
                </a:solidFill>
              </a:rPr>
            </a:br>
            <a:r>
              <a:rPr lang="en-US" sz="3100" b="0" dirty="0">
                <a:solidFill>
                  <a:srgbClr val="000000"/>
                </a:solidFill>
              </a:rPr>
              <a:t>Nitrogen Use Efficiency (NUE) when only part of N is removed with crop </a:t>
            </a:r>
            <a:endParaRPr lang="en-US"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667249"/>
              </a:xfrm>
            </p:spPr>
            <p:txBody>
              <a:bodyPr>
                <a:normAutofit fontScale="62500" lnSpcReduction="20000"/>
              </a:bodyPr>
              <a:lstStyle/>
              <a:p>
                <a:pPr marL="0" indent="0" algn="ctr">
                  <a:buNone/>
                </a:pPr>
                <a:endParaRPr lang="en-US" sz="2600" i="1" dirty="0">
                  <a:latin typeface="Cambria Math" panose="02040503050406030204" pitchFamily="18" charset="0"/>
                </a:endParaRPr>
              </a:p>
              <a:p>
                <a:pPr marL="0" indent="0" algn="ctr">
                  <a:buNone/>
                </a:pPr>
                <a:endParaRPr lang="en-US" sz="3800" i="1" dirty="0">
                  <a:latin typeface="Cambria Math" panose="02040503050406030204" pitchFamily="18" charset="0"/>
                </a:endParaRPr>
              </a:p>
              <a:p>
                <a:pPr marL="0" indent="0" algn="ctr">
                  <a:buNone/>
                </a:pPr>
                <a:endParaRPr lang="en-US" sz="3800" i="1" dirty="0">
                  <a:latin typeface="Cambria Math" panose="02040503050406030204" pitchFamily="18" charset="0"/>
                </a:endParaRPr>
              </a:p>
              <a:p>
                <a:pPr marL="0" indent="0" algn="ctr">
                  <a:buNone/>
                </a:pPr>
                <a:endParaRPr lang="en-US" sz="380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𝑁𝑈𝐸</m:t>
                      </m:r>
                      <m:r>
                        <a:rPr lang="en-US" sz="4000" i="1">
                          <a:latin typeface="Cambria Math"/>
                        </a:rPr>
                        <m:t>=</m:t>
                      </m:r>
                      <m:f>
                        <m:fPr>
                          <m:ctrlPr>
                            <a:rPr lang="en-US" sz="4000" i="1">
                              <a:latin typeface="Cambria Math" panose="02040503050406030204" pitchFamily="18" charset="0"/>
                            </a:rPr>
                          </m:ctrlPr>
                        </m:fPr>
                        <m:num>
                          <m:r>
                            <a:rPr lang="en-US" sz="4000" i="1">
                              <a:latin typeface="Cambria Math"/>
                            </a:rPr>
                            <m:t>𝐿𝑏𝑠</m:t>
                          </m:r>
                          <m:r>
                            <a:rPr lang="en-US" sz="4000" i="1">
                              <a:latin typeface="Cambria Math"/>
                            </a:rPr>
                            <m:t> </m:t>
                          </m:r>
                          <m:r>
                            <a:rPr lang="en-US" sz="4000" i="1">
                              <a:latin typeface="Cambria Math"/>
                            </a:rPr>
                            <m:t>𝑁</m:t>
                          </m:r>
                          <m:r>
                            <a:rPr lang="en-US" sz="4000" i="1">
                              <a:latin typeface="Cambria Math"/>
                            </a:rPr>
                            <m:t> </m:t>
                          </m:r>
                          <m:r>
                            <a:rPr lang="en-US" sz="4000" b="1" i="1">
                              <a:latin typeface="Cambria Math" panose="02040503050406030204" pitchFamily="18" charset="0"/>
                            </a:rPr>
                            <m:t>𝒓𝒆𝒎𝒐𝒗𝒆𝒅</m:t>
                          </m:r>
                          <m:r>
                            <a:rPr lang="en-US" sz="4000" i="1">
                              <a:latin typeface="Cambria Math" panose="02040503050406030204" pitchFamily="18" charset="0"/>
                            </a:rPr>
                            <m:t> </m:t>
                          </m:r>
                          <m:r>
                            <a:rPr lang="en-US" sz="4000" i="1">
                              <a:latin typeface="Cambria Math" panose="02040503050406030204" pitchFamily="18" charset="0"/>
                            </a:rPr>
                            <m:t>𝑏𝑦</m:t>
                          </m:r>
                          <m:r>
                            <a:rPr lang="en-US" sz="4000" i="1">
                              <a:latin typeface="Cambria Math" panose="02040503050406030204" pitchFamily="18" charset="0"/>
                            </a:rPr>
                            <m:t> </m:t>
                          </m:r>
                          <m:r>
                            <a:rPr lang="en-US" sz="4000" i="1">
                              <a:latin typeface="Cambria Math" panose="02040503050406030204" pitchFamily="18" charset="0"/>
                            </a:rPr>
                            <m:t>𝑐𝑟𝑜𝑝</m:t>
                          </m:r>
                          <m:r>
                            <a:rPr lang="en-US" sz="4000" i="1">
                              <a:latin typeface="Cambria Math" panose="02040503050406030204" pitchFamily="18" charset="0"/>
                            </a:rPr>
                            <m:t>+</m:t>
                          </m:r>
                          <m:r>
                            <a:rPr lang="en-US" sz="4000" i="1">
                              <a:latin typeface="Cambria Math" panose="02040503050406030204" pitchFamily="18" charset="0"/>
                            </a:rPr>
                            <m:t>𝑁</m:t>
                          </m:r>
                          <m:r>
                            <a:rPr lang="en-US" sz="4000" i="1">
                              <a:latin typeface="Cambria Math" panose="02040503050406030204" pitchFamily="18" charset="0"/>
                            </a:rPr>
                            <m:t> </m:t>
                          </m:r>
                          <m:r>
                            <a:rPr lang="en-US" sz="4000" b="1" i="1" smtClean="0">
                              <a:latin typeface="Cambria Math" panose="02040503050406030204" pitchFamily="18" charset="0"/>
                            </a:rPr>
                            <m:t>𝒊𝒏</m:t>
                          </m:r>
                          <m:r>
                            <a:rPr lang="en-US" sz="4000" b="1" i="1" smtClean="0">
                              <a:latin typeface="Cambria Math" panose="02040503050406030204" pitchFamily="18" charset="0"/>
                            </a:rPr>
                            <m:t> </m:t>
                          </m:r>
                          <m:r>
                            <a:rPr lang="en-US" sz="4000" b="1" i="1" smtClean="0">
                              <a:latin typeface="Cambria Math" panose="02040503050406030204" pitchFamily="18" charset="0"/>
                            </a:rPr>
                            <m:t>𝒄𝒓𝒐𝒑</m:t>
                          </m:r>
                          <m:r>
                            <a:rPr lang="en-US" sz="4000" b="1" i="1" smtClean="0">
                              <a:latin typeface="Cambria Math" panose="02040503050406030204" pitchFamily="18" charset="0"/>
                            </a:rPr>
                            <m:t> </m:t>
                          </m:r>
                          <m:r>
                            <a:rPr lang="en-US" sz="4000" b="1" i="1" smtClean="0">
                              <a:latin typeface="Cambria Math" panose="02040503050406030204" pitchFamily="18" charset="0"/>
                            </a:rPr>
                            <m:t>𝒓𝒆𝒔𝒊𝒅𝒖𝒆</m:t>
                          </m:r>
                        </m:num>
                        <m:den>
                          <m:r>
                            <a:rPr lang="en-US" sz="4000" i="1">
                              <a:latin typeface="Cambria Math"/>
                            </a:rPr>
                            <m:t>𝐿𝑏𝑠</m:t>
                          </m:r>
                          <m:r>
                            <a:rPr lang="en-US" sz="4000" i="1">
                              <a:latin typeface="Cambria Math"/>
                            </a:rPr>
                            <m:t> </m:t>
                          </m:r>
                          <m:r>
                            <a:rPr lang="en-US" sz="4000" i="1">
                              <a:latin typeface="Cambria Math"/>
                            </a:rPr>
                            <m:t>𝑁</m:t>
                          </m:r>
                          <m:r>
                            <a:rPr lang="en-US" sz="4000" i="1">
                              <a:latin typeface="Cambria Math"/>
                            </a:rPr>
                            <m:t> </m:t>
                          </m:r>
                          <m:r>
                            <a:rPr lang="en-US" sz="4000" i="1">
                              <a:latin typeface="Cambria Math" panose="02040503050406030204" pitchFamily="18" charset="0"/>
                            </a:rPr>
                            <m:t>𝑎𝑝𝑝𝑙𝑖𝑒𝑑</m:t>
                          </m:r>
                          <m:r>
                            <a:rPr lang="en-US" sz="4000" i="1">
                              <a:latin typeface="Cambria Math" panose="02040503050406030204" pitchFamily="18" charset="0"/>
                            </a:rPr>
                            <m:t> </m:t>
                          </m:r>
                          <m:r>
                            <a:rPr lang="en-US" sz="4000" i="1">
                              <a:latin typeface="Cambria Math"/>
                            </a:rPr>
                            <m:t>𝑎𝑙𝑙</m:t>
                          </m:r>
                          <m:r>
                            <a:rPr lang="en-US" sz="4000" i="1">
                              <a:latin typeface="Cambria Math"/>
                            </a:rPr>
                            <m:t> </m:t>
                          </m:r>
                          <m:r>
                            <a:rPr lang="en-US" sz="4000" i="1">
                              <a:latin typeface="Cambria Math"/>
                            </a:rPr>
                            <m:t>𝑠𝑜𝑢𝑟𝑐𝑒𝑠</m:t>
                          </m:r>
                        </m:den>
                      </m:f>
                    </m:oMath>
                  </m:oMathPara>
                </a14:m>
                <a:endParaRPr lang="en-US" sz="3800" dirty="0"/>
              </a:p>
              <a:p>
                <a:pPr marL="0" indent="0" algn="ctr">
                  <a:buNone/>
                </a:pPr>
                <a:endParaRPr lang="en-US" sz="2600" dirty="0"/>
              </a:p>
              <a:p>
                <a:endParaRPr lang="en-US" sz="3500" dirty="0"/>
              </a:p>
              <a:p>
                <a:pPr marL="0" indent="0">
                  <a:buNone/>
                </a:pPr>
                <a:endParaRPr lang="en-US" sz="35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r>
                  <a:rPr lang="en-US" sz="4400" dirty="0"/>
                  <a:t>Examples: grain corn, tomatoes, vegetables</a:t>
                </a:r>
              </a:p>
              <a:p>
                <a:pPr marL="0" indent="0" algn="ctr">
                  <a:buNone/>
                </a:pPr>
                <a:endParaRPr lang="en-US" sz="3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667249"/>
              </a:xfrm>
              <a:blipFill>
                <a:blip r:embed="rId3"/>
                <a:stretch>
                  <a:fillRect b="-104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3E5386C-48CF-4DB4-8C21-52B34DF81693}"/>
              </a:ext>
            </a:extLst>
          </p:cNvPr>
          <p:cNvSpPr>
            <a:spLocks noGrp="1"/>
          </p:cNvSpPr>
          <p:nvPr>
            <p:ph type="sldNum" sz="quarter" idx="12"/>
          </p:nvPr>
        </p:nvSpPr>
        <p:spPr/>
        <p:txBody>
          <a:bodyPr/>
          <a:lstStyle/>
          <a:p>
            <a:fld id="{30F35C39-F39F-4C0B-997D-CB1EB03A2CEE}" type="slidenum">
              <a:rPr lang="en-US" smtClean="0"/>
              <a:t>124</a:t>
            </a:fld>
            <a:endParaRPr lang="en-US"/>
          </a:p>
        </p:txBody>
      </p:sp>
      <p:pic>
        <p:nvPicPr>
          <p:cNvPr id="5" name="Picture 4">
            <a:extLst>
              <a:ext uri="{FF2B5EF4-FFF2-40B4-BE49-F238E27FC236}">
                <a16:creationId xmlns:a16="http://schemas.microsoft.com/office/drawing/2014/main" id="{9380ADD3-B45F-42B8-A29C-E25E2D264228}"/>
              </a:ext>
            </a:extLst>
          </p:cNvPr>
          <p:cNvPicPr>
            <a:picLocks noChangeAspect="1"/>
          </p:cNvPicPr>
          <p:nvPr/>
        </p:nvPicPr>
        <p:blipFill>
          <a:blip r:embed="rId4"/>
          <a:stretch>
            <a:fillRect/>
          </a:stretch>
        </p:blipFill>
        <p:spPr>
          <a:xfrm>
            <a:off x="381000" y="1981200"/>
            <a:ext cx="1400175" cy="1257300"/>
          </a:xfrm>
          <a:prstGeom prst="rect">
            <a:avLst/>
          </a:prstGeom>
        </p:spPr>
      </p:pic>
    </p:spTree>
    <p:extLst>
      <p:ext uri="{BB962C8B-B14F-4D97-AF65-F5344CB8AC3E}">
        <p14:creationId xmlns:p14="http://schemas.microsoft.com/office/powerpoint/2010/main" val="36575036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B46F4-AAD6-4EF6-A4B4-38E9ADBD0B74}"/>
              </a:ext>
            </a:extLst>
          </p:cNvPr>
          <p:cNvSpPr>
            <a:spLocks noGrp="1"/>
          </p:cNvSpPr>
          <p:nvPr>
            <p:ph type="title"/>
          </p:nvPr>
        </p:nvSpPr>
        <p:spPr/>
        <p:txBody>
          <a:bodyPr>
            <a:normAutofit/>
          </a:bodyPr>
          <a:lstStyle/>
          <a:p>
            <a:r>
              <a:rPr lang="en-US" dirty="0"/>
              <a:t>Right Rate: N Demand </a:t>
            </a:r>
            <a:br>
              <a:rPr lang="en-US" dirty="0"/>
            </a:br>
            <a:r>
              <a:rPr lang="en-US" dirty="0"/>
              <a:t> </a:t>
            </a:r>
            <a:r>
              <a:rPr lang="en-US" sz="2800" dirty="0"/>
              <a:t>Nitrogen Use Efficiency (NUE) </a:t>
            </a:r>
            <a:endParaRPr lang="en-US" dirty="0"/>
          </a:p>
        </p:txBody>
      </p:sp>
      <p:sp>
        <p:nvSpPr>
          <p:cNvPr id="3" name="Content Placeholder 2"/>
          <p:cNvSpPr>
            <a:spLocks noGrp="1"/>
          </p:cNvSpPr>
          <p:nvPr>
            <p:ph idx="1"/>
          </p:nvPr>
        </p:nvSpPr>
        <p:spPr/>
        <p:txBody>
          <a:bodyPr>
            <a:normAutofit/>
          </a:bodyPr>
          <a:lstStyle/>
          <a:p>
            <a:r>
              <a:rPr lang="en-US" dirty="0"/>
              <a:t>What is a reasonable NUE ?</a:t>
            </a:r>
          </a:p>
          <a:p>
            <a:pPr lvl="1"/>
            <a:r>
              <a:rPr lang="en-US" sz="3000" dirty="0"/>
              <a:t>Achievable NUE= 70% (More of a target)</a:t>
            </a:r>
          </a:p>
          <a:p>
            <a:pPr lvl="1"/>
            <a:r>
              <a:rPr lang="en-US" sz="3000" dirty="0"/>
              <a:t>Average worldwide &lt; 50% </a:t>
            </a:r>
          </a:p>
          <a:p>
            <a:pPr marL="457200" lvl="1" indent="0">
              <a:buNone/>
            </a:pPr>
            <a:endParaRPr lang="en-US" sz="800" dirty="0"/>
          </a:p>
          <a:p>
            <a:r>
              <a:rPr lang="en-US" dirty="0"/>
              <a:t>The highest efficiency is achieved by a combination of right rate, right time, right place and right source. </a:t>
            </a:r>
          </a:p>
          <a:p>
            <a:r>
              <a:rPr lang="en-US" dirty="0"/>
              <a:t>Management of croplands to minimize Losses via volatilization, denitrification, runoff and leaching</a:t>
            </a:r>
          </a:p>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30752F2F-C698-4EA8-B5A3-504E1E4E37BE}"/>
              </a:ext>
            </a:extLst>
          </p:cNvPr>
          <p:cNvSpPr>
            <a:spLocks noGrp="1"/>
          </p:cNvSpPr>
          <p:nvPr>
            <p:ph type="sldNum" sz="quarter" idx="12"/>
          </p:nvPr>
        </p:nvSpPr>
        <p:spPr/>
        <p:txBody>
          <a:bodyPr/>
          <a:lstStyle/>
          <a:p>
            <a:fld id="{30F35C39-F39F-4C0B-997D-CB1EB03A2CEE}" type="slidenum">
              <a:rPr lang="en-US" smtClean="0"/>
              <a:t>125</a:t>
            </a:fld>
            <a:endParaRPr lang="en-US"/>
          </a:p>
        </p:txBody>
      </p:sp>
    </p:spTree>
    <p:extLst>
      <p:ext uri="{BB962C8B-B14F-4D97-AF65-F5344CB8AC3E}">
        <p14:creationId xmlns:p14="http://schemas.microsoft.com/office/powerpoint/2010/main" val="29113146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462FD-5A21-4BF6-850B-8E3505C9048C}"/>
              </a:ext>
            </a:extLst>
          </p:cNvPr>
          <p:cNvSpPr>
            <a:spLocks noGrp="1"/>
          </p:cNvSpPr>
          <p:nvPr>
            <p:ph type="title"/>
          </p:nvPr>
        </p:nvSpPr>
        <p:spPr/>
        <p:txBody>
          <a:bodyPr>
            <a:normAutofit/>
          </a:bodyPr>
          <a:lstStyle/>
          <a:p>
            <a:r>
              <a:rPr lang="en-US" b="1" dirty="0">
                <a:solidFill>
                  <a:srgbClr val="000000"/>
                </a:solidFill>
              </a:rPr>
              <a:t>Right Rate: N Demand</a:t>
            </a:r>
            <a:br>
              <a:rPr lang="en-US" sz="5400" b="1" dirty="0">
                <a:solidFill>
                  <a:srgbClr val="000000"/>
                </a:solidFill>
              </a:rPr>
            </a:br>
            <a:r>
              <a:rPr lang="en-US" sz="2800" dirty="0">
                <a:solidFill>
                  <a:srgbClr val="000000"/>
                </a:solidFill>
              </a:rPr>
              <a:t>Methods for Setting Realistic Yield Goals</a:t>
            </a:r>
            <a:endParaRPr lang="en-US" dirty="0"/>
          </a:p>
        </p:txBody>
      </p:sp>
      <p:sp>
        <p:nvSpPr>
          <p:cNvPr id="3" name="Content Placeholder 2"/>
          <p:cNvSpPr>
            <a:spLocks noGrp="1"/>
          </p:cNvSpPr>
          <p:nvPr>
            <p:ph idx="1"/>
          </p:nvPr>
        </p:nvSpPr>
        <p:spPr/>
        <p:txBody>
          <a:bodyPr>
            <a:normAutofit/>
          </a:bodyPr>
          <a:lstStyle/>
          <a:p>
            <a:r>
              <a:rPr lang="en-US" dirty="0"/>
              <a:t>Use experience of the potential of a particular field and then consider environmental conditions.</a:t>
            </a:r>
          </a:p>
          <a:p>
            <a:pPr lvl="1"/>
            <a:r>
              <a:rPr lang="en-US" dirty="0"/>
              <a:t>For annuals, weather at planting can have a major effect.</a:t>
            </a:r>
          </a:p>
          <a:p>
            <a:pPr lvl="1"/>
            <a:r>
              <a:rPr lang="en-US" dirty="0"/>
              <a:t>For perennials, the past year’s yield plus winter and spring weather can be critical.</a:t>
            </a:r>
          </a:p>
          <a:p>
            <a:pPr marL="457200" lvl="1" indent="0">
              <a:buNone/>
            </a:pPr>
            <a:endParaRPr lang="en-US" dirty="0"/>
          </a:p>
          <a:p>
            <a:r>
              <a:rPr lang="en-US" dirty="0"/>
              <a:t>Set target of 10% above the field’s 3-5 year average, excluding years with unusual negative conditions</a:t>
            </a:r>
          </a:p>
          <a:p>
            <a:pPr lvl="1"/>
            <a:r>
              <a:rPr lang="en-US" sz="2400" dirty="0"/>
              <a:t>Caution: Estimating too high of a yield can result in over application</a:t>
            </a:r>
            <a:endParaRPr lang="en-US" sz="1800" i="1" dirty="0"/>
          </a:p>
          <a:p>
            <a:pPr marL="0" indent="0" algn="just">
              <a:buNone/>
            </a:pPr>
            <a:endParaRPr lang="en-US" sz="3600" dirty="0"/>
          </a:p>
        </p:txBody>
      </p:sp>
      <p:sp>
        <p:nvSpPr>
          <p:cNvPr id="2" name="Slide Number Placeholder 1">
            <a:extLst>
              <a:ext uri="{FF2B5EF4-FFF2-40B4-BE49-F238E27FC236}">
                <a16:creationId xmlns:a16="http://schemas.microsoft.com/office/drawing/2014/main" id="{F830BE9A-2203-4CA6-89E3-10DF88F486D1}"/>
              </a:ext>
            </a:extLst>
          </p:cNvPr>
          <p:cNvSpPr>
            <a:spLocks noGrp="1"/>
          </p:cNvSpPr>
          <p:nvPr>
            <p:ph type="sldNum" sz="quarter" idx="12"/>
          </p:nvPr>
        </p:nvSpPr>
        <p:spPr/>
        <p:txBody>
          <a:bodyPr/>
          <a:lstStyle/>
          <a:p>
            <a:fld id="{30F35C39-F39F-4C0B-997D-CB1EB03A2CEE}" type="slidenum">
              <a:rPr lang="en-US" smtClean="0"/>
              <a:t>126</a:t>
            </a:fld>
            <a:endParaRPr lang="en-US"/>
          </a:p>
        </p:txBody>
      </p:sp>
    </p:spTree>
    <p:extLst>
      <p:ext uri="{BB962C8B-B14F-4D97-AF65-F5344CB8AC3E}">
        <p14:creationId xmlns:p14="http://schemas.microsoft.com/office/powerpoint/2010/main" val="22804288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53EA-7EBA-41C2-8EF9-28749CB5C065}"/>
              </a:ext>
            </a:extLst>
          </p:cNvPr>
          <p:cNvSpPr>
            <a:spLocks noGrp="1"/>
          </p:cNvSpPr>
          <p:nvPr>
            <p:ph type="title"/>
          </p:nvPr>
        </p:nvSpPr>
        <p:spPr/>
        <p:txBody>
          <a:bodyPr/>
          <a:lstStyle/>
          <a:p>
            <a:r>
              <a:rPr lang="en-US" dirty="0">
                <a:solidFill>
                  <a:srgbClr val="000000"/>
                </a:solidFill>
              </a:rPr>
              <a:t>Right Rate: N Demand</a:t>
            </a:r>
            <a:br>
              <a:rPr lang="en-US" dirty="0">
                <a:solidFill>
                  <a:srgbClr val="000000"/>
                </a:solidFill>
              </a:rPr>
            </a:br>
            <a:r>
              <a:rPr lang="en-US" sz="2800" dirty="0">
                <a:solidFill>
                  <a:srgbClr val="000000"/>
                </a:solidFill>
              </a:rPr>
              <a:t>N removal rates</a:t>
            </a:r>
            <a:endParaRPr lang="en-US" dirty="0"/>
          </a:p>
        </p:txBody>
      </p:sp>
      <p:sp>
        <p:nvSpPr>
          <p:cNvPr id="7" name="Content Placeholder 6">
            <a:extLst>
              <a:ext uri="{FF2B5EF4-FFF2-40B4-BE49-F238E27FC236}">
                <a16:creationId xmlns:a16="http://schemas.microsoft.com/office/drawing/2014/main" id="{C69B9C3E-2DF1-4B1B-A322-7EA9F7AA8FA0}"/>
              </a:ext>
            </a:extLst>
          </p:cNvPr>
          <p:cNvSpPr>
            <a:spLocks noGrp="1"/>
          </p:cNvSpPr>
          <p:nvPr>
            <p:ph idx="1"/>
          </p:nvPr>
        </p:nvSpPr>
        <p:spPr>
          <a:xfrm>
            <a:off x="4191000" y="1825625"/>
            <a:ext cx="4324350" cy="4351338"/>
          </a:xfrm>
        </p:spPr>
        <p:txBody>
          <a:bodyPr/>
          <a:lstStyle/>
          <a:p>
            <a:pPr marL="0" indent="0">
              <a:buNone/>
            </a:pPr>
            <a:endParaRPr lang="en-US" dirty="0"/>
          </a:p>
          <a:p>
            <a:pPr marL="0" indent="0">
              <a:buNone/>
            </a:pPr>
            <a:endParaRPr lang="en-US" dirty="0"/>
          </a:p>
          <a:p>
            <a:pPr marL="0" indent="0">
              <a:buNone/>
            </a:pPr>
            <a:r>
              <a:rPr lang="en-US" dirty="0"/>
              <a:t>Provides an overview of N removed in harvested plant parts for field crops, vegetables, and tree and vine crops. </a:t>
            </a:r>
          </a:p>
        </p:txBody>
      </p:sp>
      <p:sp>
        <p:nvSpPr>
          <p:cNvPr id="4" name="Slide Number Placeholder 3">
            <a:extLst>
              <a:ext uri="{FF2B5EF4-FFF2-40B4-BE49-F238E27FC236}">
                <a16:creationId xmlns:a16="http://schemas.microsoft.com/office/drawing/2014/main" id="{8F7AB856-B166-4809-B6E5-5AEB63D4D062}"/>
              </a:ext>
            </a:extLst>
          </p:cNvPr>
          <p:cNvSpPr>
            <a:spLocks noGrp="1"/>
          </p:cNvSpPr>
          <p:nvPr>
            <p:ph type="sldNum" sz="quarter" idx="12"/>
          </p:nvPr>
        </p:nvSpPr>
        <p:spPr/>
        <p:txBody>
          <a:bodyPr/>
          <a:lstStyle/>
          <a:p>
            <a:fld id="{30F35C39-F39F-4C0B-997D-CB1EB03A2CEE}" type="slidenum">
              <a:rPr lang="en-US" smtClean="0"/>
              <a:t>127</a:t>
            </a:fld>
            <a:endParaRPr lang="en-US"/>
          </a:p>
        </p:txBody>
      </p:sp>
      <p:pic>
        <p:nvPicPr>
          <p:cNvPr id="6" name="Picture 5">
            <a:extLst>
              <a:ext uri="{FF2B5EF4-FFF2-40B4-BE49-F238E27FC236}">
                <a16:creationId xmlns:a16="http://schemas.microsoft.com/office/drawing/2014/main" id="{8FFE2DF0-B129-4226-9EEF-645F6D575B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1803401"/>
            <a:ext cx="3244318" cy="4552950"/>
          </a:xfrm>
          <a:prstGeom prst="rect">
            <a:avLst/>
          </a:prstGeom>
        </p:spPr>
      </p:pic>
      <p:sp>
        <p:nvSpPr>
          <p:cNvPr id="3" name="TextBox 2">
            <a:extLst>
              <a:ext uri="{FF2B5EF4-FFF2-40B4-BE49-F238E27FC236}">
                <a16:creationId xmlns:a16="http://schemas.microsoft.com/office/drawing/2014/main" id="{3F4C733A-C6D0-478B-8ECB-5E8AB5E81FC3}"/>
              </a:ext>
            </a:extLst>
          </p:cNvPr>
          <p:cNvSpPr txBox="1"/>
          <p:nvPr/>
        </p:nvSpPr>
        <p:spPr>
          <a:xfrm>
            <a:off x="666750" y="6276768"/>
            <a:ext cx="7848600" cy="338554"/>
          </a:xfrm>
          <a:prstGeom prst="rect">
            <a:avLst/>
          </a:prstGeom>
          <a:noFill/>
        </p:spPr>
        <p:txBody>
          <a:bodyPr wrap="square" rtlCol="0">
            <a:spAutoFit/>
          </a:bodyPr>
          <a:lstStyle/>
          <a:p>
            <a:r>
              <a:rPr lang="en-US" sz="1600" dirty="0"/>
              <a:t>https://apps1.cdfa.ca.gov/FertilizerResearch/docs/Geisseler_Report_2016_12_02.pdf</a:t>
            </a:r>
          </a:p>
        </p:txBody>
      </p:sp>
    </p:spTree>
    <p:extLst>
      <p:ext uri="{BB962C8B-B14F-4D97-AF65-F5344CB8AC3E}">
        <p14:creationId xmlns:p14="http://schemas.microsoft.com/office/powerpoint/2010/main" val="1165927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A1A3-1CF5-45E3-B588-EACBD80F5D1A}"/>
              </a:ext>
            </a:extLst>
          </p:cNvPr>
          <p:cNvSpPr>
            <a:spLocks noGrp="1"/>
          </p:cNvSpPr>
          <p:nvPr>
            <p:ph type="title"/>
          </p:nvPr>
        </p:nvSpPr>
        <p:spPr/>
        <p:txBody>
          <a:bodyPr>
            <a:normAutofit/>
          </a:bodyPr>
          <a:lstStyle/>
          <a:p>
            <a:r>
              <a:rPr lang="en-US" sz="4000" b="1" dirty="0"/>
              <a:t>Right Rate: N Demand</a:t>
            </a:r>
            <a:br>
              <a:rPr lang="en-US" sz="3600" b="1" dirty="0"/>
            </a:br>
            <a:r>
              <a:rPr lang="en-US" sz="2800" dirty="0"/>
              <a:t>Estimating total demand example: tomato</a:t>
            </a:r>
            <a:endParaRPr lang="en-US" sz="3600" dirty="0"/>
          </a:p>
        </p:txBody>
      </p:sp>
      <p:sp>
        <p:nvSpPr>
          <p:cNvPr id="3" name="Slide Number Placeholder 2">
            <a:extLst>
              <a:ext uri="{FF2B5EF4-FFF2-40B4-BE49-F238E27FC236}">
                <a16:creationId xmlns:a16="http://schemas.microsoft.com/office/drawing/2014/main" id="{B4681C96-F4DC-4E50-98E6-FB59BDE3D919}"/>
              </a:ext>
            </a:extLst>
          </p:cNvPr>
          <p:cNvSpPr>
            <a:spLocks noGrp="1"/>
          </p:cNvSpPr>
          <p:nvPr>
            <p:ph type="sldNum" sz="quarter" idx="12"/>
          </p:nvPr>
        </p:nvSpPr>
        <p:spPr/>
        <p:txBody>
          <a:bodyPr/>
          <a:lstStyle/>
          <a:p>
            <a:fld id="{30F35C39-F39F-4C0B-997D-CB1EB03A2CEE}" type="slidenum">
              <a:rPr lang="en-US" smtClean="0"/>
              <a:t>128</a:t>
            </a:fld>
            <a:endParaRPr lang="en-US"/>
          </a:p>
        </p:txBody>
      </p:sp>
      <p:sp>
        <p:nvSpPr>
          <p:cNvPr id="6" name="Rectangle: Rounded Corners 5">
            <a:extLst>
              <a:ext uri="{FF2B5EF4-FFF2-40B4-BE49-F238E27FC236}">
                <a16:creationId xmlns:a16="http://schemas.microsoft.com/office/drawing/2014/main" id="{F9AA7384-118B-401D-AB37-523778FEF188}"/>
              </a:ext>
            </a:extLst>
          </p:cNvPr>
          <p:cNvSpPr/>
          <p:nvPr/>
        </p:nvSpPr>
        <p:spPr>
          <a:xfrm>
            <a:off x="304800" y="2873702"/>
            <a:ext cx="1818264" cy="21554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85CEE6-C0E2-4A24-A3F0-BE92C6286FCA}"/>
              </a:ext>
            </a:extLst>
          </p:cNvPr>
          <p:cNvSpPr txBox="1"/>
          <p:nvPr/>
        </p:nvSpPr>
        <p:spPr>
          <a:xfrm>
            <a:off x="371210" y="4461439"/>
            <a:ext cx="1685443" cy="369332"/>
          </a:xfrm>
          <a:prstGeom prst="rect">
            <a:avLst/>
          </a:prstGeom>
          <a:noFill/>
        </p:spPr>
        <p:txBody>
          <a:bodyPr wrap="square" rtlCol="0">
            <a:spAutoFit/>
          </a:bodyPr>
          <a:lstStyle/>
          <a:p>
            <a:r>
              <a:rPr lang="en-US" dirty="0">
                <a:solidFill>
                  <a:prstClr val="black"/>
                </a:solidFill>
              </a:rPr>
              <a:t>Crop N Demand</a:t>
            </a:r>
          </a:p>
        </p:txBody>
      </p:sp>
      <p:pic>
        <p:nvPicPr>
          <p:cNvPr id="8" name="Graphic 7" descr="Pause">
            <a:extLst>
              <a:ext uri="{FF2B5EF4-FFF2-40B4-BE49-F238E27FC236}">
                <a16:creationId xmlns:a16="http://schemas.microsoft.com/office/drawing/2014/main" id="{1255B423-76BD-442D-9BD1-E94A049D67B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370016" y="3711438"/>
            <a:ext cx="565511" cy="565511"/>
          </a:xfrm>
          <a:prstGeom prst="rect">
            <a:avLst/>
          </a:prstGeom>
        </p:spPr>
      </p:pic>
      <p:sp>
        <p:nvSpPr>
          <p:cNvPr id="16" name="TextBox 15">
            <a:extLst>
              <a:ext uri="{FF2B5EF4-FFF2-40B4-BE49-F238E27FC236}">
                <a16:creationId xmlns:a16="http://schemas.microsoft.com/office/drawing/2014/main" id="{717F4A68-1B51-461C-8730-65C8A2AC37CC}"/>
              </a:ext>
            </a:extLst>
          </p:cNvPr>
          <p:cNvSpPr txBox="1"/>
          <p:nvPr/>
        </p:nvSpPr>
        <p:spPr>
          <a:xfrm>
            <a:off x="3033115" y="2873702"/>
            <a:ext cx="1553411" cy="923330"/>
          </a:xfrm>
          <a:prstGeom prst="rect">
            <a:avLst/>
          </a:prstGeom>
          <a:noFill/>
        </p:spPr>
        <p:txBody>
          <a:bodyPr wrap="square" rtlCol="0">
            <a:spAutoFit/>
          </a:bodyPr>
          <a:lstStyle/>
          <a:p>
            <a:pPr algn="ctr"/>
            <a:r>
              <a:rPr lang="en-US" dirty="0">
                <a:solidFill>
                  <a:prstClr val="black"/>
                </a:solidFill>
              </a:rPr>
              <a:t>N removed per unit of crop yield</a:t>
            </a:r>
          </a:p>
        </p:txBody>
      </p:sp>
      <p:sp>
        <p:nvSpPr>
          <p:cNvPr id="18" name="TextBox 17">
            <a:extLst>
              <a:ext uri="{FF2B5EF4-FFF2-40B4-BE49-F238E27FC236}">
                <a16:creationId xmlns:a16="http://schemas.microsoft.com/office/drawing/2014/main" id="{D8446CDF-ADFA-4C63-8515-15FBE4B9C092}"/>
              </a:ext>
            </a:extLst>
          </p:cNvPr>
          <p:cNvSpPr txBox="1"/>
          <p:nvPr/>
        </p:nvSpPr>
        <p:spPr>
          <a:xfrm>
            <a:off x="7179718" y="2900547"/>
            <a:ext cx="1553411" cy="646331"/>
          </a:xfrm>
          <a:prstGeom prst="rect">
            <a:avLst/>
          </a:prstGeom>
          <a:noFill/>
        </p:spPr>
        <p:txBody>
          <a:bodyPr wrap="square" rtlCol="0">
            <a:spAutoFit/>
          </a:bodyPr>
          <a:lstStyle/>
          <a:p>
            <a:pPr algn="ctr"/>
            <a:r>
              <a:rPr lang="en-US" dirty="0">
                <a:solidFill>
                  <a:prstClr val="black"/>
                </a:solidFill>
              </a:rPr>
              <a:t>Estimated Yield</a:t>
            </a:r>
          </a:p>
        </p:txBody>
      </p:sp>
      <p:cxnSp>
        <p:nvCxnSpPr>
          <p:cNvPr id="20" name="Straight Connector 19">
            <a:extLst>
              <a:ext uri="{FF2B5EF4-FFF2-40B4-BE49-F238E27FC236}">
                <a16:creationId xmlns:a16="http://schemas.microsoft.com/office/drawing/2014/main" id="{7E6604D7-DE1A-420A-A555-7B77D946C8E8}"/>
              </a:ext>
            </a:extLst>
          </p:cNvPr>
          <p:cNvCxnSpPr/>
          <p:nvPr/>
        </p:nvCxnSpPr>
        <p:spPr>
          <a:xfrm>
            <a:off x="3186584" y="3962400"/>
            <a:ext cx="537987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phic 21" descr="Close">
            <a:extLst>
              <a:ext uri="{FF2B5EF4-FFF2-40B4-BE49-F238E27FC236}">
                <a16:creationId xmlns:a16="http://schemas.microsoft.com/office/drawing/2014/main" id="{DEBDABA1-F6BB-4206-929A-F32DEB43D61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7028" y="2909750"/>
            <a:ext cx="761995" cy="761995"/>
          </a:xfrm>
          <a:prstGeom prst="rect">
            <a:avLst/>
          </a:prstGeom>
        </p:spPr>
      </p:pic>
      <p:sp>
        <p:nvSpPr>
          <p:cNvPr id="23" name="TextBox 22">
            <a:extLst>
              <a:ext uri="{FF2B5EF4-FFF2-40B4-BE49-F238E27FC236}">
                <a16:creationId xmlns:a16="http://schemas.microsoft.com/office/drawing/2014/main" id="{8D2277D4-E339-4A19-BCC0-1A02B0D7C7D8}"/>
              </a:ext>
            </a:extLst>
          </p:cNvPr>
          <p:cNvSpPr txBox="1"/>
          <p:nvPr/>
        </p:nvSpPr>
        <p:spPr>
          <a:xfrm>
            <a:off x="4891014" y="4100730"/>
            <a:ext cx="1971017" cy="646331"/>
          </a:xfrm>
          <a:prstGeom prst="rect">
            <a:avLst/>
          </a:prstGeom>
          <a:noFill/>
        </p:spPr>
        <p:txBody>
          <a:bodyPr wrap="square" rtlCol="0">
            <a:spAutoFit/>
          </a:bodyPr>
          <a:lstStyle/>
          <a:p>
            <a:pPr algn="ctr"/>
            <a:r>
              <a:rPr lang="en-US" dirty="0">
                <a:solidFill>
                  <a:prstClr val="black"/>
                </a:solidFill>
              </a:rPr>
              <a:t>Nitrogen Use Efficiency</a:t>
            </a:r>
          </a:p>
        </p:txBody>
      </p:sp>
      <p:pic>
        <p:nvPicPr>
          <p:cNvPr id="19" name="Graphic 18" descr="Add">
            <a:extLst>
              <a:ext uri="{FF2B5EF4-FFF2-40B4-BE49-F238E27FC236}">
                <a16:creationId xmlns:a16="http://schemas.microsoft.com/office/drawing/2014/main" id="{FE4AAB4D-7D10-4364-B8CC-C87E9606D75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17927" y="2914268"/>
            <a:ext cx="751520" cy="751520"/>
          </a:xfrm>
          <a:prstGeom prst="rect">
            <a:avLst/>
          </a:prstGeom>
        </p:spPr>
      </p:pic>
      <p:sp>
        <p:nvSpPr>
          <p:cNvPr id="21" name="TextBox 20">
            <a:extLst>
              <a:ext uri="{FF2B5EF4-FFF2-40B4-BE49-F238E27FC236}">
                <a16:creationId xmlns:a16="http://schemas.microsoft.com/office/drawing/2014/main" id="{966A0BB4-6FBE-42ED-8304-C4A0E0CF992B}"/>
              </a:ext>
            </a:extLst>
          </p:cNvPr>
          <p:cNvSpPr txBox="1"/>
          <p:nvPr/>
        </p:nvSpPr>
        <p:spPr>
          <a:xfrm>
            <a:off x="5105400" y="2979667"/>
            <a:ext cx="1553411" cy="646331"/>
          </a:xfrm>
          <a:prstGeom prst="rect">
            <a:avLst/>
          </a:prstGeom>
          <a:noFill/>
        </p:spPr>
        <p:txBody>
          <a:bodyPr wrap="square" rtlCol="0">
            <a:spAutoFit/>
          </a:bodyPr>
          <a:lstStyle/>
          <a:p>
            <a:pPr algn="ctr"/>
            <a:r>
              <a:rPr lang="en-US" dirty="0">
                <a:solidFill>
                  <a:prstClr val="black"/>
                </a:solidFill>
              </a:rPr>
              <a:t>N in crop residue</a:t>
            </a:r>
          </a:p>
        </p:txBody>
      </p:sp>
      <p:pic>
        <p:nvPicPr>
          <p:cNvPr id="4" name="Picture 3">
            <a:extLst>
              <a:ext uri="{FF2B5EF4-FFF2-40B4-BE49-F238E27FC236}">
                <a16:creationId xmlns:a16="http://schemas.microsoft.com/office/drawing/2014/main" id="{3E930B8A-0DE5-4F25-943C-AF81D12EAF8C}"/>
              </a:ext>
            </a:extLst>
          </p:cNvPr>
          <p:cNvPicPr>
            <a:picLocks noChangeAspect="1"/>
          </p:cNvPicPr>
          <p:nvPr/>
        </p:nvPicPr>
        <p:blipFill>
          <a:blip r:embed="rId8"/>
          <a:stretch>
            <a:fillRect/>
          </a:stretch>
        </p:blipFill>
        <p:spPr>
          <a:xfrm>
            <a:off x="489727" y="3044687"/>
            <a:ext cx="1504950" cy="1333500"/>
          </a:xfrm>
          <a:prstGeom prst="rect">
            <a:avLst/>
          </a:prstGeom>
        </p:spPr>
      </p:pic>
      <p:sp>
        <p:nvSpPr>
          <p:cNvPr id="9" name="Double Bracket 8">
            <a:extLst>
              <a:ext uri="{FF2B5EF4-FFF2-40B4-BE49-F238E27FC236}">
                <a16:creationId xmlns:a16="http://schemas.microsoft.com/office/drawing/2014/main" id="{8623614A-5488-4AE6-86AA-C2088A6B72D7}"/>
              </a:ext>
            </a:extLst>
          </p:cNvPr>
          <p:cNvSpPr/>
          <p:nvPr/>
        </p:nvSpPr>
        <p:spPr>
          <a:xfrm>
            <a:off x="3033115" y="2590800"/>
            <a:ext cx="3513913" cy="1371590"/>
          </a:xfrm>
          <a:prstGeom prst="bracketPair">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58844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Right Rate: N Demand</a:t>
            </a:r>
            <a:br>
              <a:rPr lang="en-US" dirty="0"/>
            </a:br>
            <a:r>
              <a:rPr lang="en-US" sz="2800" dirty="0"/>
              <a:t>Estimating total demand example: Processing Tomato</a:t>
            </a:r>
            <a:endParaRPr lang="en-US" dirty="0"/>
          </a:p>
        </p:txBody>
      </p:sp>
      <p:sp>
        <p:nvSpPr>
          <p:cNvPr id="3" name="Content Placeholder 2"/>
          <p:cNvSpPr>
            <a:spLocks noGrp="1"/>
          </p:cNvSpPr>
          <p:nvPr>
            <p:ph idx="1"/>
          </p:nvPr>
        </p:nvSpPr>
        <p:spPr/>
        <p:txBody>
          <a:bodyPr>
            <a:normAutofit/>
          </a:bodyPr>
          <a:lstStyle/>
          <a:p>
            <a:r>
              <a:rPr lang="en-US" dirty="0"/>
              <a:t>N removal with crop  = 2.73 lbs. N/ton fresh weight</a:t>
            </a:r>
          </a:p>
          <a:p>
            <a:r>
              <a:rPr lang="en-US" dirty="0"/>
              <a:t>N left in field with crop residue 1.17 lbs. N/ton</a:t>
            </a:r>
          </a:p>
          <a:p>
            <a:r>
              <a:rPr lang="en-US" dirty="0"/>
              <a:t>Yield expected is 50 tons per acre</a:t>
            </a:r>
          </a:p>
          <a:p>
            <a:r>
              <a:rPr lang="en-US" dirty="0"/>
              <a:t>Estimated crop demand? </a:t>
            </a:r>
          </a:p>
        </p:txBody>
      </p:sp>
      <p:sp>
        <p:nvSpPr>
          <p:cNvPr id="4" name="Slide Number Placeholder 3">
            <a:extLst>
              <a:ext uri="{FF2B5EF4-FFF2-40B4-BE49-F238E27FC236}">
                <a16:creationId xmlns:a16="http://schemas.microsoft.com/office/drawing/2014/main" id="{B32F7141-1F82-4330-889C-8EDDBF430DFB}"/>
              </a:ext>
            </a:extLst>
          </p:cNvPr>
          <p:cNvSpPr>
            <a:spLocks noGrp="1"/>
          </p:cNvSpPr>
          <p:nvPr>
            <p:ph type="sldNum" sz="quarter" idx="12"/>
          </p:nvPr>
        </p:nvSpPr>
        <p:spPr/>
        <p:txBody>
          <a:bodyPr/>
          <a:lstStyle/>
          <a:p>
            <a:fld id="{30F35C39-F39F-4C0B-997D-CB1EB03A2CEE}" type="slidenum">
              <a:rPr lang="en-US" smtClean="0"/>
              <a:t>129</a:t>
            </a:fld>
            <a:endParaRPr lang="en-US"/>
          </a:p>
        </p:txBody>
      </p:sp>
      <p:pic>
        <p:nvPicPr>
          <p:cNvPr id="5" name="Picture 4">
            <a:extLst>
              <a:ext uri="{FF2B5EF4-FFF2-40B4-BE49-F238E27FC236}">
                <a16:creationId xmlns:a16="http://schemas.microsoft.com/office/drawing/2014/main" id="{8E644DA8-F498-4390-912D-A860527F50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1660" y="3760951"/>
            <a:ext cx="2763690" cy="2731923"/>
          </a:xfrm>
          <a:prstGeom prst="rect">
            <a:avLst/>
          </a:prstGeom>
        </p:spPr>
      </p:pic>
    </p:spTree>
    <p:extLst>
      <p:ext uri="{BB962C8B-B14F-4D97-AF65-F5344CB8AC3E}">
        <p14:creationId xmlns:p14="http://schemas.microsoft.com/office/powerpoint/2010/main" val="24794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C49F0E-EBC3-45F9-82AE-17997A63BBCC}"/>
              </a:ext>
            </a:extLst>
          </p:cNvPr>
          <p:cNvSpPr>
            <a:spLocks noGrp="1"/>
          </p:cNvSpPr>
          <p:nvPr>
            <p:ph type="sldNum" sz="quarter" idx="12"/>
          </p:nvPr>
        </p:nvSpPr>
        <p:spPr/>
        <p:txBody>
          <a:bodyPr/>
          <a:lstStyle/>
          <a:p>
            <a:fld id="{30F35C39-F39F-4C0B-997D-CB1EB03A2CEE}" type="slidenum">
              <a:rPr lang="en-US" smtClean="0"/>
              <a:t>13</a:t>
            </a:fld>
            <a:endParaRPr lang="en-US"/>
          </a:p>
        </p:txBody>
      </p:sp>
      <p:pic>
        <p:nvPicPr>
          <p:cNvPr id="6" name="Picture 5">
            <a:extLst>
              <a:ext uri="{FF2B5EF4-FFF2-40B4-BE49-F238E27FC236}">
                <a16:creationId xmlns:a16="http://schemas.microsoft.com/office/drawing/2014/main" id="{0E79297C-FB39-4FAE-8F0E-7312BF6A5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6525"/>
            <a:ext cx="9144000" cy="3133515"/>
          </a:xfrm>
          <a:prstGeom prst="rect">
            <a:avLst/>
          </a:prstGeom>
        </p:spPr>
      </p:pic>
      <p:pic>
        <p:nvPicPr>
          <p:cNvPr id="7" name="Picture 6">
            <a:extLst>
              <a:ext uri="{FF2B5EF4-FFF2-40B4-BE49-F238E27FC236}">
                <a16:creationId xmlns:a16="http://schemas.microsoft.com/office/drawing/2014/main" id="{8597E41E-76B2-4816-B5A4-89E9B4DABC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368797"/>
            <a:ext cx="9144000" cy="3526971"/>
          </a:xfrm>
          <a:prstGeom prst="rect">
            <a:avLst/>
          </a:prstGeom>
        </p:spPr>
      </p:pic>
    </p:spTree>
    <p:extLst>
      <p:ext uri="{BB962C8B-B14F-4D97-AF65-F5344CB8AC3E}">
        <p14:creationId xmlns:p14="http://schemas.microsoft.com/office/powerpoint/2010/main" val="26283082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A1A3-1CF5-45E3-B588-EACBD80F5D1A}"/>
              </a:ext>
            </a:extLst>
          </p:cNvPr>
          <p:cNvSpPr>
            <a:spLocks noGrp="1"/>
          </p:cNvSpPr>
          <p:nvPr>
            <p:ph type="title"/>
          </p:nvPr>
        </p:nvSpPr>
        <p:spPr/>
        <p:txBody>
          <a:bodyPr>
            <a:normAutofit fontScale="90000"/>
          </a:bodyPr>
          <a:lstStyle/>
          <a:p>
            <a:r>
              <a:rPr lang="en-US" sz="4000" b="1" dirty="0"/>
              <a:t>Demand Function</a:t>
            </a:r>
            <a:br>
              <a:rPr lang="en-US" sz="3600" b="1" dirty="0"/>
            </a:br>
            <a:r>
              <a:rPr lang="en-US" sz="2800" dirty="0"/>
              <a:t>Estimating total demand Example: Processing Tomatoes</a:t>
            </a:r>
            <a:endParaRPr lang="en-US" sz="3600" dirty="0"/>
          </a:p>
        </p:txBody>
      </p:sp>
      <p:sp>
        <p:nvSpPr>
          <p:cNvPr id="3" name="Slide Number Placeholder 2">
            <a:extLst>
              <a:ext uri="{FF2B5EF4-FFF2-40B4-BE49-F238E27FC236}">
                <a16:creationId xmlns:a16="http://schemas.microsoft.com/office/drawing/2014/main" id="{B6F7EC74-0C42-4B0C-A35F-9FDA662C4BD6}"/>
              </a:ext>
            </a:extLst>
          </p:cNvPr>
          <p:cNvSpPr>
            <a:spLocks noGrp="1"/>
          </p:cNvSpPr>
          <p:nvPr>
            <p:ph type="sldNum" sz="quarter" idx="12"/>
          </p:nvPr>
        </p:nvSpPr>
        <p:spPr/>
        <p:txBody>
          <a:bodyPr/>
          <a:lstStyle/>
          <a:p>
            <a:fld id="{30F35C39-F39F-4C0B-997D-CB1EB03A2CEE}" type="slidenum">
              <a:rPr lang="en-US" smtClean="0"/>
              <a:t>130</a:t>
            </a:fld>
            <a:endParaRPr lang="en-US"/>
          </a:p>
        </p:txBody>
      </p:sp>
      <p:sp>
        <p:nvSpPr>
          <p:cNvPr id="6" name="Rectangle: Rounded Corners 5">
            <a:extLst>
              <a:ext uri="{FF2B5EF4-FFF2-40B4-BE49-F238E27FC236}">
                <a16:creationId xmlns:a16="http://schemas.microsoft.com/office/drawing/2014/main" id="{F9AA7384-118B-401D-AB37-523778FEF188}"/>
              </a:ext>
            </a:extLst>
          </p:cNvPr>
          <p:cNvSpPr/>
          <p:nvPr/>
        </p:nvSpPr>
        <p:spPr>
          <a:xfrm>
            <a:off x="304800" y="2743200"/>
            <a:ext cx="1818264" cy="26848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85CEE6-C0E2-4A24-A3F0-BE92C6286FCA}"/>
                  </a:ext>
                </a:extLst>
              </p:cNvPr>
              <p:cNvSpPr txBox="1"/>
              <p:nvPr/>
            </p:nvSpPr>
            <p:spPr>
              <a:xfrm>
                <a:off x="371210" y="4597038"/>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278 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7" name="TextBox 6">
                <a:extLst>
                  <a:ext uri="{FF2B5EF4-FFF2-40B4-BE49-F238E27FC236}">
                    <a16:creationId xmlns:a16="http://schemas.microsoft.com/office/drawing/2014/main" id="{8485CEE6-C0E2-4A24-A3F0-BE92C6286FCA}"/>
                  </a:ext>
                </a:extLst>
              </p:cNvPr>
              <p:cNvSpPr txBox="1">
                <a:spLocks noRot="1" noChangeAspect="1" noMove="1" noResize="1" noEditPoints="1" noAdjustHandles="1" noChangeArrowheads="1" noChangeShapeType="1" noTextEdit="1"/>
              </p:cNvSpPr>
              <p:nvPr/>
            </p:nvSpPr>
            <p:spPr>
              <a:xfrm>
                <a:off x="371210" y="4597038"/>
                <a:ext cx="1685443" cy="793743"/>
              </a:xfrm>
              <a:prstGeom prst="rect">
                <a:avLst/>
              </a:prstGeom>
              <a:blipFill>
                <a:blip r:embed="rId2"/>
                <a:stretch>
                  <a:fillRect/>
                </a:stretch>
              </a:blipFill>
            </p:spPr>
            <p:txBody>
              <a:bodyPr/>
              <a:lstStyle/>
              <a:p>
                <a:r>
                  <a:rPr lang="en-US">
                    <a:noFill/>
                  </a:rPr>
                  <a:t> </a:t>
                </a:r>
              </a:p>
            </p:txBody>
          </p:sp>
        </mc:Fallback>
      </mc:AlternateContent>
      <p:pic>
        <p:nvPicPr>
          <p:cNvPr id="8" name="Graphic 7" descr="Pause">
            <a:extLst>
              <a:ext uri="{FF2B5EF4-FFF2-40B4-BE49-F238E27FC236}">
                <a16:creationId xmlns:a16="http://schemas.microsoft.com/office/drawing/2014/main" id="{1255B423-76BD-442D-9BD1-E94A049D67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2162049" y="3679644"/>
            <a:ext cx="565511" cy="565511"/>
          </a:xfrm>
          <a:prstGeom prst="rect">
            <a:avLst/>
          </a:prstGeom>
        </p:spPr>
      </p:pic>
      <p:pic>
        <p:nvPicPr>
          <p:cNvPr id="15" name="Graphic 14" descr="Add">
            <a:extLst>
              <a:ext uri="{FF2B5EF4-FFF2-40B4-BE49-F238E27FC236}">
                <a16:creationId xmlns:a16="http://schemas.microsoft.com/office/drawing/2014/main" id="{60238EF1-2E8F-4AA0-9D86-CFD9C4E6E8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0105" y="3172642"/>
            <a:ext cx="538795" cy="53879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7F4A68-1B51-461C-8730-65C8A2AC37CC}"/>
                  </a:ext>
                </a:extLst>
              </p:cNvPr>
              <p:cNvSpPr txBox="1"/>
              <p:nvPr/>
            </p:nvSpPr>
            <p:spPr>
              <a:xfrm>
                <a:off x="2819400" y="2995341"/>
                <a:ext cx="1818263" cy="85683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2.73 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r>
                            <a:rPr lang="en-US" sz="2400" b="0" i="0" smtClean="0">
                              <a:solidFill>
                                <a:prstClr val="black"/>
                              </a:solidFill>
                              <a:latin typeface="Cambria Math" panose="02040503050406030204" pitchFamily="18" charset="0"/>
                            </a:rPr>
                            <m:t> </m:t>
                          </m:r>
                        </m:num>
                        <m:den>
                          <m:r>
                            <m:rPr>
                              <m:sty m:val="p"/>
                            </m:rPr>
                            <a:rPr lang="en-US" sz="2400" b="0" i="0" smtClean="0">
                              <a:solidFill>
                                <a:prstClr val="black"/>
                              </a:solidFill>
                              <a:latin typeface="Cambria Math" panose="02040503050406030204" pitchFamily="18" charset="0"/>
                            </a:rPr>
                            <m:t>ton</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yield</m:t>
                          </m:r>
                        </m:den>
                      </m:f>
                    </m:oMath>
                  </m:oMathPara>
                </a14:m>
                <a:endParaRPr lang="en-US" sz="2400" dirty="0">
                  <a:solidFill>
                    <a:prstClr val="black"/>
                  </a:solidFill>
                </a:endParaRPr>
              </a:p>
            </p:txBody>
          </p:sp>
        </mc:Choice>
        <mc:Fallback xmlns="">
          <p:sp>
            <p:nvSpPr>
              <p:cNvPr id="16" name="TextBox 15">
                <a:extLst>
                  <a:ext uri="{FF2B5EF4-FFF2-40B4-BE49-F238E27FC236}">
                    <a16:creationId xmlns:a16="http://schemas.microsoft.com/office/drawing/2014/main" id="{717F4A68-1B51-461C-8730-65C8A2AC37CC}"/>
                  </a:ext>
                </a:extLst>
              </p:cNvPr>
              <p:cNvSpPr txBox="1">
                <a:spLocks noRot="1" noChangeAspect="1" noMove="1" noResize="1" noEditPoints="1" noAdjustHandles="1" noChangeArrowheads="1" noChangeShapeType="1" noTextEdit="1"/>
              </p:cNvSpPr>
              <p:nvPr/>
            </p:nvSpPr>
            <p:spPr>
              <a:xfrm>
                <a:off x="2819400" y="2995341"/>
                <a:ext cx="1818263" cy="8568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8446CDF-ADFA-4C63-8515-15FBE4B9C092}"/>
                  </a:ext>
                </a:extLst>
              </p:cNvPr>
              <p:cNvSpPr txBox="1"/>
              <p:nvPr/>
            </p:nvSpPr>
            <p:spPr>
              <a:xfrm>
                <a:off x="6981951" y="3026888"/>
                <a:ext cx="2122828"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50 </m:t>
                          </m:r>
                          <m:r>
                            <m:rPr>
                              <m:sty m:val="p"/>
                            </m:rPr>
                            <a:rPr lang="en-US" sz="2400" b="0" i="0" smtClean="0">
                              <a:solidFill>
                                <a:prstClr val="black"/>
                              </a:solidFill>
                              <a:latin typeface="Cambria Math" panose="02040503050406030204" pitchFamily="18" charset="0"/>
                            </a:rPr>
                            <m:t>tons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yield</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18" name="TextBox 17">
                <a:extLst>
                  <a:ext uri="{FF2B5EF4-FFF2-40B4-BE49-F238E27FC236}">
                    <a16:creationId xmlns:a16="http://schemas.microsoft.com/office/drawing/2014/main" id="{D8446CDF-ADFA-4C63-8515-15FBE4B9C092}"/>
                  </a:ext>
                </a:extLst>
              </p:cNvPr>
              <p:cNvSpPr txBox="1">
                <a:spLocks noRot="1" noChangeAspect="1" noMove="1" noResize="1" noEditPoints="1" noAdjustHandles="1" noChangeArrowheads="1" noChangeShapeType="1" noTextEdit="1"/>
              </p:cNvSpPr>
              <p:nvPr/>
            </p:nvSpPr>
            <p:spPr>
              <a:xfrm>
                <a:off x="6981951" y="3026888"/>
                <a:ext cx="2122828" cy="793743"/>
              </a:xfrm>
              <a:prstGeom prst="rect">
                <a:avLst/>
              </a:prstGeom>
              <a:blipFill>
                <a:blip r:embed="rId8"/>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7E6604D7-DE1A-420A-A555-7B77D946C8E8}"/>
              </a:ext>
            </a:extLst>
          </p:cNvPr>
          <p:cNvCxnSpPr>
            <a:cxnSpLocks/>
          </p:cNvCxnSpPr>
          <p:nvPr/>
        </p:nvCxnSpPr>
        <p:spPr>
          <a:xfrm flipV="1">
            <a:off x="2819400" y="3959897"/>
            <a:ext cx="6096000" cy="25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phic 21" descr="Close">
            <a:extLst>
              <a:ext uri="{FF2B5EF4-FFF2-40B4-BE49-F238E27FC236}">
                <a16:creationId xmlns:a16="http://schemas.microsoft.com/office/drawing/2014/main" id="{DEBDABA1-F6BB-4206-929A-F32DEB43D61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34147" y="3104033"/>
            <a:ext cx="639452" cy="639452"/>
          </a:xfrm>
          <a:prstGeom prst="rect">
            <a:avLst/>
          </a:prstGeom>
        </p:spPr>
      </p:pic>
      <p:sp>
        <p:nvSpPr>
          <p:cNvPr id="23" name="TextBox 22">
            <a:extLst>
              <a:ext uri="{FF2B5EF4-FFF2-40B4-BE49-F238E27FC236}">
                <a16:creationId xmlns:a16="http://schemas.microsoft.com/office/drawing/2014/main" id="{8D2277D4-E339-4A19-BCC0-1A02B0D7C7D8}"/>
              </a:ext>
            </a:extLst>
          </p:cNvPr>
          <p:cNvSpPr txBox="1"/>
          <p:nvPr/>
        </p:nvSpPr>
        <p:spPr>
          <a:xfrm>
            <a:off x="4891014" y="4100730"/>
            <a:ext cx="1971017" cy="461665"/>
          </a:xfrm>
          <a:prstGeom prst="rect">
            <a:avLst/>
          </a:prstGeom>
          <a:noFill/>
        </p:spPr>
        <p:txBody>
          <a:bodyPr wrap="square" rtlCol="0">
            <a:spAutoFit/>
          </a:bodyPr>
          <a:lstStyle/>
          <a:p>
            <a:pPr algn="ctr"/>
            <a:r>
              <a:rPr lang="en-US" sz="2400" dirty="0">
                <a:solidFill>
                  <a:prstClr val="black"/>
                </a:solidFill>
              </a:rPr>
              <a:t>0.7</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728765D-6542-4E5D-B567-0FC00BCE530D}"/>
                  </a:ext>
                </a:extLst>
              </p:cNvPr>
              <p:cNvSpPr txBox="1"/>
              <p:nvPr/>
            </p:nvSpPr>
            <p:spPr>
              <a:xfrm>
                <a:off x="5090166" y="3002517"/>
                <a:ext cx="1252715"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1.17 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ton</m:t>
                          </m:r>
                        </m:den>
                      </m:f>
                    </m:oMath>
                  </m:oMathPara>
                </a14:m>
                <a:endParaRPr lang="en-US" sz="2400" dirty="0">
                  <a:solidFill>
                    <a:prstClr val="black"/>
                  </a:solidFill>
                </a:endParaRPr>
              </a:p>
            </p:txBody>
          </p:sp>
        </mc:Choice>
        <mc:Fallback xmlns="">
          <p:sp>
            <p:nvSpPr>
              <p:cNvPr id="21" name="TextBox 20">
                <a:extLst>
                  <a:ext uri="{FF2B5EF4-FFF2-40B4-BE49-F238E27FC236}">
                    <a16:creationId xmlns:a16="http://schemas.microsoft.com/office/drawing/2014/main" id="{1728765D-6542-4E5D-B567-0FC00BCE530D}"/>
                  </a:ext>
                </a:extLst>
              </p:cNvPr>
              <p:cNvSpPr txBox="1">
                <a:spLocks noRot="1" noChangeAspect="1" noMove="1" noResize="1" noEditPoints="1" noAdjustHandles="1" noChangeArrowheads="1" noChangeShapeType="1" noTextEdit="1"/>
              </p:cNvSpPr>
              <p:nvPr/>
            </p:nvSpPr>
            <p:spPr>
              <a:xfrm>
                <a:off x="5090166" y="3002517"/>
                <a:ext cx="1252715" cy="793743"/>
              </a:xfrm>
              <a:prstGeom prst="rect">
                <a:avLst/>
              </a:prstGeom>
              <a:blipFill>
                <a:blip r:embed="rId11"/>
                <a:stretch>
                  <a:fillRect l="-6341" r="-976"/>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F17FFC90-91E9-44C2-9B2C-BE508E01E90A}"/>
              </a:ext>
            </a:extLst>
          </p:cNvPr>
          <p:cNvPicPr>
            <a:picLocks noChangeAspect="1"/>
          </p:cNvPicPr>
          <p:nvPr/>
        </p:nvPicPr>
        <p:blipFill>
          <a:blip r:embed="rId12"/>
          <a:stretch>
            <a:fillRect/>
          </a:stretch>
        </p:blipFill>
        <p:spPr>
          <a:xfrm>
            <a:off x="489727" y="3044687"/>
            <a:ext cx="1504950" cy="1333500"/>
          </a:xfrm>
          <a:prstGeom prst="rect">
            <a:avLst/>
          </a:prstGeom>
        </p:spPr>
      </p:pic>
      <p:sp>
        <p:nvSpPr>
          <p:cNvPr id="17" name="Double Bracket 16">
            <a:extLst>
              <a:ext uri="{FF2B5EF4-FFF2-40B4-BE49-F238E27FC236}">
                <a16:creationId xmlns:a16="http://schemas.microsoft.com/office/drawing/2014/main" id="{58E922D3-6563-4DA8-BC1C-8BC1284232BD}"/>
              </a:ext>
            </a:extLst>
          </p:cNvPr>
          <p:cNvSpPr/>
          <p:nvPr/>
        </p:nvSpPr>
        <p:spPr>
          <a:xfrm>
            <a:off x="2890458" y="2588307"/>
            <a:ext cx="3513913" cy="1371590"/>
          </a:xfrm>
          <a:prstGeom prst="bracketPair">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62726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131</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532630" y="2752528"/>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6056542" y="4280298"/>
            <a:ext cx="1669041" cy="707886"/>
          </a:xfrm>
          <a:prstGeom prst="rect">
            <a:avLst/>
          </a:prstGeom>
          <a:noFill/>
        </p:spPr>
        <p:txBody>
          <a:bodyPr wrap="square" rtlCol="0">
            <a:spAutoFit/>
          </a:bodyPr>
          <a:lstStyle/>
          <a:p>
            <a:pPr algn="ctr"/>
            <a:r>
              <a:rPr lang="en-US" sz="2000" dirty="0">
                <a:solidFill>
                  <a:prstClr val="black"/>
                </a:solidFill>
              </a:rPr>
              <a:t>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440981" y="4413888"/>
            <a:ext cx="1449741" cy="400110"/>
          </a:xfrm>
          <a:prstGeom prst="rect">
            <a:avLst/>
          </a:prstGeom>
          <a:noFill/>
        </p:spPr>
        <p:txBody>
          <a:bodyPr wrap="square" rtlCol="0">
            <a:spAutoFit/>
          </a:bodyPr>
          <a:lstStyle/>
          <a:p>
            <a:pPr algn="ctr"/>
            <a:r>
              <a:rPr lang="en-US" sz="2000" dirty="0">
                <a:solidFill>
                  <a:prstClr val="black"/>
                </a:solidFill>
              </a:rPr>
              <a:t>Fertilizer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278 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59957FB0-3964-49E3-AA3A-900B1D6FEA58}"/>
              </a:ext>
            </a:extLst>
          </p:cNvPr>
          <p:cNvPicPr>
            <a:picLocks noChangeAspect="1"/>
          </p:cNvPicPr>
          <p:nvPr/>
        </p:nvPicPr>
        <p:blipFill>
          <a:blip r:embed="rId9"/>
          <a:stretch>
            <a:fillRect/>
          </a:stretch>
        </p:blipFill>
        <p:spPr>
          <a:xfrm>
            <a:off x="445555" y="2770179"/>
            <a:ext cx="1504950" cy="1333500"/>
          </a:xfrm>
          <a:prstGeom prst="rect">
            <a:avLst/>
          </a:prstGeom>
        </p:spPr>
      </p:pic>
      <p:sp>
        <p:nvSpPr>
          <p:cNvPr id="33" name="TextBox 32">
            <a:extLst>
              <a:ext uri="{FF2B5EF4-FFF2-40B4-BE49-F238E27FC236}">
                <a16:creationId xmlns:a16="http://schemas.microsoft.com/office/drawing/2014/main" id="{869B4100-993F-49C3-90B7-7CC15ED80A9B}"/>
              </a:ext>
            </a:extLst>
          </p:cNvPr>
          <p:cNvSpPr txBox="1"/>
          <p:nvPr/>
        </p:nvSpPr>
        <p:spPr>
          <a:xfrm>
            <a:off x="3047324" y="4276095"/>
            <a:ext cx="1516280" cy="707886"/>
          </a:xfrm>
          <a:prstGeom prst="rect">
            <a:avLst/>
          </a:prstGeom>
          <a:noFill/>
        </p:spPr>
        <p:txBody>
          <a:bodyPr wrap="square" rtlCol="0">
            <a:spAutoFit/>
          </a:bodyPr>
          <a:lstStyle/>
          <a:p>
            <a:pPr algn="ctr"/>
            <a:r>
              <a:rPr lang="en-US" sz="2000" dirty="0">
                <a:solidFill>
                  <a:prstClr val="black"/>
                </a:solidFill>
              </a:rPr>
              <a:t>Residual N in Soil</a:t>
            </a:r>
          </a:p>
        </p:txBody>
      </p:sp>
      <p:pic>
        <p:nvPicPr>
          <p:cNvPr id="34" name="Picture 33">
            <a:extLst>
              <a:ext uri="{FF2B5EF4-FFF2-40B4-BE49-F238E27FC236}">
                <a16:creationId xmlns:a16="http://schemas.microsoft.com/office/drawing/2014/main" id="{76744899-6C8D-44CE-A1C1-E4B972D681D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35" name="TextBox 34">
            <a:extLst>
              <a:ext uri="{FF2B5EF4-FFF2-40B4-BE49-F238E27FC236}">
                <a16:creationId xmlns:a16="http://schemas.microsoft.com/office/drawing/2014/main" id="{21AF1E8A-3ECF-4C05-B81B-F057807E4EEA}"/>
              </a:ext>
            </a:extLst>
          </p:cNvPr>
          <p:cNvSpPr txBox="1"/>
          <p:nvPr/>
        </p:nvSpPr>
        <p:spPr>
          <a:xfrm>
            <a:off x="4580398" y="4286901"/>
            <a:ext cx="1678370" cy="707886"/>
          </a:xfrm>
          <a:prstGeom prst="rect">
            <a:avLst/>
          </a:prstGeom>
          <a:noFill/>
        </p:spPr>
        <p:txBody>
          <a:bodyPr wrap="square" rtlCol="0">
            <a:spAutoFit/>
          </a:bodyPr>
          <a:lstStyle/>
          <a:p>
            <a:pPr algn="ctr"/>
            <a:r>
              <a:rPr lang="en-US" sz="2000" dirty="0">
                <a:solidFill>
                  <a:prstClr val="black"/>
                </a:solidFill>
              </a:rPr>
              <a:t>N mineralized in soil</a:t>
            </a:r>
          </a:p>
        </p:txBody>
      </p:sp>
    </p:spTree>
    <p:extLst>
      <p:ext uri="{BB962C8B-B14F-4D97-AF65-F5344CB8AC3E}">
        <p14:creationId xmlns:p14="http://schemas.microsoft.com/office/powerpoint/2010/main" val="4107265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41E7B-AC4C-4C00-A7C6-3413EA14AE83}"/>
              </a:ext>
            </a:extLst>
          </p:cNvPr>
          <p:cNvSpPr>
            <a:spLocks noGrp="1"/>
          </p:cNvSpPr>
          <p:nvPr>
            <p:ph type="title"/>
          </p:nvPr>
        </p:nvSpPr>
        <p:spPr/>
        <p:txBody>
          <a:bodyPr>
            <a:normAutofit/>
          </a:bodyPr>
          <a:lstStyle/>
          <a:p>
            <a:r>
              <a:rPr lang="en-US" b="1" dirty="0"/>
              <a:t>Right Rate: N Supply</a:t>
            </a:r>
            <a:br>
              <a:rPr lang="en-US" b="1" dirty="0"/>
            </a:br>
            <a:r>
              <a:rPr lang="en-US" sz="3100" dirty="0"/>
              <a:t>N in the Soil</a:t>
            </a:r>
            <a:endParaRPr lang="en-US" dirty="0"/>
          </a:p>
        </p:txBody>
      </p:sp>
      <p:sp>
        <p:nvSpPr>
          <p:cNvPr id="3" name="Content Placeholder 2"/>
          <p:cNvSpPr>
            <a:spLocks noGrp="1"/>
          </p:cNvSpPr>
          <p:nvPr>
            <p:ph idx="1"/>
          </p:nvPr>
        </p:nvSpPr>
        <p:spPr/>
        <p:txBody>
          <a:bodyPr>
            <a:normAutofit/>
          </a:bodyPr>
          <a:lstStyle/>
          <a:p>
            <a:r>
              <a:rPr lang="en-US" dirty="0"/>
              <a:t>Soil Nitrate Testing should be performed at planting or before side-dress</a:t>
            </a:r>
          </a:p>
          <a:p>
            <a:pPr lvl="1"/>
            <a:r>
              <a:rPr lang="en-US" dirty="0"/>
              <a:t>Testing through lab</a:t>
            </a:r>
          </a:p>
          <a:p>
            <a:pPr lvl="1"/>
            <a:r>
              <a:rPr lang="en-US" dirty="0"/>
              <a:t>Nitrate Quick Test </a:t>
            </a:r>
          </a:p>
          <a:p>
            <a:r>
              <a:rPr lang="en-US" dirty="0"/>
              <a:t>Example </a:t>
            </a:r>
          </a:p>
          <a:p>
            <a:pPr lvl="1"/>
            <a:r>
              <a:rPr lang="en-US" dirty="0"/>
              <a:t>results = 20ppm NO</a:t>
            </a:r>
            <a:r>
              <a:rPr lang="en-US" baseline="-25000" dirty="0"/>
              <a:t>3</a:t>
            </a:r>
            <a:r>
              <a:rPr lang="en-US" dirty="0"/>
              <a:t>-N in dry soil </a:t>
            </a:r>
          </a:p>
          <a:p>
            <a:pPr lvl="1"/>
            <a:r>
              <a:rPr lang="en-US" dirty="0"/>
              <a:t>20 x 4 = </a:t>
            </a:r>
            <a:r>
              <a:rPr lang="en-US" dirty="0">
                <a:solidFill>
                  <a:schemeClr val="accent6"/>
                </a:solidFill>
              </a:rPr>
              <a:t>80 lbs. N/ac </a:t>
            </a:r>
            <a:r>
              <a:rPr lang="en-US" dirty="0"/>
              <a:t>available in top foot of soil </a:t>
            </a:r>
          </a:p>
          <a:p>
            <a:pPr marL="457200" lvl="1" indent="0">
              <a:buNone/>
            </a:pPr>
            <a:endParaRPr lang="en-US" dirty="0"/>
          </a:p>
          <a:p>
            <a:pPr lvl="1">
              <a:buFont typeface="Arial" pitchFamily="34" charset="0"/>
              <a:buChar char="•"/>
            </a:pPr>
            <a:endParaRPr lang="en-US" b="1" dirty="0"/>
          </a:p>
          <a:p>
            <a:pPr marL="457200" lvl="1" indent="0">
              <a:buNone/>
            </a:pPr>
            <a:endParaRPr lang="en-US" dirty="0"/>
          </a:p>
        </p:txBody>
      </p:sp>
      <p:sp>
        <p:nvSpPr>
          <p:cNvPr id="2" name="Slide Number Placeholder 1">
            <a:extLst>
              <a:ext uri="{FF2B5EF4-FFF2-40B4-BE49-F238E27FC236}">
                <a16:creationId xmlns:a16="http://schemas.microsoft.com/office/drawing/2014/main" id="{16BA5E19-2E30-4AFA-8C7C-651D52DC1DEE}"/>
              </a:ext>
            </a:extLst>
          </p:cNvPr>
          <p:cNvSpPr>
            <a:spLocks noGrp="1"/>
          </p:cNvSpPr>
          <p:nvPr>
            <p:ph type="sldNum" sz="quarter" idx="12"/>
          </p:nvPr>
        </p:nvSpPr>
        <p:spPr/>
        <p:txBody>
          <a:bodyPr/>
          <a:lstStyle/>
          <a:p>
            <a:fld id="{30F35C39-F39F-4C0B-997D-CB1EB03A2CEE}" type="slidenum">
              <a:rPr lang="en-US" smtClean="0"/>
              <a:t>132</a:t>
            </a:fld>
            <a:endParaRPr lang="en-US"/>
          </a:p>
        </p:txBody>
      </p:sp>
      <p:pic>
        <p:nvPicPr>
          <p:cNvPr id="5" name="Picture 4">
            <a:extLst>
              <a:ext uri="{FF2B5EF4-FFF2-40B4-BE49-F238E27FC236}">
                <a16:creationId xmlns:a16="http://schemas.microsoft.com/office/drawing/2014/main" id="{43D3FEED-D4C1-4DE5-8A60-8EF451FBBF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319013"/>
            <a:ext cx="1004511" cy="1326470"/>
          </a:xfrm>
          <a:prstGeom prst="rect">
            <a:avLst/>
          </a:prstGeom>
        </p:spPr>
      </p:pic>
    </p:spTree>
    <p:extLst>
      <p:ext uri="{BB962C8B-B14F-4D97-AF65-F5344CB8AC3E}">
        <p14:creationId xmlns:p14="http://schemas.microsoft.com/office/powerpoint/2010/main" val="28932453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133</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532630" y="2752528"/>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6056542" y="4280298"/>
            <a:ext cx="1669041" cy="707886"/>
          </a:xfrm>
          <a:prstGeom prst="rect">
            <a:avLst/>
          </a:prstGeom>
          <a:noFill/>
        </p:spPr>
        <p:txBody>
          <a:bodyPr wrap="square" rtlCol="0">
            <a:spAutoFit/>
          </a:bodyPr>
          <a:lstStyle/>
          <a:p>
            <a:pPr algn="ctr"/>
            <a:r>
              <a:rPr lang="en-US" sz="2000" dirty="0">
                <a:solidFill>
                  <a:prstClr val="black"/>
                </a:solidFill>
              </a:rPr>
              <a:t>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440981" y="4413888"/>
            <a:ext cx="1449741" cy="400110"/>
          </a:xfrm>
          <a:prstGeom prst="rect">
            <a:avLst/>
          </a:prstGeom>
          <a:noFill/>
        </p:spPr>
        <p:txBody>
          <a:bodyPr wrap="square" rtlCol="0">
            <a:spAutoFit/>
          </a:bodyPr>
          <a:lstStyle/>
          <a:p>
            <a:pPr algn="ctr"/>
            <a:r>
              <a:rPr lang="en-US" sz="2000" dirty="0">
                <a:solidFill>
                  <a:prstClr val="black"/>
                </a:solidFill>
              </a:rPr>
              <a:t>Fertilizer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278 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59957FB0-3964-49E3-AA3A-900B1D6FEA58}"/>
              </a:ext>
            </a:extLst>
          </p:cNvPr>
          <p:cNvPicPr>
            <a:picLocks noChangeAspect="1"/>
          </p:cNvPicPr>
          <p:nvPr/>
        </p:nvPicPr>
        <p:blipFill>
          <a:blip r:embed="rId9"/>
          <a:stretch>
            <a:fillRect/>
          </a:stretch>
        </p:blipFill>
        <p:spPr>
          <a:xfrm>
            <a:off x="445555" y="2770179"/>
            <a:ext cx="1504950" cy="1333500"/>
          </a:xfrm>
          <a:prstGeom prst="rect">
            <a:avLst/>
          </a:prstGeom>
        </p:spPr>
      </p:pic>
      <p:pic>
        <p:nvPicPr>
          <p:cNvPr id="4" name="Picture 3">
            <a:extLst>
              <a:ext uri="{FF2B5EF4-FFF2-40B4-BE49-F238E27FC236}">
                <a16:creationId xmlns:a16="http://schemas.microsoft.com/office/drawing/2014/main" id="{138E8858-76D6-4847-B18C-BDB17CEE86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25" name="TextBox 24">
            <a:extLst>
              <a:ext uri="{FF2B5EF4-FFF2-40B4-BE49-F238E27FC236}">
                <a16:creationId xmlns:a16="http://schemas.microsoft.com/office/drawing/2014/main" id="{65AF26DC-C769-45E6-B6A3-77F31D2DFADF}"/>
              </a:ext>
            </a:extLst>
          </p:cNvPr>
          <p:cNvSpPr txBox="1"/>
          <p:nvPr/>
        </p:nvSpPr>
        <p:spPr>
          <a:xfrm>
            <a:off x="2912382" y="4498885"/>
            <a:ext cx="1685443" cy="400110"/>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2000" dirty="0">
                <a:solidFill>
                  <a:prstClr val="black"/>
                </a:solidFill>
              </a:rPr>
              <a:t>80 lbs. N /acre</a:t>
            </a:r>
          </a:p>
        </p:txBody>
      </p:sp>
      <p:sp>
        <p:nvSpPr>
          <p:cNvPr id="31" name="TextBox 30">
            <a:extLst>
              <a:ext uri="{FF2B5EF4-FFF2-40B4-BE49-F238E27FC236}">
                <a16:creationId xmlns:a16="http://schemas.microsoft.com/office/drawing/2014/main" id="{B6D69395-EFEA-441D-ADC5-8C7832434646}"/>
              </a:ext>
            </a:extLst>
          </p:cNvPr>
          <p:cNvSpPr txBox="1"/>
          <p:nvPr/>
        </p:nvSpPr>
        <p:spPr>
          <a:xfrm>
            <a:off x="4580398" y="4286901"/>
            <a:ext cx="1678370" cy="707886"/>
          </a:xfrm>
          <a:prstGeom prst="rect">
            <a:avLst/>
          </a:prstGeom>
          <a:noFill/>
        </p:spPr>
        <p:txBody>
          <a:bodyPr wrap="square" rtlCol="0">
            <a:spAutoFit/>
          </a:bodyPr>
          <a:lstStyle/>
          <a:p>
            <a:pPr algn="ctr"/>
            <a:r>
              <a:rPr lang="en-US" sz="2000" dirty="0">
                <a:solidFill>
                  <a:prstClr val="black"/>
                </a:solidFill>
              </a:rPr>
              <a:t>N mineralized in soil</a:t>
            </a:r>
          </a:p>
        </p:txBody>
      </p:sp>
    </p:spTree>
    <p:extLst>
      <p:ext uri="{BB962C8B-B14F-4D97-AF65-F5344CB8AC3E}">
        <p14:creationId xmlns:p14="http://schemas.microsoft.com/office/powerpoint/2010/main" val="30332651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Right Rate: N Supply</a:t>
            </a:r>
            <a:br>
              <a:rPr lang="en-US" sz="3600" b="1" dirty="0"/>
            </a:br>
            <a:r>
              <a:rPr lang="en-US" sz="2800" dirty="0"/>
              <a:t>N Mineralized in the Soil</a:t>
            </a:r>
            <a:endParaRPr lang="en-US" sz="3600" dirty="0"/>
          </a:p>
        </p:txBody>
      </p:sp>
      <p:sp>
        <p:nvSpPr>
          <p:cNvPr id="4" name="Slide Number Placeholder 3">
            <a:extLst>
              <a:ext uri="{FF2B5EF4-FFF2-40B4-BE49-F238E27FC236}">
                <a16:creationId xmlns:a16="http://schemas.microsoft.com/office/drawing/2014/main" id="{DD7649D8-ADB3-405B-8621-001607570788}"/>
              </a:ext>
            </a:extLst>
          </p:cNvPr>
          <p:cNvSpPr>
            <a:spLocks noGrp="1"/>
          </p:cNvSpPr>
          <p:nvPr>
            <p:ph type="sldNum" sz="quarter" idx="12"/>
          </p:nvPr>
        </p:nvSpPr>
        <p:spPr/>
        <p:txBody>
          <a:bodyPr/>
          <a:lstStyle/>
          <a:p>
            <a:fld id="{30F35C39-F39F-4C0B-997D-CB1EB03A2CEE}" type="slidenum">
              <a:rPr lang="en-US" smtClean="0"/>
              <a:t>134</a:t>
            </a:fld>
            <a:endParaRPr lang="en-US"/>
          </a:p>
        </p:txBody>
      </p:sp>
      <p:sp>
        <p:nvSpPr>
          <p:cNvPr id="9" name="Content Placeholder 8">
            <a:extLst>
              <a:ext uri="{FF2B5EF4-FFF2-40B4-BE49-F238E27FC236}">
                <a16:creationId xmlns:a16="http://schemas.microsoft.com/office/drawing/2014/main" id="{9C68EC37-92C0-4E0B-B08A-7F5AA7D38E2F}"/>
              </a:ext>
            </a:extLst>
          </p:cNvPr>
          <p:cNvSpPr>
            <a:spLocks noGrp="1"/>
          </p:cNvSpPr>
          <p:nvPr>
            <p:ph idx="1"/>
          </p:nvPr>
        </p:nvSpPr>
        <p:spPr/>
        <p:txBody>
          <a:bodyPr/>
          <a:lstStyle/>
          <a:p>
            <a:r>
              <a:rPr lang="en-US" dirty="0"/>
              <a:t>Organic matter applied to the soil, in-season, such as manure, compost, or cover crop residue will release N over time (mineralization)</a:t>
            </a:r>
          </a:p>
          <a:p>
            <a:pPr lvl="1"/>
            <a:r>
              <a:rPr lang="en-US" dirty="0"/>
              <a:t>N released will become available to plant for uptake </a:t>
            </a:r>
          </a:p>
        </p:txBody>
      </p:sp>
      <p:pic>
        <p:nvPicPr>
          <p:cNvPr id="10" name="Picture 9">
            <a:extLst>
              <a:ext uri="{FF2B5EF4-FFF2-40B4-BE49-F238E27FC236}">
                <a16:creationId xmlns:a16="http://schemas.microsoft.com/office/drawing/2014/main" id="{7E9F0211-DACD-4B67-B98E-7877E9B196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3825852"/>
            <a:ext cx="6686550" cy="2530499"/>
          </a:xfrm>
          <a:prstGeom prst="rect">
            <a:avLst/>
          </a:prstGeom>
        </p:spPr>
      </p:pic>
    </p:spTree>
    <p:extLst>
      <p:ext uri="{BB962C8B-B14F-4D97-AF65-F5344CB8AC3E}">
        <p14:creationId xmlns:p14="http://schemas.microsoft.com/office/powerpoint/2010/main" val="680744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sng" dirty="0"/>
            </a:br>
            <a:r>
              <a:rPr lang="en-US" sz="4400" b="1" dirty="0">
                <a:solidFill>
                  <a:srgbClr val="000000"/>
                </a:solidFill>
              </a:rPr>
              <a:t>Right Rate: N Supply</a:t>
            </a:r>
            <a:br>
              <a:rPr lang="en-US" sz="3600" u="sng" dirty="0">
                <a:solidFill>
                  <a:srgbClr val="000000"/>
                </a:solidFill>
              </a:rPr>
            </a:br>
            <a:r>
              <a:rPr lang="en-US" sz="3100" dirty="0">
                <a:solidFill>
                  <a:srgbClr val="000000"/>
                </a:solidFill>
              </a:rPr>
              <a:t>N Mineralized in the Soil </a:t>
            </a:r>
            <a:br>
              <a:rPr lang="en-US" sz="5400" u="sng" dirty="0"/>
            </a:br>
            <a:endParaRPr lang="en-US" dirty="0"/>
          </a:p>
        </p:txBody>
      </p:sp>
      <p:sp>
        <p:nvSpPr>
          <p:cNvPr id="3" name="Content Placeholder 2"/>
          <p:cNvSpPr>
            <a:spLocks noGrp="1"/>
          </p:cNvSpPr>
          <p:nvPr>
            <p:ph idx="1"/>
          </p:nvPr>
        </p:nvSpPr>
        <p:spPr/>
        <p:txBody>
          <a:bodyPr>
            <a:normAutofit/>
          </a:bodyPr>
          <a:lstStyle/>
          <a:p>
            <a:r>
              <a:rPr lang="en-US" dirty="0"/>
              <a:t>Single application of organic matter </a:t>
            </a:r>
          </a:p>
          <a:p>
            <a:pPr lvl="1"/>
            <a:r>
              <a:rPr lang="en-US" dirty="0"/>
              <a:t>N credits = dry lbs. OM x % N x % decomposition 1st year</a:t>
            </a:r>
          </a:p>
          <a:p>
            <a:pPr marL="457200" lvl="1" indent="0">
              <a:buNone/>
            </a:pPr>
            <a:endParaRPr lang="en-US" dirty="0"/>
          </a:p>
          <a:p>
            <a:r>
              <a:rPr lang="en-US" dirty="0"/>
              <a:t>Consistent application OM or growing of cover crop</a:t>
            </a:r>
            <a:endParaRPr lang="en-US" sz="2000" dirty="0"/>
          </a:p>
          <a:p>
            <a:pPr lvl="1"/>
            <a:r>
              <a:rPr lang="en-US" sz="3200" dirty="0"/>
              <a:t> </a:t>
            </a:r>
            <a:r>
              <a:rPr lang="en-US" dirty="0"/>
              <a:t>N Contribution = Dry lbs. OM x % N x 70%</a:t>
            </a:r>
          </a:p>
          <a:p>
            <a:pPr lvl="1"/>
            <a:endParaRPr lang="en-US" dirty="0"/>
          </a:p>
          <a:p>
            <a:pPr lvl="1"/>
            <a:endParaRPr lang="en-US" dirty="0"/>
          </a:p>
          <a:p>
            <a:pPr marL="457200" lvl="1" indent="0">
              <a:buNone/>
            </a:pPr>
            <a:endParaRPr lang="en-US" sz="2000" dirty="0"/>
          </a:p>
          <a:p>
            <a:pPr marL="457200" lvl="1" indent="0">
              <a:buNone/>
            </a:pPr>
            <a:endParaRPr lang="en-US" sz="2000" dirty="0"/>
          </a:p>
        </p:txBody>
      </p:sp>
      <p:sp>
        <p:nvSpPr>
          <p:cNvPr id="5" name="Slide Number Placeholder 4">
            <a:extLst>
              <a:ext uri="{FF2B5EF4-FFF2-40B4-BE49-F238E27FC236}">
                <a16:creationId xmlns:a16="http://schemas.microsoft.com/office/drawing/2014/main" id="{432CD4AF-458C-4F08-9450-266D5222A16A}"/>
              </a:ext>
            </a:extLst>
          </p:cNvPr>
          <p:cNvSpPr>
            <a:spLocks noGrp="1"/>
          </p:cNvSpPr>
          <p:nvPr>
            <p:ph type="sldNum" sz="quarter" idx="12"/>
          </p:nvPr>
        </p:nvSpPr>
        <p:spPr/>
        <p:txBody>
          <a:bodyPr/>
          <a:lstStyle/>
          <a:p>
            <a:fld id="{30F35C39-F39F-4C0B-997D-CB1EB03A2CEE}" type="slidenum">
              <a:rPr lang="en-US" smtClean="0"/>
              <a:t>135</a:t>
            </a:fld>
            <a:endParaRPr lang="en-US"/>
          </a:p>
        </p:txBody>
      </p:sp>
      <p:graphicFrame>
        <p:nvGraphicFramePr>
          <p:cNvPr id="6" name="Table 5">
            <a:extLst>
              <a:ext uri="{FF2B5EF4-FFF2-40B4-BE49-F238E27FC236}">
                <a16:creationId xmlns:a16="http://schemas.microsoft.com/office/drawing/2014/main" id="{C59002A6-D10E-47D5-BEAA-C1F7A3B65B59}"/>
              </a:ext>
            </a:extLst>
          </p:cNvPr>
          <p:cNvGraphicFramePr>
            <a:graphicFrameLocks noGrp="1"/>
          </p:cNvGraphicFramePr>
          <p:nvPr>
            <p:extLst>
              <p:ext uri="{D42A27DB-BD31-4B8C-83A1-F6EECF244321}">
                <p14:modId xmlns:p14="http://schemas.microsoft.com/office/powerpoint/2010/main" val="35623930"/>
              </p:ext>
            </p:extLst>
          </p:nvPr>
        </p:nvGraphicFramePr>
        <p:xfrm>
          <a:off x="2590800" y="4267200"/>
          <a:ext cx="3657600" cy="19812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196528279"/>
                    </a:ext>
                  </a:extLst>
                </a:gridCol>
                <a:gridCol w="1828800">
                  <a:extLst>
                    <a:ext uri="{9D8B030D-6E8A-4147-A177-3AD203B41FA5}">
                      <a16:colId xmlns:a16="http://schemas.microsoft.com/office/drawing/2014/main" val="103297566"/>
                    </a:ext>
                  </a:extLst>
                </a:gridCol>
              </a:tblGrid>
              <a:tr h="370840">
                <a:tc gridSpan="2">
                  <a:txBody>
                    <a:bodyPr/>
                    <a:lstStyle/>
                    <a:p>
                      <a:pPr algn="ctr"/>
                      <a:r>
                        <a:rPr lang="en-US" sz="2000" dirty="0">
                          <a:solidFill>
                            <a:sysClr val="windowText" lastClr="000000"/>
                          </a:solidFill>
                        </a:rPr>
                        <a:t>First Year Decomposition Rates</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566976005"/>
                  </a:ext>
                </a:extLst>
              </a:tr>
              <a:tr h="370840">
                <a:tc>
                  <a:txBody>
                    <a:bodyPr/>
                    <a:lstStyle/>
                    <a:p>
                      <a:r>
                        <a:rPr lang="en-US" sz="2000" dirty="0"/>
                        <a:t>Cured Compost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0213086"/>
                  </a:ext>
                </a:extLst>
              </a:tr>
              <a:tr h="370840">
                <a:tc>
                  <a:txBody>
                    <a:bodyPr/>
                    <a:lstStyle/>
                    <a:p>
                      <a:r>
                        <a:rPr lang="en-US" sz="2000" dirty="0"/>
                        <a:t>Dried Manure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78805"/>
                  </a:ext>
                </a:extLst>
              </a:tr>
              <a:tr h="370840">
                <a:tc>
                  <a:txBody>
                    <a:bodyPr/>
                    <a:lstStyle/>
                    <a:p>
                      <a:r>
                        <a:rPr lang="en-US" sz="2000" dirty="0"/>
                        <a:t>Cover Crop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10-35%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0740794"/>
                  </a:ext>
                </a:extLst>
              </a:tr>
              <a:tr h="370840">
                <a:tc>
                  <a:txBody>
                    <a:bodyPr/>
                    <a:lstStyle/>
                    <a:p>
                      <a:r>
                        <a:rPr lang="en-US" sz="2000" dirty="0"/>
                        <a:t>Lagoon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40-50%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092418"/>
                  </a:ext>
                </a:extLst>
              </a:tr>
            </a:tbl>
          </a:graphicData>
        </a:graphic>
      </p:graphicFrame>
    </p:spTree>
    <p:extLst>
      <p:ext uri="{BB962C8B-B14F-4D97-AF65-F5344CB8AC3E}">
        <p14:creationId xmlns:p14="http://schemas.microsoft.com/office/powerpoint/2010/main" val="26409683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Continual application of the same amount of organic N each year 43 </a:t>
            </a:r>
            <a:r>
              <a:rPr lang="en-US" sz="3600" b="1" dirty="0" err="1"/>
              <a:t>lbs</a:t>
            </a:r>
            <a:r>
              <a:rPr lang="en-US" sz="3600" b="1" dirty="0"/>
              <a:t> N / acre</a:t>
            </a:r>
          </a:p>
        </p:txBody>
      </p:sp>
      <p:sp>
        <p:nvSpPr>
          <p:cNvPr id="4" name="Slide Number Placeholder 3">
            <a:extLst>
              <a:ext uri="{FF2B5EF4-FFF2-40B4-BE49-F238E27FC236}">
                <a16:creationId xmlns:a16="http://schemas.microsoft.com/office/drawing/2014/main" id="{98C0B345-AC88-4ECE-8EF8-15F1340A18A6}"/>
              </a:ext>
            </a:extLst>
          </p:cNvPr>
          <p:cNvSpPr>
            <a:spLocks noGrp="1"/>
          </p:cNvSpPr>
          <p:nvPr>
            <p:ph type="sldNum" sz="quarter" idx="12"/>
          </p:nvPr>
        </p:nvSpPr>
        <p:spPr/>
        <p:txBody>
          <a:bodyPr/>
          <a:lstStyle/>
          <a:p>
            <a:fld id="{30F35C39-F39F-4C0B-997D-CB1EB03A2CEE}" type="slidenum">
              <a:rPr lang="en-US" smtClean="0"/>
              <a:t>136</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91693006"/>
              </p:ext>
            </p:extLst>
          </p:nvPr>
        </p:nvGraphicFramePr>
        <p:xfrm>
          <a:off x="457200" y="155278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940851"/>
            <a:ext cx="8229600" cy="830997"/>
          </a:xfrm>
          <a:prstGeom prst="rect">
            <a:avLst/>
          </a:prstGeom>
          <a:noFill/>
        </p:spPr>
        <p:txBody>
          <a:bodyPr wrap="square" rtlCol="0">
            <a:spAutoFit/>
          </a:bodyPr>
          <a:lstStyle/>
          <a:p>
            <a:r>
              <a:rPr lang="en-US" sz="2400" dirty="0"/>
              <a:t>In each subsequent year of application the available mineral N increases and a steady state is approached after about 4 years. </a:t>
            </a:r>
          </a:p>
        </p:txBody>
      </p:sp>
    </p:spTree>
    <p:extLst>
      <p:ext uri="{BB962C8B-B14F-4D97-AF65-F5344CB8AC3E}">
        <p14:creationId xmlns:p14="http://schemas.microsoft.com/office/powerpoint/2010/main" val="9236511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84A3-D628-4F83-9424-E81F9A41E375}"/>
              </a:ext>
            </a:extLst>
          </p:cNvPr>
          <p:cNvSpPr>
            <a:spLocks noGrp="1"/>
          </p:cNvSpPr>
          <p:nvPr>
            <p:ph type="title"/>
          </p:nvPr>
        </p:nvSpPr>
        <p:spPr/>
        <p:txBody>
          <a:bodyPr>
            <a:normAutofit/>
          </a:bodyPr>
          <a:lstStyle/>
          <a:p>
            <a:r>
              <a:rPr lang="en-US" dirty="0">
                <a:solidFill>
                  <a:srgbClr val="000000"/>
                </a:solidFill>
              </a:rPr>
              <a:t>Right Rate: N Supply</a:t>
            </a:r>
            <a:br>
              <a:rPr lang="en-US" sz="4400" u="sng" dirty="0">
                <a:solidFill>
                  <a:srgbClr val="000000"/>
                </a:solidFill>
              </a:rPr>
            </a:br>
            <a:r>
              <a:rPr lang="en-US" sz="2800" dirty="0">
                <a:solidFill>
                  <a:srgbClr val="000000"/>
                </a:solidFill>
              </a:rPr>
              <a:t>N Mineralized in the Soil</a:t>
            </a:r>
            <a:endParaRPr lang="en-US" dirty="0"/>
          </a:p>
        </p:txBody>
      </p:sp>
      <p:sp>
        <p:nvSpPr>
          <p:cNvPr id="3" name="Content Placeholder 2">
            <a:extLst>
              <a:ext uri="{FF2B5EF4-FFF2-40B4-BE49-F238E27FC236}">
                <a16:creationId xmlns:a16="http://schemas.microsoft.com/office/drawing/2014/main" id="{48A06D32-D3FE-4B02-816A-DE370F3FA595}"/>
              </a:ext>
            </a:extLst>
          </p:cNvPr>
          <p:cNvSpPr>
            <a:spLocks noGrp="1"/>
          </p:cNvSpPr>
          <p:nvPr>
            <p:ph idx="1"/>
          </p:nvPr>
        </p:nvSpPr>
        <p:spPr/>
        <p:txBody>
          <a:bodyPr/>
          <a:lstStyle/>
          <a:p>
            <a:r>
              <a:rPr lang="en-US" dirty="0"/>
              <a:t>Example </a:t>
            </a:r>
          </a:p>
          <a:p>
            <a:pPr lvl="1"/>
            <a:r>
              <a:rPr lang="en-US" sz="2800" dirty="0"/>
              <a:t>1</a:t>
            </a:r>
            <a:r>
              <a:rPr lang="en-US" sz="2800" baseline="30000" dirty="0"/>
              <a:t>st</a:t>
            </a:r>
            <a:r>
              <a:rPr lang="en-US" sz="2800" dirty="0"/>
              <a:t> year applying cured compost @ 5 tons/ac </a:t>
            </a:r>
          </a:p>
          <a:p>
            <a:pPr lvl="2"/>
            <a:r>
              <a:rPr lang="en-US" sz="2400" dirty="0"/>
              <a:t>Expected 1</a:t>
            </a:r>
            <a:r>
              <a:rPr lang="en-US" sz="2400" baseline="30000" dirty="0"/>
              <a:t>st</a:t>
            </a:r>
            <a:r>
              <a:rPr lang="en-US" sz="2400" dirty="0"/>
              <a:t> year decomposition rate 7.5%</a:t>
            </a:r>
          </a:p>
          <a:p>
            <a:pPr lvl="2"/>
            <a:r>
              <a:rPr lang="en-US" sz="2400" dirty="0"/>
              <a:t>% N estimated from lab report 2% </a:t>
            </a:r>
          </a:p>
          <a:p>
            <a:pPr marL="914400" lvl="2" indent="0">
              <a:buNone/>
            </a:pPr>
            <a:endParaRPr lang="en-US" sz="2400" dirty="0"/>
          </a:p>
          <a:p>
            <a:pPr marL="914400" lvl="2" indent="0">
              <a:buNone/>
            </a:pPr>
            <a:r>
              <a:rPr lang="en-US" sz="2400" dirty="0"/>
              <a:t>N credit = 10,000 </a:t>
            </a:r>
            <a:r>
              <a:rPr lang="en-US" sz="2400" dirty="0" err="1"/>
              <a:t>lbs</a:t>
            </a:r>
            <a:r>
              <a:rPr lang="en-US" sz="2400" dirty="0"/>
              <a:t> compost /ac x 0.02 x 0.075 </a:t>
            </a:r>
          </a:p>
          <a:p>
            <a:pPr marL="914400" lvl="2" indent="0">
              <a:buNone/>
            </a:pPr>
            <a:r>
              <a:rPr lang="en-US" sz="2400" dirty="0"/>
              <a:t>N credit = </a:t>
            </a:r>
            <a:r>
              <a:rPr lang="en-US" sz="2400" dirty="0">
                <a:solidFill>
                  <a:schemeClr val="accent6"/>
                </a:solidFill>
              </a:rPr>
              <a:t>15 </a:t>
            </a:r>
            <a:r>
              <a:rPr lang="en-US" sz="2400" dirty="0" err="1">
                <a:solidFill>
                  <a:schemeClr val="accent6"/>
                </a:solidFill>
              </a:rPr>
              <a:t>lbs</a:t>
            </a:r>
            <a:r>
              <a:rPr lang="en-US" sz="2400" dirty="0">
                <a:solidFill>
                  <a:schemeClr val="accent6"/>
                </a:solidFill>
              </a:rPr>
              <a:t> N /ac</a:t>
            </a:r>
          </a:p>
          <a:p>
            <a:pPr lvl="2"/>
            <a:endParaRPr lang="en-US" dirty="0"/>
          </a:p>
        </p:txBody>
      </p:sp>
      <p:sp>
        <p:nvSpPr>
          <p:cNvPr id="4" name="Slide Number Placeholder 3">
            <a:extLst>
              <a:ext uri="{FF2B5EF4-FFF2-40B4-BE49-F238E27FC236}">
                <a16:creationId xmlns:a16="http://schemas.microsoft.com/office/drawing/2014/main" id="{E3B36EF6-92CA-45C3-BE20-34B2618F0649}"/>
              </a:ext>
            </a:extLst>
          </p:cNvPr>
          <p:cNvSpPr>
            <a:spLocks noGrp="1"/>
          </p:cNvSpPr>
          <p:nvPr>
            <p:ph type="sldNum" sz="quarter" idx="12"/>
          </p:nvPr>
        </p:nvSpPr>
        <p:spPr/>
        <p:txBody>
          <a:bodyPr/>
          <a:lstStyle/>
          <a:p>
            <a:fld id="{30F35C39-F39F-4C0B-997D-CB1EB03A2CEE}" type="slidenum">
              <a:rPr lang="en-US" smtClean="0"/>
              <a:t>137</a:t>
            </a:fld>
            <a:endParaRPr lang="en-US"/>
          </a:p>
        </p:txBody>
      </p:sp>
      <p:sp>
        <p:nvSpPr>
          <p:cNvPr id="5" name="Rectangle: Rounded Corners 4">
            <a:extLst>
              <a:ext uri="{FF2B5EF4-FFF2-40B4-BE49-F238E27FC236}">
                <a16:creationId xmlns:a16="http://schemas.microsoft.com/office/drawing/2014/main" id="{9F1F575C-0059-4F18-B9C3-E727BC07749B}"/>
              </a:ext>
            </a:extLst>
          </p:cNvPr>
          <p:cNvSpPr/>
          <p:nvPr/>
        </p:nvSpPr>
        <p:spPr>
          <a:xfrm>
            <a:off x="2819400" y="4267200"/>
            <a:ext cx="1600200" cy="4572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7819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138</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532630" y="2752528"/>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6056542" y="4280298"/>
            <a:ext cx="1669041" cy="707886"/>
          </a:xfrm>
          <a:prstGeom prst="rect">
            <a:avLst/>
          </a:prstGeom>
          <a:noFill/>
        </p:spPr>
        <p:txBody>
          <a:bodyPr wrap="square" rtlCol="0">
            <a:spAutoFit/>
          </a:bodyPr>
          <a:lstStyle/>
          <a:p>
            <a:pPr algn="ctr"/>
            <a:r>
              <a:rPr lang="en-US" sz="2000" dirty="0">
                <a:solidFill>
                  <a:prstClr val="black"/>
                </a:solidFill>
              </a:rPr>
              <a:t>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440981" y="4413888"/>
            <a:ext cx="1449741" cy="400110"/>
          </a:xfrm>
          <a:prstGeom prst="rect">
            <a:avLst/>
          </a:prstGeom>
          <a:noFill/>
        </p:spPr>
        <p:txBody>
          <a:bodyPr wrap="square" rtlCol="0">
            <a:spAutoFit/>
          </a:bodyPr>
          <a:lstStyle/>
          <a:p>
            <a:pPr algn="ctr"/>
            <a:r>
              <a:rPr lang="en-US" sz="2000" dirty="0">
                <a:solidFill>
                  <a:prstClr val="black"/>
                </a:solidFill>
              </a:rPr>
              <a:t>Fertilizer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278 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59957FB0-3964-49E3-AA3A-900B1D6FEA58}"/>
              </a:ext>
            </a:extLst>
          </p:cNvPr>
          <p:cNvPicPr>
            <a:picLocks noChangeAspect="1"/>
          </p:cNvPicPr>
          <p:nvPr/>
        </p:nvPicPr>
        <p:blipFill>
          <a:blip r:embed="rId9"/>
          <a:stretch>
            <a:fillRect/>
          </a:stretch>
        </p:blipFill>
        <p:spPr>
          <a:xfrm>
            <a:off x="445555" y="2770179"/>
            <a:ext cx="1504950" cy="1333500"/>
          </a:xfrm>
          <a:prstGeom prst="rect">
            <a:avLst/>
          </a:prstGeom>
        </p:spPr>
      </p:pic>
      <p:pic>
        <p:nvPicPr>
          <p:cNvPr id="4" name="Picture 3">
            <a:extLst>
              <a:ext uri="{FF2B5EF4-FFF2-40B4-BE49-F238E27FC236}">
                <a16:creationId xmlns:a16="http://schemas.microsoft.com/office/drawing/2014/main" id="{138E8858-76D6-4847-B18C-BDB17CEE86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25" name="TextBox 24">
            <a:extLst>
              <a:ext uri="{FF2B5EF4-FFF2-40B4-BE49-F238E27FC236}">
                <a16:creationId xmlns:a16="http://schemas.microsoft.com/office/drawing/2014/main" id="{65AF26DC-C769-45E6-B6A3-77F31D2DFADF}"/>
              </a:ext>
            </a:extLst>
          </p:cNvPr>
          <p:cNvSpPr txBox="1"/>
          <p:nvPr/>
        </p:nvSpPr>
        <p:spPr>
          <a:xfrm>
            <a:off x="2912382" y="4498885"/>
            <a:ext cx="1685443"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solidFill>
                  <a:prstClr val="black"/>
                </a:solidFill>
              </a:rPr>
              <a:t>80 lbs. N /acre</a:t>
            </a:r>
          </a:p>
        </p:txBody>
      </p:sp>
      <p:sp>
        <p:nvSpPr>
          <p:cNvPr id="26" name="TextBox 25">
            <a:extLst>
              <a:ext uri="{FF2B5EF4-FFF2-40B4-BE49-F238E27FC236}">
                <a16:creationId xmlns:a16="http://schemas.microsoft.com/office/drawing/2014/main" id="{9AADC0B3-E610-4527-BED2-196FFBC67784}"/>
              </a:ext>
            </a:extLst>
          </p:cNvPr>
          <p:cNvSpPr txBox="1"/>
          <p:nvPr/>
        </p:nvSpPr>
        <p:spPr>
          <a:xfrm>
            <a:off x="4578730" y="4497620"/>
            <a:ext cx="1685443" cy="400110"/>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2000" dirty="0">
                <a:solidFill>
                  <a:prstClr val="black"/>
                </a:solidFill>
              </a:rPr>
              <a:t>15 lbs. N /acre</a:t>
            </a:r>
          </a:p>
        </p:txBody>
      </p:sp>
    </p:spTree>
    <p:extLst>
      <p:ext uri="{BB962C8B-B14F-4D97-AF65-F5344CB8AC3E}">
        <p14:creationId xmlns:p14="http://schemas.microsoft.com/office/powerpoint/2010/main" val="18660633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7F616-5A07-4B47-973B-48ECD68D32AF}"/>
              </a:ext>
            </a:extLst>
          </p:cNvPr>
          <p:cNvSpPr>
            <a:spLocks noGrp="1"/>
          </p:cNvSpPr>
          <p:nvPr>
            <p:ph type="title"/>
          </p:nvPr>
        </p:nvSpPr>
        <p:spPr/>
        <p:txBody>
          <a:bodyPr>
            <a:normAutofit/>
          </a:bodyPr>
          <a:lstStyle/>
          <a:p>
            <a:pPr lvl="0">
              <a:spcBef>
                <a:spcPts val="0"/>
              </a:spcBef>
            </a:pPr>
            <a:r>
              <a:rPr lang="en-US" sz="4000" b="1" dirty="0">
                <a:solidFill>
                  <a:prstClr val="black"/>
                </a:solidFill>
                <a:ea typeface="+mn-ea"/>
                <a:cs typeface="+mn-cs"/>
              </a:rPr>
              <a:t>Right Rate: N Supply</a:t>
            </a:r>
            <a:br>
              <a:rPr lang="en-US" sz="3600" b="1" dirty="0">
                <a:solidFill>
                  <a:prstClr val="black"/>
                </a:solidFill>
                <a:ea typeface="+mn-ea"/>
                <a:cs typeface="+mn-cs"/>
              </a:rPr>
            </a:br>
            <a:r>
              <a:rPr lang="en-US" sz="2800" dirty="0">
                <a:solidFill>
                  <a:prstClr val="black"/>
                </a:solidFill>
                <a:ea typeface="+mn-ea"/>
                <a:cs typeface="+mn-cs"/>
              </a:rPr>
              <a:t>N in irrigation water</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Formula for </a:t>
            </a:r>
            <a:r>
              <a:rPr lang="en-US" u="sng" dirty="0"/>
              <a:t>Nitrate-N </a:t>
            </a:r>
          </a:p>
          <a:p>
            <a:pPr marL="0" indent="0" algn="just">
              <a:buNone/>
            </a:pPr>
            <a:endParaRPr lang="en-US" sz="1100" u="sng" dirty="0"/>
          </a:p>
          <a:p>
            <a:pPr marL="0" indent="0" algn="just">
              <a:buNone/>
            </a:pPr>
            <a:r>
              <a:rPr lang="en-US" sz="2200" dirty="0"/>
              <a:t>Nitrate-N concentration (ppm) </a:t>
            </a:r>
            <a:r>
              <a:rPr lang="en-US" sz="2200" dirty="0">
                <a:solidFill>
                  <a:srgbClr val="E46C0A"/>
                </a:solidFill>
              </a:rPr>
              <a:t>x</a:t>
            </a:r>
            <a:r>
              <a:rPr lang="en-US" sz="2200" dirty="0"/>
              <a:t> inches irrigation applied </a:t>
            </a:r>
            <a:r>
              <a:rPr lang="en-US" sz="2200" dirty="0">
                <a:solidFill>
                  <a:srgbClr val="E46C0A"/>
                </a:solidFill>
              </a:rPr>
              <a:t>x</a:t>
            </a:r>
            <a:r>
              <a:rPr lang="en-US" sz="2200" dirty="0"/>
              <a:t> 0.23</a:t>
            </a:r>
          </a:p>
          <a:p>
            <a:pPr algn="just"/>
            <a:endParaRPr lang="en-US" dirty="0"/>
          </a:p>
          <a:p>
            <a:pPr algn="just"/>
            <a:r>
              <a:rPr lang="en-US" dirty="0"/>
              <a:t>Example</a:t>
            </a:r>
          </a:p>
          <a:p>
            <a:pPr lvl="1"/>
            <a:r>
              <a:rPr lang="en-US" dirty="0"/>
              <a:t>2.3 ppm Nitrate-N and you apply 36 in. of water </a:t>
            </a:r>
          </a:p>
          <a:p>
            <a:pPr lvl="2"/>
            <a:r>
              <a:rPr lang="en-US" sz="2400" dirty="0"/>
              <a:t>2.3 x 36 x 0.23 =</a:t>
            </a:r>
          </a:p>
          <a:p>
            <a:pPr lvl="2"/>
            <a:r>
              <a:rPr lang="en-US" sz="2400" dirty="0">
                <a:solidFill>
                  <a:schemeClr val="accent2"/>
                </a:solidFill>
              </a:rPr>
              <a:t>19 lb N per 36 inches </a:t>
            </a:r>
            <a:r>
              <a:rPr lang="en-US" sz="2400" dirty="0"/>
              <a:t>of water applied</a:t>
            </a:r>
          </a:p>
          <a:p>
            <a:pPr marL="857250" lvl="2" indent="0" algn="just">
              <a:buNone/>
            </a:pPr>
            <a:endParaRPr lang="en-US" dirty="0"/>
          </a:p>
          <a:p>
            <a:pPr marL="0" indent="0">
              <a:buNone/>
            </a:pPr>
            <a:endParaRPr lang="en-US" sz="3600" dirty="0"/>
          </a:p>
        </p:txBody>
      </p:sp>
      <p:sp>
        <p:nvSpPr>
          <p:cNvPr id="2" name="Slide Number Placeholder 1">
            <a:extLst>
              <a:ext uri="{FF2B5EF4-FFF2-40B4-BE49-F238E27FC236}">
                <a16:creationId xmlns:a16="http://schemas.microsoft.com/office/drawing/2014/main" id="{C92B2314-8918-462A-AFD1-AFBE8E329F42}"/>
              </a:ext>
            </a:extLst>
          </p:cNvPr>
          <p:cNvSpPr>
            <a:spLocks noGrp="1"/>
          </p:cNvSpPr>
          <p:nvPr>
            <p:ph type="sldNum" sz="quarter" idx="12"/>
          </p:nvPr>
        </p:nvSpPr>
        <p:spPr/>
        <p:txBody>
          <a:bodyPr/>
          <a:lstStyle/>
          <a:p>
            <a:fld id="{30F35C39-F39F-4C0B-997D-CB1EB03A2CEE}" type="slidenum">
              <a:rPr lang="en-US" smtClean="0"/>
              <a:t>139</a:t>
            </a:fld>
            <a:endParaRPr lang="en-US"/>
          </a:p>
        </p:txBody>
      </p:sp>
      <p:sp>
        <p:nvSpPr>
          <p:cNvPr id="6" name="Rectangle: Rounded Corners 5">
            <a:extLst>
              <a:ext uri="{FF2B5EF4-FFF2-40B4-BE49-F238E27FC236}">
                <a16:creationId xmlns:a16="http://schemas.microsoft.com/office/drawing/2014/main" id="{AD8CBF28-B6C2-4FE4-AF43-0C4B91FE4863}"/>
              </a:ext>
            </a:extLst>
          </p:cNvPr>
          <p:cNvSpPr/>
          <p:nvPr/>
        </p:nvSpPr>
        <p:spPr>
          <a:xfrm>
            <a:off x="1828800" y="4800600"/>
            <a:ext cx="2667000" cy="4572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20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nchor="t">
            <a:noAutofit/>
          </a:bodyPr>
          <a:lstStyle/>
          <a:p>
            <a:br>
              <a:rPr lang="en-US" sz="4000" b="1" dirty="0">
                <a:latin typeface="+mn-lt"/>
              </a:rPr>
            </a:br>
            <a:r>
              <a:rPr lang="en-US" sz="4000" b="1" dirty="0">
                <a:latin typeface="+mn-lt"/>
              </a:rPr>
              <a:t>Overview of Nitrogen and Groundwater Quality Issues</a:t>
            </a:r>
            <a:endParaRPr lang="en-US" sz="4000" b="1" i="1" dirty="0">
              <a:solidFill>
                <a:srgbClr val="EEB000"/>
              </a:solidFill>
              <a:latin typeface="+mn-lt"/>
              <a:ea typeface="ＭＳ Ｐゴシック" charset="-128"/>
            </a:endParaRPr>
          </a:p>
        </p:txBody>
      </p:sp>
      <p:sp>
        <p:nvSpPr>
          <p:cNvPr id="3" name="Subtitle 2">
            <a:extLst>
              <a:ext uri="{FF2B5EF4-FFF2-40B4-BE49-F238E27FC236}">
                <a16:creationId xmlns:a16="http://schemas.microsoft.com/office/drawing/2014/main" id="{A3A33972-C4CC-46F8-96F4-EA35D80E9F35}"/>
              </a:ext>
            </a:extLst>
          </p:cNvPr>
          <p:cNvSpPr>
            <a:spLocks noGrp="1"/>
          </p:cNvSpPr>
          <p:nvPr>
            <p:ph type="body" idx="1"/>
          </p:nvPr>
        </p:nvSpPr>
        <p:spPr/>
        <p:txBody>
          <a:bodyPr>
            <a:normAutofit/>
          </a:bodyPr>
          <a:lstStyle/>
          <a:p>
            <a:r>
              <a:rPr lang="en-US" sz="3200" dirty="0"/>
              <a:t>Section 1</a:t>
            </a:r>
          </a:p>
        </p:txBody>
      </p:sp>
      <p:sp>
        <p:nvSpPr>
          <p:cNvPr id="2" name="Slide Number Placeholder 1">
            <a:extLst>
              <a:ext uri="{FF2B5EF4-FFF2-40B4-BE49-F238E27FC236}">
                <a16:creationId xmlns:a16="http://schemas.microsoft.com/office/drawing/2014/main" id="{24566B62-D5E9-42E4-9A36-373AE7FCF639}"/>
              </a:ext>
            </a:extLst>
          </p:cNvPr>
          <p:cNvSpPr>
            <a:spLocks noGrp="1"/>
          </p:cNvSpPr>
          <p:nvPr>
            <p:ph type="sldNum" sz="quarter" idx="12"/>
          </p:nvPr>
        </p:nvSpPr>
        <p:spPr/>
        <p:txBody>
          <a:bodyPr/>
          <a:lstStyle/>
          <a:p>
            <a:fld id="{30F35C39-F39F-4C0B-997D-CB1EB03A2CEE}" type="slidenum">
              <a:rPr lang="en-US" smtClean="0"/>
              <a:t>14</a:t>
            </a:fld>
            <a:endParaRPr lang="en-US"/>
          </a:p>
        </p:txBody>
      </p:sp>
    </p:spTree>
    <p:extLst>
      <p:ext uri="{BB962C8B-B14F-4D97-AF65-F5344CB8AC3E}">
        <p14:creationId xmlns:p14="http://schemas.microsoft.com/office/powerpoint/2010/main" val="9559235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7F616-5A07-4B47-973B-48ECD68D32AF}"/>
              </a:ext>
            </a:extLst>
          </p:cNvPr>
          <p:cNvSpPr>
            <a:spLocks noGrp="1"/>
          </p:cNvSpPr>
          <p:nvPr>
            <p:ph type="title"/>
          </p:nvPr>
        </p:nvSpPr>
        <p:spPr/>
        <p:txBody>
          <a:bodyPr>
            <a:normAutofit/>
          </a:bodyPr>
          <a:lstStyle/>
          <a:p>
            <a:pPr lvl="0">
              <a:spcBef>
                <a:spcPts val="0"/>
              </a:spcBef>
            </a:pPr>
            <a:r>
              <a:rPr lang="en-US" sz="4000" b="1" dirty="0">
                <a:solidFill>
                  <a:prstClr val="black"/>
                </a:solidFill>
                <a:ea typeface="+mn-ea"/>
                <a:cs typeface="+mn-cs"/>
              </a:rPr>
              <a:t>Right Rate: N Supply</a:t>
            </a:r>
            <a:br>
              <a:rPr lang="en-US" sz="3600" b="1" dirty="0">
                <a:solidFill>
                  <a:prstClr val="black"/>
                </a:solidFill>
                <a:ea typeface="+mn-ea"/>
                <a:cs typeface="+mn-cs"/>
              </a:rPr>
            </a:br>
            <a:r>
              <a:rPr lang="en-US" sz="2800" dirty="0">
                <a:solidFill>
                  <a:prstClr val="black"/>
                </a:solidFill>
                <a:ea typeface="+mn-ea"/>
                <a:cs typeface="+mn-cs"/>
              </a:rPr>
              <a:t>N in irrigation water</a:t>
            </a:r>
            <a:endParaRPr lang="en-US" dirty="0"/>
          </a:p>
        </p:txBody>
      </p:sp>
      <p:sp>
        <p:nvSpPr>
          <p:cNvPr id="3" name="Content Placeholder 2"/>
          <p:cNvSpPr>
            <a:spLocks noGrp="1"/>
          </p:cNvSpPr>
          <p:nvPr>
            <p:ph idx="1"/>
          </p:nvPr>
        </p:nvSpPr>
        <p:spPr/>
        <p:txBody>
          <a:bodyPr>
            <a:normAutofit/>
          </a:bodyPr>
          <a:lstStyle/>
          <a:p>
            <a:r>
              <a:rPr lang="en-US" dirty="0"/>
              <a:t>What if your lab report lists your water as Nitrate (ppm)?</a:t>
            </a:r>
          </a:p>
          <a:p>
            <a:pPr algn="just"/>
            <a:endParaRPr lang="en-US" dirty="0"/>
          </a:p>
          <a:p>
            <a:pPr algn="just"/>
            <a:r>
              <a:rPr lang="en-US" dirty="0"/>
              <a:t>Formula for converting Nitrate to Nitrate-N </a:t>
            </a:r>
          </a:p>
          <a:p>
            <a:pPr marL="0" indent="0" algn="just">
              <a:buNone/>
            </a:pPr>
            <a:endParaRPr lang="en-US" sz="2800" dirty="0"/>
          </a:p>
          <a:p>
            <a:pPr marL="0" indent="0" algn="ctr">
              <a:buNone/>
            </a:pPr>
            <a:r>
              <a:rPr lang="en-US" dirty="0"/>
              <a:t>N</a:t>
            </a:r>
            <a:r>
              <a:rPr lang="en-US" sz="2400" dirty="0"/>
              <a:t>itrate (ppm) ÷ 4.43 = Nitrate-N (ppm)</a:t>
            </a:r>
          </a:p>
          <a:p>
            <a:pPr marL="0" indent="0" algn="just">
              <a:buNone/>
            </a:pPr>
            <a:endParaRPr lang="en-US" dirty="0"/>
          </a:p>
          <a:p>
            <a:pPr marL="857250" lvl="2" indent="0" algn="just">
              <a:buNone/>
            </a:pPr>
            <a:endParaRPr lang="en-US" dirty="0"/>
          </a:p>
          <a:p>
            <a:pPr marL="0" indent="0">
              <a:buNone/>
            </a:pPr>
            <a:endParaRPr lang="en-US" sz="3600" dirty="0"/>
          </a:p>
        </p:txBody>
      </p:sp>
      <p:sp>
        <p:nvSpPr>
          <p:cNvPr id="2" name="Slide Number Placeholder 1">
            <a:extLst>
              <a:ext uri="{FF2B5EF4-FFF2-40B4-BE49-F238E27FC236}">
                <a16:creationId xmlns:a16="http://schemas.microsoft.com/office/drawing/2014/main" id="{C92B2314-8918-462A-AFD1-AFBE8E329F42}"/>
              </a:ext>
            </a:extLst>
          </p:cNvPr>
          <p:cNvSpPr>
            <a:spLocks noGrp="1"/>
          </p:cNvSpPr>
          <p:nvPr>
            <p:ph type="sldNum" sz="quarter" idx="12"/>
          </p:nvPr>
        </p:nvSpPr>
        <p:spPr/>
        <p:txBody>
          <a:bodyPr/>
          <a:lstStyle/>
          <a:p>
            <a:fld id="{30F35C39-F39F-4C0B-997D-CB1EB03A2CEE}" type="slidenum">
              <a:rPr lang="en-US" smtClean="0"/>
              <a:t>140</a:t>
            </a:fld>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5105400"/>
            <a:ext cx="713677" cy="709841"/>
          </a:xfrm>
          <a:prstGeom prst="rect">
            <a:avLst/>
          </a:prstGeom>
        </p:spPr>
      </p:pic>
      <p:pic>
        <p:nvPicPr>
          <p:cNvPr id="20" name="Picture 19">
            <a:extLst>
              <a:ext uri="{FF2B5EF4-FFF2-40B4-BE49-F238E27FC236}">
                <a16:creationId xmlns:a16="http://schemas.microsoft.com/office/drawing/2014/main" id="{502E3580-672D-469C-AECB-99A808C972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7373" y="5252269"/>
            <a:ext cx="416704" cy="416101"/>
          </a:xfrm>
          <a:prstGeom prst="rect">
            <a:avLst/>
          </a:prstGeom>
        </p:spPr>
      </p:pic>
      <p:sp>
        <p:nvSpPr>
          <p:cNvPr id="4" name="Arrow: Right 3">
            <a:extLst>
              <a:ext uri="{FF2B5EF4-FFF2-40B4-BE49-F238E27FC236}">
                <a16:creationId xmlns:a16="http://schemas.microsoft.com/office/drawing/2014/main" id="{3714ABF6-D13C-4F06-9DB3-60038C24F9A3}"/>
              </a:ext>
            </a:extLst>
          </p:cNvPr>
          <p:cNvSpPr/>
          <p:nvPr/>
        </p:nvSpPr>
        <p:spPr>
          <a:xfrm>
            <a:off x="4267200" y="5307920"/>
            <a:ext cx="7136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9338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141</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343400" y="2743382"/>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8071175-4F3A-4E75-B181-FC224655A504}"/>
              </a:ext>
            </a:extLst>
          </p:cNvPr>
          <p:cNvSpPr txBox="1"/>
          <p:nvPr/>
        </p:nvSpPr>
        <p:spPr>
          <a:xfrm>
            <a:off x="7440981" y="4413888"/>
            <a:ext cx="1449741" cy="400110"/>
          </a:xfrm>
          <a:prstGeom prst="rect">
            <a:avLst/>
          </a:prstGeom>
          <a:noFill/>
        </p:spPr>
        <p:txBody>
          <a:bodyPr wrap="square" rtlCol="0">
            <a:spAutoFit/>
          </a:bodyPr>
          <a:lstStyle/>
          <a:p>
            <a:pPr algn="ctr"/>
            <a:r>
              <a:rPr lang="en-US" sz="2000" dirty="0">
                <a:solidFill>
                  <a:prstClr val="black"/>
                </a:solidFill>
              </a:rPr>
              <a:t>Fertilizer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278 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59957FB0-3964-49E3-AA3A-900B1D6FEA58}"/>
              </a:ext>
            </a:extLst>
          </p:cNvPr>
          <p:cNvPicPr>
            <a:picLocks noChangeAspect="1"/>
          </p:cNvPicPr>
          <p:nvPr/>
        </p:nvPicPr>
        <p:blipFill>
          <a:blip r:embed="rId9"/>
          <a:stretch>
            <a:fillRect/>
          </a:stretch>
        </p:blipFill>
        <p:spPr>
          <a:xfrm>
            <a:off x="445555" y="2770179"/>
            <a:ext cx="1504950" cy="1333500"/>
          </a:xfrm>
          <a:prstGeom prst="rect">
            <a:avLst/>
          </a:prstGeom>
        </p:spPr>
      </p:pic>
      <p:pic>
        <p:nvPicPr>
          <p:cNvPr id="4" name="Picture 3">
            <a:extLst>
              <a:ext uri="{FF2B5EF4-FFF2-40B4-BE49-F238E27FC236}">
                <a16:creationId xmlns:a16="http://schemas.microsoft.com/office/drawing/2014/main" id="{138E8858-76D6-4847-B18C-BDB17CEE86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25" name="TextBox 24">
            <a:extLst>
              <a:ext uri="{FF2B5EF4-FFF2-40B4-BE49-F238E27FC236}">
                <a16:creationId xmlns:a16="http://schemas.microsoft.com/office/drawing/2014/main" id="{65AF26DC-C769-45E6-B6A3-77F31D2DFADF}"/>
              </a:ext>
            </a:extLst>
          </p:cNvPr>
          <p:cNvSpPr txBox="1"/>
          <p:nvPr/>
        </p:nvSpPr>
        <p:spPr>
          <a:xfrm>
            <a:off x="2776534" y="4336790"/>
            <a:ext cx="168544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solidFill>
                  <a:prstClr val="black"/>
                </a:solidFill>
              </a:rPr>
              <a:t>80 lbs. N </a:t>
            </a:r>
          </a:p>
          <a:p>
            <a:pPr algn="ctr"/>
            <a:r>
              <a:rPr lang="en-US" sz="2000" dirty="0">
                <a:solidFill>
                  <a:prstClr val="black"/>
                </a:solidFill>
              </a:rPr>
              <a:t>/acre</a:t>
            </a:r>
          </a:p>
        </p:txBody>
      </p:sp>
      <p:sp>
        <p:nvSpPr>
          <p:cNvPr id="26" name="TextBox 25">
            <a:extLst>
              <a:ext uri="{FF2B5EF4-FFF2-40B4-BE49-F238E27FC236}">
                <a16:creationId xmlns:a16="http://schemas.microsoft.com/office/drawing/2014/main" id="{9AADC0B3-E610-4527-BED2-196FFBC67784}"/>
              </a:ext>
            </a:extLst>
          </p:cNvPr>
          <p:cNvSpPr txBox="1"/>
          <p:nvPr/>
        </p:nvSpPr>
        <p:spPr>
          <a:xfrm>
            <a:off x="4160590" y="4324576"/>
            <a:ext cx="168544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solidFill>
                  <a:prstClr val="black"/>
                </a:solidFill>
              </a:rPr>
              <a:t>15 lbs. N </a:t>
            </a:r>
          </a:p>
          <a:p>
            <a:pPr algn="ctr"/>
            <a:r>
              <a:rPr lang="en-US" sz="2000" dirty="0">
                <a:solidFill>
                  <a:prstClr val="black"/>
                </a:solidFill>
              </a:rPr>
              <a:t>/acre</a:t>
            </a:r>
          </a:p>
        </p:txBody>
      </p:sp>
      <p:sp>
        <p:nvSpPr>
          <p:cNvPr id="29" name="TextBox 28">
            <a:extLst>
              <a:ext uri="{FF2B5EF4-FFF2-40B4-BE49-F238E27FC236}">
                <a16:creationId xmlns:a16="http://schemas.microsoft.com/office/drawing/2014/main" id="{3DB92EF6-B7A1-45E0-B0A2-BEC2F03B0064}"/>
              </a:ext>
            </a:extLst>
          </p:cNvPr>
          <p:cNvSpPr txBox="1"/>
          <p:nvPr/>
        </p:nvSpPr>
        <p:spPr>
          <a:xfrm>
            <a:off x="5757554" y="4327917"/>
            <a:ext cx="1685443" cy="707886"/>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2000" dirty="0">
                <a:solidFill>
                  <a:prstClr val="black"/>
                </a:solidFill>
              </a:rPr>
              <a:t>19 lbs. N</a:t>
            </a:r>
          </a:p>
          <a:p>
            <a:pPr algn="ctr"/>
            <a:r>
              <a:rPr lang="en-US" sz="2000" dirty="0">
                <a:solidFill>
                  <a:prstClr val="black"/>
                </a:solidFill>
              </a:rPr>
              <a:t> /acre</a:t>
            </a:r>
          </a:p>
        </p:txBody>
      </p:sp>
    </p:spTree>
    <p:extLst>
      <p:ext uri="{BB962C8B-B14F-4D97-AF65-F5344CB8AC3E}">
        <p14:creationId xmlns:p14="http://schemas.microsoft.com/office/powerpoint/2010/main" val="23809707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142</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449992" y="2743665"/>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278 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59957FB0-3964-49E3-AA3A-900B1D6FEA58}"/>
              </a:ext>
            </a:extLst>
          </p:cNvPr>
          <p:cNvPicPr>
            <a:picLocks noChangeAspect="1"/>
          </p:cNvPicPr>
          <p:nvPr/>
        </p:nvPicPr>
        <p:blipFill>
          <a:blip r:embed="rId9"/>
          <a:stretch>
            <a:fillRect/>
          </a:stretch>
        </p:blipFill>
        <p:spPr>
          <a:xfrm>
            <a:off x="445555" y="2770179"/>
            <a:ext cx="1504950" cy="1333500"/>
          </a:xfrm>
          <a:prstGeom prst="rect">
            <a:avLst/>
          </a:prstGeom>
        </p:spPr>
      </p:pic>
      <p:pic>
        <p:nvPicPr>
          <p:cNvPr id="4" name="Picture 3">
            <a:extLst>
              <a:ext uri="{FF2B5EF4-FFF2-40B4-BE49-F238E27FC236}">
                <a16:creationId xmlns:a16="http://schemas.microsoft.com/office/drawing/2014/main" id="{138E8858-76D6-4847-B18C-BDB17CEE86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25" name="TextBox 24">
            <a:extLst>
              <a:ext uri="{FF2B5EF4-FFF2-40B4-BE49-F238E27FC236}">
                <a16:creationId xmlns:a16="http://schemas.microsoft.com/office/drawing/2014/main" id="{65AF26DC-C769-45E6-B6A3-77F31D2DFADF}"/>
              </a:ext>
            </a:extLst>
          </p:cNvPr>
          <p:cNvSpPr txBox="1"/>
          <p:nvPr/>
        </p:nvSpPr>
        <p:spPr>
          <a:xfrm>
            <a:off x="2776534" y="4336790"/>
            <a:ext cx="168544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solidFill>
                  <a:prstClr val="black"/>
                </a:solidFill>
              </a:rPr>
              <a:t>80 lbs. N </a:t>
            </a:r>
          </a:p>
          <a:p>
            <a:pPr algn="ctr"/>
            <a:r>
              <a:rPr lang="en-US" sz="2000" dirty="0">
                <a:solidFill>
                  <a:prstClr val="black"/>
                </a:solidFill>
              </a:rPr>
              <a:t>/acre</a:t>
            </a:r>
          </a:p>
        </p:txBody>
      </p:sp>
      <p:sp>
        <p:nvSpPr>
          <p:cNvPr id="26" name="TextBox 25">
            <a:extLst>
              <a:ext uri="{FF2B5EF4-FFF2-40B4-BE49-F238E27FC236}">
                <a16:creationId xmlns:a16="http://schemas.microsoft.com/office/drawing/2014/main" id="{9AADC0B3-E610-4527-BED2-196FFBC67784}"/>
              </a:ext>
            </a:extLst>
          </p:cNvPr>
          <p:cNvSpPr txBox="1"/>
          <p:nvPr/>
        </p:nvSpPr>
        <p:spPr>
          <a:xfrm>
            <a:off x="4246658" y="4325134"/>
            <a:ext cx="168544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solidFill>
                  <a:prstClr val="black"/>
                </a:solidFill>
              </a:rPr>
              <a:t>15 lbs. N </a:t>
            </a:r>
          </a:p>
          <a:p>
            <a:pPr algn="ctr"/>
            <a:r>
              <a:rPr lang="en-US" sz="2000" dirty="0">
                <a:solidFill>
                  <a:prstClr val="black"/>
                </a:solidFill>
              </a:rPr>
              <a:t>/acre</a:t>
            </a:r>
          </a:p>
        </p:txBody>
      </p:sp>
      <p:sp>
        <p:nvSpPr>
          <p:cNvPr id="29" name="TextBox 28">
            <a:extLst>
              <a:ext uri="{FF2B5EF4-FFF2-40B4-BE49-F238E27FC236}">
                <a16:creationId xmlns:a16="http://schemas.microsoft.com/office/drawing/2014/main" id="{3DB92EF6-B7A1-45E0-B0A2-BEC2F03B0064}"/>
              </a:ext>
            </a:extLst>
          </p:cNvPr>
          <p:cNvSpPr txBox="1"/>
          <p:nvPr/>
        </p:nvSpPr>
        <p:spPr>
          <a:xfrm>
            <a:off x="5757554" y="4327917"/>
            <a:ext cx="1685443"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000" dirty="0">
                <a:solidFill>
                  <a:prstClr val="black"/>
                </a:solidFill>
              </a:rPr>
              <a:t>19 lbs. N</a:t>
            </a:r>
          </a:p>
          <a:p>
            <a:pPr algn="ctr"/>
            <a:r>
              <a:rPr lang="en-US" sz="2000" dirty="0">
                <a:solidFill>
                  <a:prstClr val="black"/>
                </a:solidFill>
              </a:rPr>
              <a:t> /acre</a:t>
            </a:r>
          </a:p>
        </p:txBody>
      </p:sp>
      <p:sp>
        <p:nvSpPr>
          <p:cNvPr id="27" name="TextBox 26">
            <a:extLst>
              <a:ext uri="{FF2B5EF4-FFF2-40B4-BE49-F238E27FC236}">
                <a16:creationId xmlns:a16="http://schemas.microsoft.com/office/drawing/2014/main" id="{3EA882DE-10CF-4457-AF91-57D10322C5BC}"/>
              </a:ext>
            </a:extLst>
          </p:cNvPr>
          <p:cNvSpPr txBox="1"/>
          <p:nvPr/>
        </p:nvSpPr>
        <p:spPr>
          <a:xfrm>
            <a:off x="7192725" y="4336790"/>
            <a:ext cx="1685443" cy="707886"/>
          </a:xfrm>
          <a:prstGeom prst="rect">
            <a:avLst/>
          </a:prstGeom>
          <a:noFill/>
          <a:ln w="38100">
            <a:solidFill>
              <a:schemeClr val="accent2"/>
            </a:solid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000" dirty="0">
                <a:solidFill>
                  <a:prstClr val="black"/>
                </a:solidFill>
              </a:rPr>
              <a:t>164 lbs. N</a:t>
            </a:r>
          </a:p>
          <a:p>
            <a:pPr algn="ctr"/>
            <a:r>
              <a:rPr lang="en-US" sz="2000" dirty="0">
                <a:solidFill>
                  <a:prstClr val="black"/>
                </a:solidFill>
              </a:rPr>
              <a:t> /acre</a:t>
            </a:r>
          </a:p>
        </p:txBody>
      </p:sp>
      <p:sp>
        <p:nvSpPr>
          <p:cNvPr id="31" name="TextBox 30">
            <a:extLst>
              <a:ext uri="{FF2B5EF4-FFF2-40B4-BE49-F238E27FC236}">
                <a16:creationId xmlns:a16="http://schemas.microsoft.com/office/drawing/2014/main" id="{DC305838-20BB-46D1-8976-8B59B804C573}"/>
              </a:ext>
            </a:extLst>
          </p:cNvPr>
          <p:cNvSpPr txBox="1"/>
          <p:nvPr/>
        </p:nvSpPr>
        <p:spPr>
          <a:xfrm>
            <a:off x="334179" y="5649414"/>
            <a:ext cx="7500146"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400" dirty="0">
                <a:solidFill>
                  <a:prstClr val="black"/>
                </a:solidFill>
              </a:rPr>
              <a:t>Demand </a:t>
            </a:r>
            <a:r>
              <a:rPr lang="en-US" sz="2400" dirty="0">
                <a:solidFill>
                  <a:srgbClr val="FF0000"/>
                </a:solidFill>
              </a:rPr>
              <a:t>– </a:t>
            </a:r>
            <a:r>
              <a:rPr lang="en-US" sz="2400" dirty="0">
                <a:solidFill>
                  <a:prstClr val="black"/>
                </a:solidFill>
              </a:rPr>
              <a:t>Residual N in soil </a:t>
            </a:r>
            <a:r>
              <a:rPr lang="en-US" sz="2400" dirty="0">
                <a:solidFill>
                  <a:schemeClr val="accent2"/>
                </a:solidFill>
              </a:rPr>
              <a:t>-</a:t>
            </a:r>
            <a:r>
              <a:rPr lang="en-US" sz="2400" dirty="0">
                <a:solidFill>
                  <a:prstClr val="black"/>
                </a:solidFill>
              </a:rPr>
              <a:t> N mineralized </a:t>
            </a:r>
            <a:r>
              <a:rPr lang="en-US" sz="2400" dirty="0">
                <a:solidFill>
                  <a:srgbClr val="FF0000"/>
                </a:solidFill>
              </a:rPr>
              <a:t>– </a:t>
            </a:r>
            <a:r>
              <a:rPr lang="en-US" sz="2400" dirty="0">
                <a:solidFill>
                  <a:prstClr val="black"/>
                </a:solidFill>
              </a:rPr>
              <a:t>N in water = </a:t>
            </a:r>
          </a:p>
        </p:txBody>
      </p:sp>
      <p:sp>
        <p:nvSpPr>
          <p:cNvPr id="5" name="Arrow: Right 4">
            <a:extLst>
              <a:ext uri="{FF2B5EF4-FFF2-40B4-BE49-F238E27FC236}">
                <a16:creationId xmlns:a16="http://schemas.microsoft.com/office/drawing/2014/main" id="{3FE0B71C-A6E4-4369-9217-3C4CDB399C9D}"/>
              </a:ext>
            </a:extLst>
          </p:cNvPr>
          <p:cNvSpPr/>
          <p:nvPr/>
        </p:nvSpPr>
        <p:spPr>
          <a:xfrm rot="17722510">
            <a:off x="7535881" y="5298753"/>
            <a:ext cx="819150" cy="36512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8596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D911D62-8CE6-4918-AA51-BA960593C416}"/>
              </a:ext>
            </a:extLst>
          </p:cNvPr>
          <p:cNvGrpSpPr/>
          <p:nvPr/>
        </p:nvGrpSpPr>
        <p:grpSpPr>
          <a:xfrm>
            <a:off x="5486400" y="4506970"/>
            <a:ext cx="2133600" cy="2040908"/>
            <a:chOff x="394674" y="3250291"/>
            <a:chExt cx="2819400" cy="2986441"/>
          </a:xfrm>
        </p:grpSpPr>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674" y="3250291"/>
              <a:ext cx="2819400" cy="29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 name="TextBox 7"/>
            <p:cNvSpPr txBox="1"/>
            <p:nvPr/>
          </p:nvSpPr>
          <p:spPr>
            <a:xfrm>
              <a:off x="1524000" y="4038600"/>
              <a:ext cx="876938" cy="369332"/>
            </a:xfrm>
            <a:prstGeom prst="rect">
              <a:avLst/>
            </a:prstGeom>
            <a:noFill/>
          </p:spPr>
          <p:txBody>
            <a:bodyPr wrap="none" rtlCol="0">
              <a:spAutoFit/>
            </a:bodyPr>
            <a:lstStyle/>
            <a:p>
              <a:pPr defTabSz="457200"/>
              <a:r>
                <a:rPr lang="en-US" dirty="0">
                  <a:solidFill>
                    <a:srgbClr val="000000"/>
                  </a:solidFill>
                  <a:latin typeface="Times"/>
                </a:rPr>
                <a:t>YIELD</a:t>
              </a:r>
            </a:p>
          </p:txBody>
        </p:sp>
        <p:sp>
          <p:nvSpPr>
            <p:cNvPr id="9" name="TextBox 8"/>
            <p:cNvSpPr txBox="1"/>
            <p:nvPr/>
          </p:nvSpPr>
          <p:spPr>
            <a:xfrm>
              <a:off x="914400" y="5867400"/>
              <a:ext cx="1499216" cy="369332"/>
            </a:xfrm>
            <a:prstGeom prst="rect">
              <a:avLst/>
            </a:prstGeom>
            <a:noFill/>
          </p:spPr>
          <p:txBody>
            <a:bodyPr wrap="none" rtlCol="0">
              <a:spAutoFit/>
            </a:bodyPr>
            <a:lstStyle/>
            <a:p>
              <a:pPr defTabSz="457200"/>
              <a:r>
                <a:rPr lang="en-US" dirty="0">
                  <a:solidFill>
                    <a:srgbClr val="000000"/>
                  </a:solidFill>
                  <a:latin typeface="Times"/>
                </a:rPr>
                <a:t>LOST YIELD</a:t>
              </a:r>
            </a:p>
          </p:txBody>
        </p:sp>
      </p:grpSp>
      <p:sp>
        <p:nvSpPr>
          <p:cNvPr id="12" name="Title 11">
            <a:extLst>
              <a:ext uri="{FF2B5EF4-FFF2-40B4-BE49-F238E27FC236}">
                <a16:creationId xmlns:a16="http://schemas.microsoft.com/office/drawing/2014/main" id="{BE7F7545-443A-40E0-A1F1-564C72C872DB}"/>
              </a:ext>
            </a:extLst>
          </p:cNvPr>
          <p:cNvSpPr>
            <a:spLocks noGrp="1"/>
          </p:cNvSpPr>
          <p:nvPr>
            <p:ph type="title"/>
          </p:nvPr>
        </p:nvSpPr>
        <p:spPr/>
        <p:txBody>
          <a:bodyPr>
            <a:normAutofit/>
          </a:bodyPr>
          <a:lstStyle/>
          <a:p>
            <a:pPr lvl="0">
              <a:spcBef>
                <a:spcPts val="0"/>
              </a:spcBef>
              <a:defRPr/>
            </a:pPr>
            <a:r>
              <a:rPr lang="en-US" sz="4000" b="1" dirty="0">
                <a:solidFill>
                  <a:prstClr val="black"/>
                </a:solidFill>
                <a:ea typeface="+mn-ea"/>
                <a:cs typeface="+mn-cs"/>
              </a:rPr>
              <a:t>Right Rate</a:t>
            </a:r>
            <a:br>
              <a:rPr lang="en-US" sz="3600" b="1" dirty="0">
                <a:solidFill>
                  <a:prstClr val="black"/>
                </a:solidFill>
                <a:ea typeface="+mn-ea"/>
                <a:cs typeface="+mn-cs"/>
              </a:rPr>
            </a:br>
            <a:r>
              <a:rPr lang="en-US" sz="2800" dirty="0">
                <a:solidFill>
                  <a:prstClr val="black"/>
                </a:solidFill>
                <a:ea typeface="+mn-ea"/>
                <a:cs typeface="+mn-cs"/>
              </a:rPr>
              <a:t>Nutrient Balance: Law of the Minimum</a:t>
            </a:r>
            <a:endParaRPr lang="en-US" dirty="0"/>
          </a:p>
        </p:txBody>
      </p:sp>
      <p:sp>
        <p:nvSpPr>
          <p:cNvPr id="13" name="Content Placeholder 12">
            <a:extLst>
              <a:ext uri="{FF2B5EF4-FFF2-40B4-BE49-F238E27FC236}">
                <a16:creationId xmlns:a16="http://schemas.microsoft.com/office/drawing/2014/main" id="{554B9F95-69FC-478F-9DF1-B7FE39FE9457}"/>
              </a:ext>
            </a:extLst>
          </p:cNvPr>
          <p:cNvSpPr>
            <a:spLocks noGrp="1"/>
          </p:cNvSpPr>
          <p:nvPr>
            <p:ph idx="1"/>
          </p:nvPr>
        </p:nvSpPr>
        <p:spPr/>
        <p:txBody>
          <a:bodyPr>
            <a:normAutofit/>
          </a:bodyPr>
          <a:lstStyle/>
          <a:p>
            <a:r>
              <a:rPr lang="en-US" dirty="0"/>
              <a:t>The efficiency of nitrogen depends on the adequacy of all essential elements and growth conditions</a:t>
            </a:r>
          </a:p>
          <a:p>
            <a:pPr lvl="1"/>
            <a:r>
              <a:rPr lang="en-US" dirty="0"/>
              <a:t>If a nutrient is inadequate yield can be lost and response to other elements will be limited</a:t>
            </a:r>
          </a:p>
          <a:p>
            <a:pPr lvl="1"/>
            <a:r>
              <a:rPr lang="en-US" dirty="0"/>
              <a:t>If a nutrient is oversupplied money, time, and energy is wasted</a:t>
            </a:r>
          </a:p>
          <a:p>
            <a:endParaRPr lang="en-US" dirty="0"/>
          </a:p>
          <a:p>
            <a:endParaRPr lang="en-US" dirty="0"/>
          </a:p>
        </p:txBody>
      </p:sp>
      <p:sp>
        <p:nvSpPr>
          <p:cNvPr id="2" name="Slide Number Placeholder 1">
            <a:extLst>
              <a:ext uri="{FF2B5EF4-FFF2-40B4-BE49-F238E27FC236}">
                <a16:creationId xmlns:a16="http://schemas.microsoft.com/office/drawing/2014/main" id="{9AE1D90E-6B60-424D-87B6-4D3371C4AA9C}"/>
              </a:ext>
            </a:extLst>
          </p:cNvPr>
          <p:cNvSpPr>
            <a:spLocks noGrp="1"/>
          </p:cNvSpPr>
          <p:nvPr>
            <p:ph type="sldNum" sz="quarter" idx="12"/>
          </p:nvPr>
        </p:nvSpPr>
        <p:spPr/>
        <p:txBody>
          <a:bodyPr/>
          <a:lstStyle/>
          <a:p>
            <a:fld id="{30F35C39-F39F-4C0B-997D-CB1EB03A2CEE}" type="slidenum">
              <a:rPr lang="en-US" smtClean="0"/>
              <a:t>143</a:t>
            </a:fld>
            <a:endParaRPr lang="en-US" dirty="0"/>
          </a:p>
        </p:txBody>
      </p:sp>
    </p:spTree>
    <p:extLst>
      <p:ext uri="{BB962C8B-B14F-4D97-AF65-F5344CB8AC3E}">
        <p14:creationId xmlns:p14="http://schemas.microsoft.com/office/powerpoint/2010/main" val="1575779374"/>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E3B6-C55C-4B83-A80E-BBA5F113AC74}"/>
              </a:ext>
            </a:extLst>
          </p:cNvPr>
          <p:cNvSpPr>
            <a:spLocks noGrp="1"/>
          </p:cNvSpPr>
          <p:nvPr>
            <p:ph type="title"/>
          </p:nvPr>
        </p:nvSpPr>
        <p:spPr/>
        <p:txBody>
          <a:bodyPr/>
          <a:lstStyle/>
          <a:p>
            <a:r>
              <a:rPr lang="en-US" dirty="0"/>
              <a:t>Right Time </a:t>
            </a:r>
          </a:p>
        </p:txBody>
      </p:sp>
      <p:sp>
        <p:nvSpPr>
          <p:cNvPr id="3" name="Content Placeholder 2">
            <a:extLst>
              <a:ext uri="{FF2B5EF4-FFF2-40B4-BE49-F238E27FC236}">
                <a16:creationId xmlns:a16="http://schemas.microsoft.com/office/drawing/2014/main" id="{3E9E67C9-D366-476C-B2C5-57D4CF0C222A}"/>
              </a:ext>
            </a:extLst>
          </p:cNvPr>
          <p:cNvSpPr>
            <a:spLocks noGrp="1"/>
          </p:cNvSpPr>
          <p:nvPr>
            <p:ph idx="1"/>
          </p:nvPr>
        </p:nvSpPr>
        <p:spPr/>
        <p:txBody>
          <a:bodyPr/>
          <a:lstStyle/>
          <a:p>
            <a:r>
              <a:rPr lang="en-US" dirty="0"/>
              <a:t>Match application timing with timing of crop nitrogen uptake </a:t>
            </a:r>
          </a:p>
        </p:txBody>
      </p:sp>
      <p:sp>
        <p:nvSpPr>
          <p:cNvPr id="4" name="Slide Number Placeholder 3">
            <a:extLst>
              <a:ext uri="{FF2B5EF4-FFF2-40B4-BE49-F238E27FC236}">
                <a16:creationId xmlns:a16="http://schemas.microsoft.com/office/drawing/2014/main" id="{F647CDD7-F4CE-4E82-BD8C-00EF0EFE7B53}"/>
              </a:ext>
            </a:extLst>
          </p:cNvPr>
          <p:cNvSpPr>
            <a:spLocks noGrp="1"/>
          </p:cNvSpPr>
          <p:nvPr>
            <p:ph type="sldNum" sz="quarter" idx="12"/>
          </p:nvPr>
        </p:nvSpPr>
        <p:spPr/>
        <p:txBody>
          <a:bodyPr/>
          <a:lstStyle/>
          <a:p>
            <a:fld id="{30F35C39-F39F-4C0B-997D-CB1EB03A2CEE}" type="slidenum">
              <a:rPr lang="en-US" smtClean="0"/>
              <a:t>144</a:t>
            </a:fld>
            <a:endParaRPr lang="en-US"/>
          </a:p>
        </p:txBody>
      </p:sp>
      <p:pic>
        <p:nvPicPr>
          <p:cNvPr id="5" name="Picture 4">
            <a:extLst>
              <a:ext uri="{FF2B5EF4-FFF2-40B4-BE49-F238E27FC236}">
                <a16:creationId xmlns:a16="http://schemas.microsoft.com/office/drawing/2014/main" id="{EC4E8253-C52A-4E9D-8975-20927817C379}"/>
              </a:ext>
            </a:extLst>
          </p:cNvPr>
          <p:cNvPicPr>
            <a:picLocks noChangeAspect="1"/>
          </p:cNvPicPr>
          <p:nvPr/>
        </p:nvPicPr>
        <p:blipFill>
          <a:blip r:embed="rId2"/>
          <a:stretch>
            <a:fillRect/>
          </a:stretch>
        </p:blipFill>
        <p:spPr>
          <a:xfrm>
            <a:off x="2819400" y="3200400"/>
            <a:ext cx="4777740" cy="2743200"/>
          </a:xfrm>
          <a:prstGeom prst="rect">
            <a:avLst/>
          </a:prstGeom>
        </p:spPr>
      </p:pic>
      <p:pic>
        <p:nvPicPr>
          <p:cNvPr id="6" name="Picture 5">
            <a:extLst>
              <a:ext uri="{FF2B5EF4-FFF2-40B4-BE49-F238E27FC236}">
                <a16:creationId xmlns:a16="http://schemas.microsoft.com/office/drawing/2014/main" id="{008330FE-FB62-48A8-977F-955E4DE935B2}"/>
              </a:ext>
            </a:extLst>
          </p:cNvPr>
          <p:cNvPicPr>
            <a:picLocks noChangeAspect="1"/>
          </p:cNvPicPr>
          <p:nvPr/>
        </p:nvPicPr>
        <p:blipFill>
          <a:blip r:embed="rId3"/>
          <a:stretch>
            <a:fillRect/>
          </a:stretch>
        </p:blipFill>
        <p:spPr>
          <a:xfrm>
            <a:off x="1143000" y="3733800"/>
            <a:ext cx="1343025" cy="1266825"/>
          </a:xfrm>
          <a:prstGeom prst="rect">
            <a:avLst/>
          </a:prstGeom>
        </p:spPr>
      </p:pic>
    </p:spTree>
    <p:extLst>
      <p:ext uri="{BB962C8B-B14F-4D97-AF65-F5344CB8AC3E}">
        <p14:creationId xmlns:p14="http://schemas.microsoft.com/office/powerpoint/2010/main" val="7628067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924415" y="2647842"/>
            <a:ext cx="4173537" cy="1652587"/>
          </a:xfrm>
          <a:custGeom>
            <a:avLst/>
            <a:gdLst>
              <a:gd name="connsiteX0" fmla="*/ 0 w 3979333"/>
              <a:gd name="connsiteY0" fmla="*/ 1617134 h 1652685"/>
              <a:gd name="connsiteX1" fmla="*/ 677333 w 3979333"/>
              <a:gd name="connsiteY1" fmla="*/ 1617134 h 1652685"/>
              <a:gd name="connsiteX2" fmla="*/ 1337733 w 3979333"/>
              <a:gd name="connsiteY2" fmla="*/ 1625600 h 1652685"/>
              <a:gd name="connsiteX3" fmla="*/ 1921933 w 3979333"/>
              <a:gd name="connsiteY3" fmla="*/ 1227667 h 1652685"/>
              <a:gd name="connsiteX4" fmla="*/ 2641600 w 3979333"/>
              <a:gd name="connsiteY4" fmla="*/ 347134 h 1652685"/>
              <a:gd name="connsiteX5" fmla="*/ 3285066 w 3979333"/>
              <a:gd name="connsiteY5" fmla="*/ 127000 h 1652685"/>
              <a:gd name="connsiteX6" fmla="*/ 3979333 w 3979333"/>
              <a:gd name="connsiteY6" fmla="*/ 0 h 1652685"/>
              <a:gd name="connsiteX7" fmla="*/ 3979333 w 3979333"/>
              <a:gd name="connsiteY7" fmla="*/ 0 h 1652685"/>
              <a:gd name="connsiteX8" fmla="*/ 3979333 w 3979333"/>
              <a:gd name="connsiteY8" fmla="*/ 0 h 165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3" h="1652685">
                <a:moveTo>
                  <a:pt x="0" y="1617134"/>
                </a:moveTo>
                <a:lnTo>
                  <a:pt x="677333" y="1617134"/>
                </a:lnTo>
                <a:cubicBezTo>
                  <a:pt x="900289" y="1618545"/>
                  <a:pt x="1130300" y="1690511"/>
                  <a:pt x="1337733" y="1625600"/>
                </a:cubicBezTo>
                <a:cubicBezTo>
                  <a:pt x="1545166" y="1560689"/>
                  <a:pt x="1704622" y="1440745"/>
                  <a:pt x="1921933" y="1227667"/>
                </a:cubicBezTo>
                <a:cubicBezTo>
                  <a:pt x="2139244" y="1014589"/>
                  <a:pt x="2414411" y="530578"/>
                  <a:pt x="2641600" y="347134"/>
                </a:cubicBezTo>
                <a:cubicBezTo>
                  <a:pt x="2868789" y="163690"/>
                  <a:pt x="3062111" y="184856"/>
                  <a:pt x="3285066" y="127000"/>
                </a:cubicBezTo>
                <a:cubicBezTo>
                  <a:pt x="3508021" y="69144"/>
                  <a:pt x="3979333" y="0"/>
                  <a:pt x="3979333" y="0"/>
                </a:cubicBezTo>
                <a:lnTo>
                  <a:pt x="3979333" y="0"/>
                </a:lnTo>
                <a:lnTo>
                  <a:pt x="3979333" y="0"/>
                </a:lnTo>
              </a:path>
            </a:pathLst>
          </a:custGeom>
          <a:ln w="38100" cmpd="sng"/>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grpSp>
        <p:nvGrpSpPr>
          <p:cNvPr id="2" name="Group 1"/>
          <p:cNvGrpSpPr/>
          <p:nvPr/>
        </p:nvGrpSpPr>
        <p:grpSpPr>
          <a:xfrm>
            <a:off x="303030" y="1516689"/>
            <a:ext cx="6634162" cy="3294111"/>
            <a:chOff x="692436" y="1182298"/>
            <a:chExt cx="6634162" cy="3294111"/>
          </a:xfrm>
        </p:grpSpPr>
        <p:pic>
          <p:nvPicPr>
            <p:cNvPr id="73730"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92436" y="1182298"/>
              <a:ext cx="6634162" cy="329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6"/>
            <p:cNvSpPr txBox="1">
              <a:spLocks noChangeArrowheads="1"/>
            </p:cNvSpPr>
            <p:nvPr/>
          </p:nvSpPr>
          <p:spPr bwMode="auto">
            <a:xfrm>
              <a:off x="2109280" y="2833168"/>
              <a:ext cx="1795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7988"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7988"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7988"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7988"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dirty="0">
                  <a:solidFill>
                    <a:prstClr val="black"/>
                  </a:solidFill>
                </a:rPr>
                <a:t>Remobilization from Storage</a:t>
              </a:r>
            </a:p>
          </p:txBody>
        </p:sp>
        <p:sp>
          <p:nvSpPr>
            <p:cNvPr id="73734" name="TextBox 7"/>
            <p:cNvSpPr txBox="1">
              <a:spLocks noChangeArrowheads="1"/>
            </p:cNvSpPr>
            <p:nvPr/>
          </p:nvSpPr>
          <p:spPr bwMode="auto">
            <a:xfrm>
              <a:off x="3744158" y="1838566"/>
              <a:ext cx="179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7988"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7988"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7988"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7988"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dirty="0">
                  <a:solidFill>
                    <a:prstClr val="black"/>
                  </a:solidFill>
                </a:rPr>
                <a:t>Uptake from Soil</a:t>
              </a:r>
            </a:p>
          </p:txBody>
        </p:sp>
        <p:cxnSp>
          <p:nvCxnSpPr>
            <p:cNvPr id="10" name="Straight Connector 9"/>
            <p:cNvCxnSpPr/>
            <p:nvPr/>
          </p:nvCxnSpPr>
          <p:spPr>
            <a:xfrm>
              <a:off x="2242780" y="3417368"/>
              <a:ext cx="14890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69558" y="1830629"/>
              <a:ext cx="2260600" cy="79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744158" y="1850635"/>
              <a:ext cx="0" cy="931863"/>
            </a:xfrm>
            <a:prstGeom prst="line">
              <a:avLst/>
            </a:prstGeom>
          </p:spPr>
          <p:style>
            <a:lnRef idx="2">
              <a:schemeClr val="accent1"/>
            </a:lnRef>
            <a:fillRef idx="0">
              <a:schemeClr val="accent1"/>
            </a:fillRef>
            <a:effectRef idx="1">
              <a:schemeClr val="accent1"/>
            </a:effectRef>
            <a:fontRef idx="minor">
              <a:schemeClr val="tx1"/>
            </a:fontRef>
          </p:style>
        </p:cxnSp>
      </p:grpSp>
      <p:sp>
        <p:nvSpPr>
          <p:cNvPr id="73732" name="TextBox 5"/>
          <p:cNvSpPr txBox="1">
            <a:spLocks noChangeArrowheads="1"/>
          </p:cNvSpPr>
          <p:nvPr/>
        </p:nvSpPr>
        <p:spPr bwMode="auto">
          <a:xfrm>
            <a:off x="6807200" y="4810800"/>
            <a:ext cx="2336800" cy="2031325"/>
          </a:xfrm>
          <a:prstGeom prst="rect">
            <a:avLst/>
          </a:prstGeom>
          <a:solidFill>
            <a:schemeClr val="bg1"/>
          </a:solidFill>
          <a:ln>
            <a:noFill/>
          </a:ln>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7988"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7988"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7988"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7988"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800" dirty="0">
                <a:solidFill>
                  <a:prstClr val="black"/>
                </a:solidFill>
                <a:latin typeface="+mn-lt"/>
              </a:rPr>
              <a:t>From dormancy to fruit set there is very little N uptake. Only N redistribution.</a:t>
            </a:r>
          </a:p>
          <a:p>
            <a:pPr eaLnBrk="1" hangingPunct="1"/>
            <a:endParaRPr lang="en-US" sz="1800" dirty="0">
              <a:solidFill>
                <a:prstClr val="black"/>
              </a:solidFill>
              <a:latin typeface="+mn-lt"/>
            </a:endParaRPr>
          </a:p>
          <a:p>
            <a:pPr eaLnBrk="1" hangingPunct="1"/>
            <a:endParaRPr lang="en-US" sz="1800" dirty="0">
              <a:solidFill>
                <a:prstClr val="black"/>
              </a:solidFill>
              <a:latin typeface="+mn-lt"/>
            </a:endParaRPr>
          </a:p>
          <a:p>
            <a:pPr eaLnBrk="1" hangingPunct="1"/>
            <a:endParaRPr lang="en-US" sz="1800" dirty="0">
              <a:solidFill>
                <a:prstClr val="black"/>
              </a:solidFill>
              <a:latin typeface="+mn-lt"/>
            </a:endParaRPr>
          </a:p>
        </p:txBody>
      </p:sp>
      <p:sp>
        <p:nvSpPr>
          <p:cNvPr id="14" name="Freeform 13"/>
          <p:cNvSpPr/>
          <p:nvPr/>
        </p:nvSpPr>
        <p:spPr>
          <a:xfrm>
            <a:off x="1916083" y="2279947"/>
            <a:ext cx="4271227" cy="1652587"/>
          </a:xfrm>
          <a:custGeom>
            <a:avLst/>
            <a:gdLst>
              <a:gd name="connsiteX0" fmla="*/ 0 w 3979333"/>
              <a:gd name="connsiteY0" fmla="*/ 1617134 h 1652685"/>
              <a:gd name="connsiteX1" fmla="*/ 677333 w 3979333"/>
              <a:gd name="connsiteY1" fmla="*/ 1617134 h 1652685"/>
              <a:gd name="connsiteX2" fmla="*/ 1337733 w 3979333"/>
              <a:gd name="connsiteY2" fmla="*/ 1625600 h 1652685"/>
              <a:gd name="connsiteX3" fmla="*/ 1921933 w 3979333"/>
              <a:gd name="connsiteY3" fmla="*/ 1227667 h 1652685"/>
              <a:gd name="connsiteX4" fmla="*/ 2641600 w 3979333"/>
              <a:gd name="connsiteY4" fmla="*/ 347134 h 1652685"/>
              <a:gd name="connsiteX5" fmla="*/ 3285066 w 3979333"/>
              <a:gd name="connsiteY5" fmla="*/ 127000 h 1652685"/>
              <a:gd name="connsiteX6" fmla="*/ 3979333 w 3979333"/>
              <a:gd name="connsiteY6" fmla="*/ 0 h 1652685"/>
              <a:gd name="connsiteX7" fmla="*/ 3979333 w 3979333"/>
              <a:gd name="connsiteY7" fmla="*/ 0 h 1652685"/>
              <a:gd name="connsiteX8" fmla="*/ 3979333 w 3979333"/>
              <a:gd name="connsiteY8" fmla="*/ 0 h 165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3" h="1652685">
                <a:moveTo>
                  <a:pt x="0" y="1617134"/>
                </a:moveTo>
                <a:lnTo>
                  <a:pt x="677333" y="1617134"/>
                </a:lnTo>
                <a:cubicBezTo>
                  <a:pt x="900289" y="1618545"/>
                  <a:pt x="1130300" y="1690511"/>
                  <a:pt x="1337733" y="1625600"/>
                </a:cubicBezTo>
                <a:cubicBezTo>
                  <a:pt x="1545166" y="1560689"/>
                  <a:pt x="1704622" y="1440745"/>
                  <a:pt x="1921933" y="1227667"/>
                </a:cubicBezTo>
                <a:cubicBezTo>
                  <a:pt x="2139244" y="1014589"/>
                  <a:pt x="2414411" y="530578"/>
                  <a:pt x="2641600" y="347134"/>
                </a:cubicBezTo>
                <a:cubicBezTo>
                  <a:pt x="2868789" y="163690"/>
                  <a:pt x="3062111" y="184856"/>
                  <a:pt x="3285066" y="127000"/>
                </a:cubicBezTo>
                <a:cubicBezTo>
                  <a:pt x="3508021" y="69144"/>
                  <a:pt x="3979333" y="0"/>
                  <a:pt x="3979333" y="0"/>
                </a:cubicBezTo>
                <a:lnTo>
                  <a:pt x="3979333" y="0"/>
                </a:lnTo>
                <a:lnTo>
                  <a:pt x="3979333" y="0"/>
                </a:lnTo>
              </a:path>
            </a:pathLst>
          </a:custGeom>
          <a:ln w="38100" cmpd="sng"/>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sp>
        <p:nvSpPr>
          <p:cNvPr id="3" name="TextBox 2"/>
          <p:cNvSpPr txBox="1"/>
          <p:nvPr/>
        </p:nvSpPr>
        <p:spPr>
          <a:xfrm>
            <a:off x="2956943" y="1754998"/>
            <a:ext cx="1905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Structures (wood)</a:t>
            </a:r>
          </a:p>
        </p:txBody>
      </p:sp>
      <p:cxnSp>
        <p:nvCxnSpPr>
          <p:cNvPr id="8" name="Straight Arrow Connector 7"/>
          <p:cNvCxnSpPr>
            <a:cxnSpLocks/>
          </p:cNvCxnSpPr>
          <p:nvPr/>
        </p:nvCxnSpPr>
        <p:spPr>
          <a:xfrm flipH="1">
            <a:off x="5640752" y="2062775"/>
            <a:ext cx="1166448" cy="1222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3342449" y="3751759"/>
            <a:ext cx="3464751" cy="11541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0B78E6-3035-465F-AD7F-F52C482A9624}"/>
              </a:ext>
            </a:extLst>
          </p:cNvPr>
          <p:cNvSpPr/>
          <p:nvPr/>
        </p:nvSpPr>
        <p:spPr>
          <a:xfrm>
            <a:off x="6807200" y="1864964"/>
            <a:ext cx="2260600" cy="1200329"/>
          </a:xfrm>
          <a:prstGeom prst="rect">
            <a:avLst/>
          </a:prstGeom>
        </p:spPr>
        <p:txBody>
          <a:bodyPr wrap="square">
            <a:spAutoFit/>
          </a:bodyPr>
          <a:lstStyle/>
          <a:p>
            <a:r>
              <a:rPr lang="en-US" dirty="0">
                <a:solidFill>
                  <a:prstClr val="black"/>
                </a:solidFill>
              </a:rPr>
              <a:t>Uptake commences at mid-leaf out and is essentially complete by hull split. </a:t>
            </a:r>
          </a:p>
        </p:txBody>
      </p:sp>
      <p:pic>
        <p:nvPicPr>
          <p:cNvPr id="18" name="Picture 17">
            <a:extLst>
              <a:ext uri="{FF2B5EF4-FFF2-40B4-BE49-F238E27FC236}">
                <a16:creationId xmlns:a16="http://schemas.microsoft.com/office/drawing/2014/main" id="{8E5498CA-37F3-4C78-8CE4-3B65561F3FD5}"/>
              </a:ext>
            </a:extLst>
          </p:cNvPr>
          <p:cNvPicPr>
            <a:picLocks noChangeAspect="1"/>
          </p:cNvPicPr>
          <p:nvPr/>
        </p:nvPicPr>
        <p:blipFill>
          <a:blip r:embed="rId4"/>
          <a:stretch>
            <a:fillRect/>
          </a:stretch>
        </p:blipFill>
        <p:spPr>
          <a:xfrm>
            <a:off x="1591357" y="4905928"/>
            <a:ext cx="4811395" cy="1554052"/>
          </a:xfrm>
          <a:prstGeom prst="rect">
            <a:avLst/>
          </a:prstGeom>
        </p:spPr>
      </p:pic>
      <p:sp>
        <p:nvSpPr>
          <p:cNvPr id="6" name="Title 5">
            <a:extLst>
              <a:ext uri="{FF2B5EF4-FFF2-40B4-BE49-F238E27FC236}">
                <a16:creationId xmlns:a16="http://schemas.microsoft.com/office/drawing/2014/main" id="{8F7034C6-A590-4A2E-AD0F-FE85A44D921C}"/>
              </a:ext>
            </a:extLst>
          </p:cNvPr>
          <p:cNvSpPr>
            <a:spLocks noGrp="1"/>
          </p:cNvSpPr>
          <p:nvPr>
            <p:ph type="title"/>
          </p:nvPr>
        </p:nvSpPr>
        <p:spPr/>
        <p:txBody>
          <a:bodyPr>
            <a:normAutofit/>
          </a:bodyPr>
          <a:lstStyle/>
          <a:p>
            <a:r>
              <a:rPr lang="en-US" b="1" dirty="0"/>
              <a:t>Right Time </a:t>
            </a:r>
            <a:br>
              <a:rPr lang="en-US" b="1" dirty="0"/>
            </a:br>
            <a:r>
              <a:rPr lang="en-US" sz="2800" dirty="0"/>
              <a:t>Almond Example</a:t>
            </a:r>
            <a:endParaRPr lang="en-US" dirty="0"/>
          </a:p>
        </p:txBody>
      </p:sp>
      <p:sp>
        <p:nvSpPr>
          <p:cNvPr id="4" name="Slide Number Placeholder 3">
            <a:extLst>
              <a:ext uri="{FF2B5EF4-FFF2-40B4-BE49-F238E27FC236}">
                <a16:creationId xmlns:a16="http://schemas.microsoft.com/office/drawing/2014/main" id="{462D6E19-3FA8-49D1-97A1-126D5DC8D907}"/>
              </a:ext>
            </a:extLst>
          </p:cNvPr>
          <p:cNvSpPr>
            <a:spLocks noGrp="1"/>
          </p:cNvSpPr>
          <p:nvPr>
            <p:ph type="sldNum" sz="quarter" idx="12"/>
          </p:nvPr>
        </p:nvSpPr>
        <p:spPr>
          <a:xfrm>
            <a:off x="6908800" y="6373744"/>
            <a:ext cx="2133600" cy="365125"/>
          </a:xfrm>
        </p:spPr>
        <p:txBody>
          <a:bodyPr/>
          <a:lstStyle/>
          <a:p>
            <a:fld id="{30F35C39-F39F-4C0B-997D-CB1EB03A2CEE}" type="slidenum">
              <a:rPr lang="en-US" smtClean="0"/>
              <a:t>145</a:t>
            </a:fld>
            <a:endParaRPr lang="en-US" dirty="0"/>
          </a:p>
        </p:txBody>
      </p:sp>
    </p:spTree>
    <p:extLst>
      <p:ext uri="{BB962C8B-B14F-4D97-AF65-F5344CB8AC3E}">
        <p14:creationId xmlns:p14="http://schemas.microsoft.com/office/powerpoint/2010/main" val="3873487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924415" y="2549425"/>
            <a:ext cx="4173537" cy="1652587"/>
          </a:xfrm>
          <a:custGeom>
            <a:avLst/>
            <a:gdLst>
              <a:gd name="connsiteX0" fmla="*/ 0 w 3979333"/>
              <a:gd name="connsiteY0" fmla="*/ 1617134 h 1652685"/>
              <a:gd name="connsiteX1" fmla="*/ 677333 w 3979333"/>
              <a:gd name="connsiteY1" fmla="*/ 1617134 h 1652685"/>
              <a:gd name="connsiteX2" fmla="*/ 1337733 w 3979333"/>
              <a:gd name="connsiteY2" fmla="*/ 1625600 h 1652685"/>
              <a:gd name="connsiteX3" fmla="*/ 1921933 w 3979333"/>
              <a:gd name="connsiteY3" fmla="*/ 1227667 h 1652685"/>
              <a:gd name="connsiteX4" fmla="*/ 2641600 w 3979333"/>
              <a:gd name="connsiteY4" fmla="*/ 347134 h 1652685"/>
              <a:gd name="connsiteX5" fmla="*/ 3285066 w 3979333"/>
              <a:gd name="connsiteY5" fmla="*/ 127000 h 1652685"/>
              <a:gd name="connsiteX6" fmla="*/ 3979333 w 3979333"/>
              <a:gd name="connsiteY6" fmla="*/ 0 h 1652685"/>
              <a:gd name="connsiteX7" fmla="*/ 3979333 w 3979333"/>
              <a:gd name="connsiteY7" fmla="*/ 0 h 1652685"/>
              <a:gd name="connsiteX8" fmla="*/ 3979333 w 3979333"/>
              <a:gd name="connsiteY8" fmla="*/ 0 h 165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3" h="1652685">
                <a:moveTo>
                  <a:pt x="0" y="1617134"/>
                </a:moveTo>
                <a:lnTo>
                  <a:pt x="677333" y="1617134"/>
                </a:lnTo>
                <a:cubicBezTo>
                  <a:pt x="900289" y="1618545"/>
                  <a:pt x="1130300" y="1690511"/>
                  <a:pt x="1337733" y="1625600"/>
                </a:cubicBezTo>
                <a:cubicBezTo>
                  <a:pt x="1545166" y="1560689"/>
                  <a:pt x="1704622" y="1440745"/>
                  <a:pt x="1921933" y="1227667"/>
                </a:cubicBezTo>
                <a:cubicBezTo>
                  <a:pt x="2139244" y="1014589"/>
                  <a:pt x="2414411" y="530578"/>
                  <a:pt x="2641600" y="347134"/>
                </a:cubicBezTo>
                <a:cubicBezTo>
                  <a:pt x="2868789" y="163690"/>
                  <a:pt x="3062111" y="184856"/>
                  <a:pt x="3285066" y="127000"/>
                </a:cubicBezTo>
                <a:cubicBezTo>
                  <a:pt x="3508021" y="69144"/>
                  <a:pt x="3979333" y="0"/>
                  <a:pt x="3979333" y="0"/>
                </a:cubicBezTo>
                <a:lnTo>
                  <a:pt x="3979333" y="0"/>
                </a:lnTo>
                <a:lnTo>
                  <a:pt x="3979333" y="0"/>
                </a:lnTo>
              </a:path>
            </a:pathLst>
          </a:custGeom>
          <a:ln w="38100" cmpd="sng"/>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grpSp>
        <p:nvGrpSpPr>
          <p:cNvPr id="2" name="Group 1"/>
          <p:cNvGrpSpPr/>
          <p:nvPr/>
        </p:nvGrpSpPr>
        <p:grpSpPr>
          <a:xfrm>
            <a:off x="280500" y="1447800"/>
            <a:ext cx="6634162" cy="3399472"/>
            <a:chOff x="300038" y="1293566"/>
            <a:chExt cx="6634162" cy="3247166"/>
          </a:xfrm>
        </p:grpSpPr>
        <p:pic>
          <p:nvPicPr>
            <p:cNvPr id="73730"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00038" y="1293566"/>
              <a:ext cx="6634162" cy="324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6"/>
            <p:cNvSpPr txBox="1">
              <a:spLocks noChangeArrowheads="1"/>
            </p:cNvSpPr>
            <p:nvPr/>
          </p:nvSpPr>
          <p:spPr bwMode="auto">
            <a:xfrm>
              <a:off x="1701800" y="2790090"/>
              <a:ext cx="1795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7988"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7988"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7988"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7988"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dirty="0">
                  <a:solidFill>
                    <a:prstClr val="black"/>
                  </a:solidFill>
                </a:rPr>
                <a:t>Remobilization from Storage</a:t>
              </a:r>
            </a:p>
          </p:txBody>
        </p:sp>
        <p:cxnSp>
          <p:nvCxnSpPr>
            <p:cNvPr id="10" name="Straight Connector 9"/>
            <p:cNvCxnSpPr/>
            <p:nvPr/>
          </p:nvCxnSpPr>
          <p:spPr>
            <a:xfrm>
              <a:off x="1846263" y="3374290"/>
              <a:ext cx="1489075"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Freeform 13"/>
          <p:cNvSpPr/>
          <p:nvPr/>
        </p:nvSpPr>
        <p:spPr>
          <a:xfrm>
            <a:off x="1826725" y="2241313"/>
            <a:ext cx="4271227" cy="1652587"/>
          </a:xfrm>
          <a:custGeom>
            <a:avLst/>
            <a:gdLst>
              <a:gd name="connsiteX0" fmla="*/ 0 w 3979333"/>
              <a:gd name="connsiteY0" fmla="*/ 1617134 h 1652685"/>
              <a:gd name="connsiteX1" fmla="*/ 677333 w 3979333"/>
              <a:gd name="connsiteY1" fmla="*/ 1617134 h 1652685"/>
              <a:gd name="connsiteX2" fmla="*/ 1337733 w 3979333"/>
              <a:gd name="connsiteY2" fmla="*/ 1625600 h 1652685"/>
              <a:gd name="connsiteX3" fmla="*/ 1921933 w 3979333"/>
              <a:gd name="connsiteY3" fmla="*/ 1227667 h 1652685"/>
              <a:gd name="connsiteX4" fmla="*/ 2641600 w 3979333"/>
              <a:gd name="connsiteY4" fmla="*/ 347134 h 1652685"/>
              <a:gd name="connsiteX5" fmla="*/ 3285066 w 3979333"/>
              <a:gd name="connsiteY5" fmla="*/ 127000 h 1652685"/>
              <a:gd name="connsiteX6" fmla="*/ 3979333 w 3979333"/>
              <a:gd name="connsiteY6" fmla="*/ 0 h 1652685"/>
              <a:gd name="connsiteX7" fmla="*/ 3979333 w 3979333"/>
              <a:gd name="connsiteY7" fmla="*/ 0 h 1652685"/>
              <a:gd name="connsiteX8" fmla="*/ 3979333 w 3979333"/>
              <a:gd name="connsiteY8" fmla="*/ 0 h 165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3" h="1652685">
                <a:moveTo>
                  <a:pt x="0" y="1617134"/>
                </a:moveTo>
                <a:lnTo>
                  <a:pt x="677333" y="1617134"/>
                </a:lnTo>
                <a:cubicBezTo>
                  <a:pt x="900289" y="1618545"/>
                  <a:pt x="1130300" y="1690511"/>
                  <a:pt x="1337733" y="1625600"/>
                </a:cubicBezTo>
                <a:cubicBezTo>
                  <a:pt x="1545166" y="1560689"/>
                  <a:pt x="1704622" y="1440745"/>
                  <a:pt x="1921933" y="1227667"/>
                </a:cubicBezTo>
                <a:cubicBezTo>
                  <a:pt x="2139244" y="1014589"/>
                  <a:pt x="2414411" y="530578"/>
                  <a:pt x="2641600" y="347134"/>
                </a:cubicBezTo>
                <a:cubicBezTo>
                  <a:pt x="2868789" y="163690"/>
                  <a:pt x="3062111" y="184856"/>
                  <a:pt x="3285066" y="127000"/>
                </a:cubicBezTo>
                <a:cubicBezTo>
                  <a:pt x="3508021" y="69144"/>
                  <a:pt x="3979333" y="0"/>
                  <a:pt x="3979333" y="0"/>
                </a:cubicBezTo>
                <a:lnTo>
                  <a:pt x="3979333" y="0"/>
                </a:lnTo>
                <a:lnTo>
                  <a:pt x="3979333" y="0"/>
                </a:lnTo>
              </a:path>
            </a:pathLst>
          </a:custGeom>
          <a:ln w="38100" cmpd="sng"/>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sp>
        <p:nvSpPr>
          <p:cNvPr id="3" name="TextBox 2"/>
          <p:cNvSpPr txBox="1"/>
          <p:nvPr/>
        </p:nvSpPr>
        <p:spPr>
          <a:xfrm>
            <a:off x="2983911" y="1671809"/>
            <a:ext cx="131927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Structures</a:t>
            </a:r>
          </a:p>
        </p:txBody>
      </p:sp>
      <p:sp>
        <p:nvSpPr>
          <p:cNvPr id="17" name="TextBox 16"/>
          <p:cNvSpPr txBox="1"/>
          <p:nvPr/>
        </p:nvSpPr>
        <p:spPr>
          <a:xfrm>
            <a:off x="3315800" y="3475672"/>
            <a:ext cx="281781" cy="369332"/>
          </a:xfrm>
          <a:prstGeom prst="rect">
            <a:avLst/>
          </a:prstGeom>
          <a:noFill/>
        </p:spPr>
        <p:txBody>
          <a:bodyPr wrap="square" rtlCol="0">
            <a:spAutoFit/>
          </a:bodyPr>
          <a:lstStyle/>
          <a:p>
            <a:r>
              <a:rPr lang="en-US" b="1" dirty="0"/>
              <a:t>1</a:t>
            </a:r>
          </a:p>
        </p:txBody>
      </p:sp>
      <p:sp>
        <p:nvSpPr>
          <p:cNvPr id="18" name="TextBox 17"/>
          <p:cNvSpPr txBox="1"/>
          <p:nvPr/>
        </p:nvSpPr>
        <p:spPr>
          <a:xfrm>
            <a:off x="4040552" y="2637472"/>
            <a:ext cx="281840" cy="369332"/>
          </a:xfrm>
          <a:prstGeom prst="rect">
            <a:avLst/>
          </a:prstGeom>
          <a:noFill/>
        </p:spPr>
        <p:txBody>
          <a:bodyPr wrap="square" rtlCol="0">
            <a:spAutoFit/>
          </a:bodyPr>
          <a:lstStyle/>
          <a:p>
            <a:r>
              <a:rPr lang="en-US" b="1" dirty="0"/>
              <a:t>2</a:t>
            </a:r>
          </a:p>
        </p:txBody>
      </p:sp>
      <p:sp>
        <p:nvSpPr>
          <p:cNvPr id="19" name="TextBox 18"/>
          <p:cNvSpPr txBox="1"/>
          <p:nvPr/>
        </p:nvSpPr>
        <p:spPr>
          <a:xfrm>
            <a:off x="5438680" y="1976850"/>
            <a:ext cx="222862" cy="369332"/>
          </a:xfrm>
          <a:prstGeom prst="rect">
            <a:avLst/>
          </a:prstGeom>
          <a:noFill/>
        </p:spPr>
        <p:txBody>
          <a:bodyPr wrap="square" rtlCol="0">
            <a:spAutoFit/>
          </a:bodyPr>
          <a:lstStyle/>
          <a:p>
            <a:r>
              <a:rPr lang="en-US" b="1" dirty="0"/>
              <a:t>3</a:t>
            </a:r>
          </a:p>
        </p:txBody>
      </p:sp>
      <p:pic>
        <p:nvPicPr>
          <p:cNvPr id="7" name="Picture 6">
            <a:extLst>
              <a:ext uri="{FF2B5EF4-FFF2-40B4-BE49-F238E27FC236}">
                <a16:creationId xmlns:a16="http://schemas.microsoft.com/office/drawing/2014/main" id="{BDF2D524-0CB5-47CE-9024-7C6CE8D8DAFA}"/>
              </a:ext>
            </a:extLst>
          </p:cNvPr>
          <p:cNvPicPr>
            <a:picLocks noChangeAspect="1"/>
          </p:cNvPicPr>
          <p:nvPr/>
        </p:nvPicPr>
        <p:blipFill>
          <a:blip r:embed="rId4"/>
          <a:stretch>
            <a:fillRect/>
          </a:stretch>
        </p:blipFill>
        <p:spPr>
          <a:xfrm>
            <a:off x="1611677" y="4824420"/>
            <a:ext cx="4791075" cy="1652580"/>
          </a:xfrm>
          <a:prstGeom prst="rect">
            <a:avLst/>
          </a:prstGeom>
        </p:spPr>
      </p:pic>
      <p:sp>
        <p:nvSpPr>
          <p:cNvPr id="73732" name="TextBox 5"/>
          <p:cNvSpPr txBox="1">
            <a:spLocks noChangeArrowheads="1"/>
          </p:cNvSpPr>
          <p:nvPr/>
        </p:nvSpPr>
        <p:spPr bwMode="auto">
          <a:xfrm>
            <a:off x="6807200" y="1628440"/>
            <a:ext cx="2336800" cy="3970318"/>
          </a:xfrm>
          <a:prstGeom prst="rect">
            <a:avLst/>
          </a:prstGeom>
          <a:noFill/>
          <a:ln>
            <a:noFill/>
          </a:ln>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defTabSz="407988"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407988"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407988"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407988"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800" dirty="0">
              <a:solidFill>
                <a:prstClr val="black"/>
              </a:solidFill>
              <a:latin typeface="+mn-lt"/>
            </a:endParaRPr>
          </a:p>
          <a:p>
            <a:pPr eaLnBrk="1" hangingPunct="1"/>
            <a:r>
              <a:rPr lang="en-US" sz="1800" b="1" dirty="0">
                <a:solidFill>
                  <a:prstClr val="black"/>
                </a:solidFill>
                <a:latin typeface="+mn-lt"/>
              </a:rPr>
              <a:t>Recommended N Split:</a:t>
            </a:r>
          </a:p>
          <a:p>
            <a:pPr marL="342900" indent="-342900" eaLnBrk="1" hangingPunct="1">
              <a:buFont typeface="+mj-lt"/>
              <a:buAutoNum type="arabicPeriod"/>
            </a:pPr>
            <a:endParaRPr lang="en-US" sz="1800" dirty="0">
              <a:solidFill>
                <a:prstClr val="black"/>
              </a:solidFill>
              <a:latin typeface="+mn-lt"/>
            </a:endParaRPr>
          </a:p>
          <a:p>
            <a:pPr marL="342900" indent="-342900" eaLnBrk="1" hangingPunct="1">
              <a:buFont typeface="+mj-lt"/>
              <a:buAutoNum type="arabicPeriod"/>
            </a:pPr>
            <a:r>
              <a:rPr lang="en-US" sz="1800" dirty="0">
                <a:solidFill>
                  <a:prstClr val="black"/>
                </a:solidFill>
                <a:latin typeface="+mn-lt"/>
              </a:rPr>
              <a:t>20% Leaf Out-Fruit Enlargement</a:t>
            </a:r>
          </a:p>
          <a:p>
            <a:pPr marL="342900" indent="-342900" eaLnBrk="1" hangingPunct="1">
              <a:buFont typeface="+mj-lt"/>
              <a:buAutoNum type="arabicPeriod"/>
            </a:pPr>
            <a:endParaRPr lang="en-US" sz="1800" dirty="0">
              <a:solidFill>
                <a:prstClr val="black"/>
              </a:solidFill>
              <a:latin typeface="+mn-lt"/>
            </a:endParaRPr>
          </a:p>
          <a:p>
            <a:pPr marL="342900" indent="-342900" eaLnBrk="1" hangingPunct="1">
              <a:buFont typeface="+mj-lt"/>
              <a:buAutoNum type="arabicPeriod"/>
            </a:pPr>
            <a:r>
              <a:rPr lang="en-US" sz="1800" dirty="0">
                <a:solidFill>
                  <a:prstClr val="black"/>
                </a:solidFill>
                <a:latin typeface="+mn-lt"/>
              </a:rPr>
              <a:t>30% Fruit Enlargement/</a:t>
            </a:r>
            <a:r>
              <a:rPr lang="en-US" sz="1800" dirty="0">
                <a:solidFill>
                  <a:prstClr val="black"/>
                </a:solidFill>
              </a:rPr>
              <a:t>30% Kernel Fill</a:t>
            </a:r>
          </a:p>
          <a:p>
            <a:pPr marL="342900" indent="-342900" eaLnBrk="1" hangingPunct="1">
              <a:buFont typeface="+mj-lt"/>
              <a:buAutoNum type="arabicPeriod"/>
            </a:pPr>
            <a:endParaRPr lang="en-US" sz="1800" dirty="0">
              <a:solidFill>
                <a:prstClr val="black"/>
              </a:solidFill>
              <a:latin typeface="+mn-lt"/>
            </a:endParaRPr>
          </a:p>
          <a:p>
            <a:pPr marL="342900" indent="-342900" eaLnBrk="1" hangingPunct="1">
              <a:buFont typeface="+mj-lt"/>
              <a:buAutoNum type="arabicPeriod"/>
            </a:pPr>
            <a:r>
              <a:rPr lang="en-US" sz="1800" dirty="0">
                <a:solidFill>
                  <a:prstClr val="black"/>
                </a:solidFill>
                <a:latin typeface="+mn-lt"/>
              </a:rPr>
              <a:t>20% Hull-split through early Post-Harvest*</a:t>
            </a:r>
          </a:p>
        </p:txBody>
      </p:sp>
      <p:sp>
        <p:nvSpPr>
          <p:cNvPr id="16" name="Title 5">
            <a:extLst>
              <a:ext uri="{FF2B5EF4-FFF2-40B4-BE49-F238E27FC236}">
                <a16:creationId xmlns:a16="http://schemas.microsoft.com/office/drawing/2014/main" id="{BF1BA7A0-7F42-48EA-9462-66416EAB87CD}"/>
              </a:ext>
            </a:extLst>
          </p:cNvPr>
          <p:cNvSpPr>
            <a:spLocks noGrp="1"/>
          </p:cNvSpPr>
          <p:nvPr>
            <p:ph type="title"/>
          </p:nvPr>
        </p:nvSpPr>
        <p:spPr/>
        <p:txBody>
          <a:bodyPr>
            <a:normAutofit/>
          </a:bodyPr>
          <a:lstStyle/>
          <a:p>
            <a:r>
              <a:rPr lang="en-US" b="1" dirty="0"/>
              <a:t>Right Time</a:t>
            </a:r>
            <a:br>
              <a:rPr lang="en-US" b="1" dirty="0"/>
            </a:br>
            <a:r>
              <a:rPr lang="en-US" sz="2800" dirty="0"/>
              <a:t>Almond Example</a:t>
            </a:r>
            <a:endParaRPr lang="en-US" dirty="0"/>
          </a:p>
        </p:txBody>
      </p:sp>
      <p:sp>
        <p:nvSpPr>
          <p:cNvPr id="4" name="Slide Number Placeholder 3">
            <a:extLst>
              <a:ext uri="{FF2B5EF4-FFF2-40B4-BE49-F238E27FC236}">
                <a16:creationId xmlns:a16="http://schemas.microsoft.com/office/drawing/2014/main" id="{033C40C4-7C24-494F-A0F3-F6D3CB1F759E}"/>
              </a:ext>
            </a:extLst>
          </p:cNvPr>
          <p:cNvSpPr>
            <a:spLocks noGrp="1"/>
          </p:cNvSpPr>
          <p:nvPr>
            <p:ph type="sldNum" sz="quarter" idx="12"/>
          </p:nvPr>
        </p:nvSpPr>
        <p:spPr/>
        <p:txBody>
          <a:bodyPr/>
          <a:lstStyle/>
          <a:p>
            <a:fld id="{30F35C39-F39F-4C0B-997D-CB1EB03A2CEE}" type="slidenum">
              <a:rPr lang="en-US" smtClean="0"/>
              <a:t>146</a:t>
            </a:fld>
            <a:endParaRPr lang="en-US"/>
          </a:p>
        </p:txBody>
      </p:sp>
      <p:sp>
        <p:nvSpPr>
          <p:cNvPr id="6" name="TextBox 5">
            <a:extLst>
              <a:ext uri="{FF2B5EF4-FFF2-40B4-BE49-F238E27FC236}">
                <a16:creationId xmlns:a16="http://schemas.microsoft.com/office/drawing/2014/main" id="{62A8E3E5-FEDF-486A-81BB-74863189B7EA}"/>
              </a:ext>
            </a:extLst>
          </p:cNvPr>
          <p:cNvSpPr txBox="1"/>
          <p:nvPr/>
        </p:nvSpPr>
        <p:spPr>
          <a:xfrm>
            <a:off x="6908800" y="5791200"/>
            <a:ext cx="2057400" cy="923330"/>
          </a:xfrm>
          <a:prstGeom prst="rect">
            <a:avLst/>
          </a:prstGeom>
          <a:noFill/>
        </p:spPr>
        <p:txBody>
          <a:bodyPr wrap="square" rtlCol="0">
            <a:spAutoFit/>
          </a:bodyPr>
          <a:lstStyle/>
          <a:p>
            <a:r>
              <a:rPr lang="en-US" dirty="0"/>
              <a:t>* Less if July leaf samples show adequate N</a:t>
            </a:r>
          </a:p>
        </p:txBody>
      </p:sp>
    </p:spTree>
    <p:extLst>
      <p:ext uri="{BB962C8B-B14F-4D97-AF65-F5344CB8AC3E}">
        <p14:creationId xmlns:p14="http://schemas.microsoft.com/office/powerpoint/2010/main" val="4198944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51276" y="1708618"/>
            <a:ext cx="2376028" cy="2288548"/>
          </a:xfrm>
          <a:prstGeom prst="rect">
            <a:avLst/>
          </a:prstGeom>
          <a:noFill/>
          <a:ln w="9525">
            <a:noFill/>
            <a:miter lim="800000"/>
            <a:headEnd/>
            <a:tailEnd/>
          </a:ln>
        </p:spPr>
      </p:pic>
      <p:pic>
        <p:nvPicPr>
          <p:cNvPr id="7" name="Picture 4" descr="P00351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51276" y="4129145"/>
            <a:ext cx="2376028" cy="2288547"/>
          </a:xfrm>
          <a:prstGeom prst="rect">
            <a:avLst/>
          </a:prstGeom>
          <a:noFill/>
          <a:ln w="9525">
            <a:noFill/>
            <a:miter lim="800000"/>
            <a:headEnd/>
            <a:tailEnd/>
          </a:ln>
        </p:spPr>
      </p:pic>
      <p:sp>
        <p:nvSpPr>
          <p:cNvPr id="2" name="TextBox 1"/>
          <p:cNvSpPr txBox="1"/>
          <p:nvPr/>
        </p:nvSpPr>
        <p:spPr>
          <a:xfrm>
            <a:off x="6096000" y="6547246"/>
            <a:ext cx="2933728" cy="307777"/>
          </a:xfrm>
          <a:prstGeom prst="rect">
            <a:avLst/>
          </a:prstGeom>
          <a:noFill/>
        </p:spPr>
        <p:txBody>
          <a:bodyPr wrap="none" rtlCol="0">
            <a:spAutoFit/>
          </a:bodyPr>
          <a:lstStyle/>
          <a:p>
            <a:r>
              <a:rPr lang="en-US" sz="1400" dirty="0"/>
              <a:t>(Photo’s Courtesy Tim </a:t>
            </a:r>
            <a:r>
              <a:rPr lang="en-US" sz="1400" dirty="0" err="1"/>
              <a:t>Hartz</a:t>
            </a:r>
            <a:r>
              <a:rPr lang="en-US" sz="1400" dirty="0"/>
              <a:t> and IPNI)</a:t>
            </a:r>
          </a:p>
        </p:txBody>
      </p:sp>
      <p:sp>
        <p:nvSpPr>
          <p:cNvPr id="6" name="Title 5">
            <a:extLst>
              <a:ext uri="{FF2B5EF4-FFF2-40B4-BE49-F238E27FC236}">
                <a16:creationId xmlns:a16="http://schemas.microsoft.com/office/drawing/2014/main" id="{D6CCB040-C666-4BFB-9296-79313110F21D}"/>
              </a:ext>
            </a:extLst>
          </p:cNvPr>
          <p:cNvSpPr>
            <a:spLocks noGrp="1"/>
          </p:cNvSpPr>
          <p:nvPr>
            <p:ph type="title"/>
          </p:nvPr>
        </p:nvSpPr>
        <p:spPr/>
        <p:txBody>
          <a:bodyPr>
            <a:normAutofit fontScale="90000"/>
          </a:bodyPr>
          <a:lstStyle/>
          <a:p>
            <a:pPr>
              <a:defRPr/>
            </a:pPr>
            <a:r>
              <a:rPr lang="en-US" sz="4400" b="1" dirty="0"/>
              <a:t>Right Place</a:t>
            </a:r>
            <a:br>
              <a:rPr lang="en-US" sz="6000" b="1" dirty="0"/>
            </a:br>
            <a:r>
              <a:rPr lang="en-US" sz="3100" dirty="0"/>
              <a:t>Where are the roots? Where does N uptake occur?</a:t>
            </a:r>
            <a:endParaRPr lang="en-US" dirty="0"/>
          </a:p>
        </p:txBody>
      </p:sp>
      <p:sp>
        <p:nvSpPr>
          <p:cNvPr id="10" name="Content Placeholder 9">
            <a:extLst>
              <a:ext uri="{FF2B5EF4-FFF2-40B4-BE49-F238E27FC236}">
                <a16:creationId xmlns:a16="http://schemas.microsoft.com/office/drawing/2014/main" id="{9BDBB36D-7C75-48F4-80DF-AFFB7E2787DA}"/>
              </a:ext>
            </a:extLst>
          </p:cNvPr>
          <p:cNvSpPr>
            <a:spLocks noGrp="1"/>
          </p:cNvSpPr>
          <p:nvPr>
            <p:ph idx="1"/>
          </p:nvPr>
        </p:nvSpPr>
        <p:spPr/>
        <p:txBody>
          <a:bodyPr>
            <a:normAutofit/>
          </a:bodyPr>
          <a:lstStyle/>
          <a:p>
            <a:r>
              <a:rPr lang="en-US" dirty="0"/>
              <a:t>How to manage</a:t>
            </a:r>
          </a:p>
          <a:p>
            <a:endParaRPr lang="en-US" dirty="0"/>
          </a:p>
          <a:p>
            <a:pPr lvl="1"/>
            <a:r>
              <a:rPr lang="en-US" dirty="0"/>
              <a:t>for a crop with a 1-foot </a:t>
            </a:r>
          </a:p>
          <a:p>
            <a:pPr marL="457200" lvl="1" indent="0">
              <a:buNone/>
            </a:pPr>
            <a:r>
              <a:rPr lang="en-US" dirty="0"/>
              <a:t>rooting depth?</a:t>
            </a:r>
          </a:p>
          <a:p>
            <a:endParaRPr lang="en-US" dirty="0"/>
          </a:p>
          <a:p>
            <a:pPr lvl="1"/>
            <a:r>
              <a:rPr lang="en-US" dirty="0"/>
              <a:t>for a crop with a 4-foot </a:t>
            </a:r>
          </a:p>
          <a:p>
            <a:pPr marL="457200" lvl="1" indent="0">
              <a:buNone/>
            </a:pPr>
            <a:r>
              <a:rPr lang="en-US" dirty="0"/>
              <a:t>rooting depth?</a:t>
            </a:r>
          </a:p>
          <a:p>
            <a:endParaRPr lang="en-US" dirty="0"/>
          </a:p>
        </p:txBody>
      </p:sp>
    </p:spTree>
    <p:extLst>
      <p:ext uri="{BB962C8B-B14F-4D97-AF65-F5344CB8AC3E}">
        <p14:creationId xmlns:p14="http://schemas.microsoft.com/office/powerpoint/2010/main" val="35803172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4769976"/>
              </p:ext>
            </p:extLst>
          </p:nvPr>
        </p:nvGraphicFramePr>
        <p:xfrm>
          <a:off x="1663702" y="2284786"/>
          <a:ext cx="5822948" cy="3566160"/>
        </p:xfrm>
        <a:graphic>
          <a:graphicData uri="http://schemas.openxmlformats.org/drawingml/2006/table">
            <a:tbl>
              <a:tblPr firstRow="1" bandRow="1">
                <a:tableStyleId>{5C22544A-7EE6-4342-B048-85BDC9FD1C3A}</a:tableStyleId>
              </a:tblPr>
              <a:tblGrid>
                <a:gridCol w="1318195">
                  <a:extLst>
                    <a:ext uri="{9D8B030D-6E8A-4147-A177-3AD203B41FA5}">
                      <a16:colId xmlns:a16="http://schemas.microsoft.com/office/drawing/2014/main" val="20000"/>
                    </a:ext>
                  </a:extLst>
                </a:gridCol>
                <a:gridCol w="4504753">
                  <a:extLst>
                    <a:ext uri="{9D8B030D-6E8A-4147-A177-3AD203B41FA5}">
                      <a16:colId xmlns:a16="http://schemas.microsoft.com/office/drawing/2014/main" val="20001"/>
                    </a:ext>
                  </a:extLst>
                </a:gridCol>
              </a:tblGrid>
              <a:tr h="734268">
                <a:tc>
                  <a:txBody>
                    <a:bodyPr/>
                    <a:lstStyle/>
                    <a:p>
                      <a:pPr algn="ctr"/>
                      <a:endParaRPr lang="en-US" sz="2400" dirty="0"/>
                    </a:p>
                  </a:txBody>
                  <a:tcPr anchor="ctr"/>
                </a:tc>
                <a:tc>
                  <a:txBody>
                    <a:bodyPr/>
                    <a:lstStyle/>
                    <a:p>
                      <a:pPr algn="ctr"/>
                      <a:r>
                        <a:rPr lang="en-US" sz="2400" dirty="0"/>
                        <a:t>Main Root Activity and Effectiveness Main (inches)</a:t>
                      </a:r>
                    </a:p>
                  </a:txBody>
                  <a:tcPr anchor="ctr"/>
                </a:tc>
                <a:extLst>
                  <a:ext uri="{0D108BD9-81ED-4DB2-BD59-A6C34878D82A}">
                    <a16:rowId xmlns:a16="http://schemas.microsoft.com/office/drawing/2014/main" val="10000"/>
                  </a:ext>
                </a:extLst>
              </a:tr>
              <a:tr h="425409">
                <a:tc>
                  <a:txBody>
                    <a:bodyPr/>
                    <a:lstStyle/>
                    <a:p>
                      <a:pPr algn="ctr"/>
                      <a:r>
                        <a:rPr lang="en-US" sz="2400" dirty="0"/>
                        <a:t>Almond</a:t>
                      </a:r>
                    </a:p>
                  </a:txBody>
                  <a:tcPr anchor="ctr"/>
                </a:tc>
                <a:tc>
                  <a:txBody>
                    <a:bodyPr/>
                    <a:lstStyle/>
                    <a:p>
                      <a:pPr algn="ctr"/>
                      <a:r>
                        <a:rPr lang="en-US" sz="2400" dirty="0"/>
                        <a:t>8-23</a:t>
                      </a:r>
                    </a:p>
                  </a:txBody>
                  <a:tcPr anchor="ctr"/>
                </a:tc>
                <a:extLst>
                  <a:ext uri="{0D108BD9-81ED-4DB2-BD59-A6C34878D82A}">
                    <a16:rowId xmlns:a16="http://schemas.microsoft.com/office/drawing/2014/main" val="10001"/>
                  </a:ext>
                </a:extLst>
              </a:tr>
              <a:tr h="425409">
                <a:tc>
                  <a:txBody>
                    <a:bodyPr/>
                    <a:lstStyle/>
                    <a:p>
                      <a:pPr algn="ctr"/>
                      <a:r>
                        <a:rPr lang="en-US" sz="2400" dirty="0"/>
                        <a:t>Apricot</a:t>
                      </a:r>
                    </a:p>
                  </a:txBody>
                  <a:tcPr anchor="ctr"/>
                </a:tc>
                <a:tc>
                  <a:txBody>
                    <a:bodyPr/>
                    <a:lstStyle/>
                    <a:p>
                      <a:pPr algn="ctr"/>
                      <a:r>
                        <a:rPr lang="en-US" sz="2400" dirty="0"/>
                        <a:t>8-16</a:t>
                      </a:r>
                    </a:p>
                  </a:txBody>
                  <a:tcPr anchor="ctr"/>
                </a:tc>
                <a:extLst>
                  <a:ext uri="{0D108BD9-81ED-4DB2-BD59-A6C34878D82A}">
                    <a16:rowId xmlns:a16="http://schemas.microsoft.com/office/drawing/2014/main" val="10002"/>
                  </a:ext>
                </a:extLst>
              </a:tr>
              <a:tr h="425409">
                <a:tc>
                  <a:txBody>
                    <a:bodyPr/>
                    <a:lstStyle/>
                    <a:p>
                      <a:pPr algn="ctr"/>
                      <a:r>
                        <a:rPr lang="en-US" sz="2400" dirty="0"/>
                        <a:t>Cherry</a:t>
                      </a:r>
                    </a:p>
                  </a:txBody>
                  <a:tcPr anchor="ctr"/>
                </a:tc>
                <a:tc>
                  <a:txBody>
                    <a:bodyPr/>
                    <a:lstStyle/>
                    <a:p>
                      <a:pPr algn="ctr"/>
                      <a:r>
                        <a:rPr lang="en-US" sz="2400" dirty="0"/>
                        <a:t>4-16</a:t>
                      </a:r>
                    </a:p>
                  </a:txBody>
                  <a:tcPr anchor="ctr"/>
                </a:tc>
                <a:extLst>
                  <a:ext uri="{0D108BD9-81ED-4DB2-BD59-A6C34878D82A}">
                    <a16:rowId xmlns:a16="http://schemas.microsoft.com/office/drawing/2014/main" val="10003"/>
                  </a:ext>
                </a:extLst>
              </a:tr>
              <a:tr h="425409">
                <a:tc>
                  <a:txBody>
                    <a:bodyPr/>
                    <a:lstStyle/>
                    <a:p>
                      <a:pPr algn="ctr"/>
                      <a:r>
                        <a:rPr lang="en-US" sz="2400" dirty="0"/>
                        <a:t>Peach</a:t>
                      </a:r>
                    </a:p>
                  </a:txBody>
                  <a:tcPr anchor="ctr"/>
                </a:tc>
                <a:tc>
                  <a:txBody>
                    <a:bodyPr/>
                    <a:lstStyle/>
                    <a:p>
                      <a:pPr algn="ctr"/>
                      <a:r>
                        <a:rPr lang="en-US" sz="2400" dirty="0"/>
                        <a:t>0-32</a:t>
                      </a:r>
                    </a:p>
                  </a:txBody>
                  <a:tcPr anchor="ctr"/>
                </a:tc>
                <a:extLst>
                  <a:ext uri="{0D108BD9-81ED-4DB2-BD59-A6C34878D82A}">
                    <a16:rowId xmlns:a16="http://schemas.microsoft.com/office/drawing/2014/main" val="10004"/>
                  </a:ext>
                </a:extLst>
              </a:tr>
              <a:tr h="425409">
                <a:tc>
                  <a:txBody>
                    <a:bodyPr/>
                    <a:lstStyle/>
                    <a:p>
                      <a:pPr algn="ctr"/>
                      <a:r>
                        <a:rPr lang="en-US" sz="2400" dirty="0"/>
                        <a:t>Plum</a:t>
                      </a:r>
                    </a:p>
                  </a:txBody>
                  <a:tcPr anchor="ctr"/>
                </a:tc>
                <a:tc>
                  <a:txBody>
                    <a:bodyPr/>
                    <a:lstStyle/>
                    <a:p>
                      <a:pPr algn="ctr"/>
                      <a:r>
                        <a:rPr lang="en-US" sz="2400" dirty="0"/>
                        <a:t>10-24</a:t>
                      </a:r>
                    </a:p>
                  </a:txBody>
                  <a:tcPr anchor="ctr"/>
                </a:tc>
                <a:extLst>
                  <a:ext uri="{0D108BD9-81ED-4DB2-BD59-A6C34878D82A}">
                    <a16:rowId xmlns:a16="http://schemas.microsoft.com/office/drawing/2014/main" val="10005"/>
                  </a:ext>
                </a:extLst>
              </a:tr>
              <a:tr h="425409">
                <a:tc>
                  <a:txBody>
                    <a:bodyPr/>
                    <a:lstStyle/>
                    <a:p>
                      <a:pPr algn="ctr"/>
                      <a:r>
                        <a:rPr lang="en-US" sz="2400" dirty="0"/>
                        <a:t>Walnut</a:t>
                      </a:r>
                    </a:p>
                  </a:txBody>
                  <a:tcPr anchor="ctr"/>
                </a:tc>
                <a:tc>
                  <a:txBody>
                    <a:bodyPr/>
                    <a:lstStyle/>
                    <a:p>
                      <a:pPr algn="ctr"/>
                      <a:r>
                        <a:rPr lang="en-US" sz="2400" dirty="0"/>
                        <a:t>0-36</a:t>
                      </a:r>
                    </a:p>
                  </a:txBody>
                  <a:tcPr anchor="ctr"/>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8162F86D-655B-4B08-8588-4AB6D88B121C}"/>
              </a:ext>
            </a:extLst>
          </p:cNvPr>
          <p:cNvSpPr>
            <a:spLocks noGrp="1"/>
          </p:cNvSpPr>
          <p:nvPr>
            <p:ph type="title"/>
          </p:nvPr>
        </p:nvSpPr>
        <p:spPr/>
        <p:txBody>
          <a:bodyPr>
            <a:normAutofit fontScale="90000"/>
          </a:bodyPr>
          <a:lstStyle/>
          <a:p>
            <a:pPr>
              <a:defRPr/>
            </a:pPr>
            <a:r>
              <a:rPr lang="en-US" sz="4400" b="1" dirty="0"/>
              <a:t>Right Place</a:t>
            </a:r>
            <a:br>
              <a:rPr lang="en-US" sz="5400" b="1" dirty="0"/>
            </a:br>
            <a:r>
              <a:rPr lang="en-US" sz="3100" dirty="0"/>
              <a:t>Where are the roots? Where does N uptake occur?</a:t>
            </a:r>
            <a:endParaRPr lang="en-US" dirty="0"/>
          </a:p>
        </p:txBody>
      </p:sp>
      <p:sp>
        <p:nvSpPr>
          <p:cNvPr id="2" name="Slide Number Placeholder 1">
            <a:extLst>
              <a:ext uri="{FF2B5EF4-FFF2-40B4-BE49-F238E27FC236}">
                <a16:creationId xmlns:a16="http://schemas.microsoft.com/office/drawing/2014/main" id="{ECD4C756-5C2F-41EC-8635-3F6C23063578}"/>
              </a:ext>
            </a:extLst>
          </p:cNvPr>
          <p:cNvSpPr>
            <a:spLocks noGrp="1"/>
          </p:cNvSpPr>
          <p:nvPr>
            <p:ph type="sldNum" sz="quarter" idx="12"/>
          </p:nvPr>
        </p:nvSpPr>
        <p:spPr/>
        <p:txBody>
          <a:bodyPr/>
          <a:lstStyle/>
          <a:p>
            <a:fld id="{30F35C39-F39F-4C0B-997D-CB1EB03A2CEE}" type="slidenum">
              <a:rPr lang="en-US" smtClean="0"/>
              <a:t>148</a:t>
            </a:fld>
            <a:endParaRPr lang="en-US"/>
          </a:p>
        </p:txBody>
      </p:sp>
    </p:spTree>
    <p:extLst>
      <p:ext uri="{BB962C8B-B14F-4D97-AF65-F5344CB8AC3E}">
        <p14:creationId xmlns:p14="http://schemas.microsoft.com/office/powerpoint/2010/main" val="3176037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The Right Place</a:t>
            </a:r>
          </a:p>
        </p:txBody>
      </p:sp>
      <p:sp>
        <p:nvSpPr>
          <p:cNvPr id="3" name="Content Placeholder 2"/>
          <p:cNvSpPr>
            <a:spLocks noGrp="1"/>
          </p:cNvSpPr>
          <p:nvPr>
            <p:ph idx="1"/>
          </p:nvPr>
        </p:nvSpPr>
        <p:spPr/>
        <p:txBody>
          <a:bodyPr>
            <a:normAutofit/>
          </a:bodyPr>
          <a:lstStyle/>
          <a:p>
            <a:r>
              <a:rPr lang="en-US" dirty="0"/>
              <a:t>Manage irrigation systems to ensure N is delivered in the root zone</a:t>
            </a:r>
            <a:endParaRPr lang="en-US" sz="3600" dirty="0"/>
          </a:p>
          <a:p>
            <a:pPr lvl="1"/>
            <a:r>
              <a:rPr lang="en-US" dirty="0"/>
              <a:t>Apply irrigation uniformly across the orchard</a:t>
            </a:r>
          </a:p>
          <a:p>
            <a:pPr lvl="1"/>
            <a:r>
              <a:rPr lang="en-US" dirty="0"/>
              <a:t>Apply the correct amount of irrigation water to prevent leaching and saturated soil conditions</a:t>
            </a:r>
          </a:p>
          <a:p>
            <a:pPr lvl="1"/>
            <a:r>
              <a:rPr lang="en-US" dirty="0"/>
              <a:t>Irrigate after dry fertilization to minimize NH</a:t>
            </a:r>
            <a:r>
              <a:rPr lang="en-US" baseline="-25000" dirty="0"/>
              <a:t>3 </a:t>
            </a:r>
            <a:r>
              <a:rPr lang="en-US" dirty="0"/>
              <a:t>volatilization</a:t>
            </a:r>
          </a:p>
          <a:p>
            <a:pPr lvl="1"/>
            <a:r>
              <a:rPr lang="en-US" dirty="0"/>
              <a:t>Inject liquid fertilizers at a time to position the fertilizer where the roots are located</a:t>
            </a:r>
          </a:p>
        </p:txBody>
      </p:sp>
      <p:sp>
        <p:nvSpPr>
          <p:cNvPr id="4" name="Slide Number Placeholder 3">
            <a:extLst>
              <a:ext uri="{FF2B5EF4-FFF2-40B4-BE49-F238E27FC236}">
                <a16:creationId xmlns:a16="http://schemas.microsoft.com/office/drawing/2014/main" id="{F7125E9E-9F70-43D8-BE04-D9EA2A3B8615}"/>
              </a:ext>
            </a:extLst>
          </p:cNvPr>
          <p:cNvSpPr>
            <a:spLocks noGrp="1"/>
          </p:cNvSpPr>
          <p:nvPr>
            <p:ph type="sldNum" sz="quarter" idx="12"/>
          </p:nvPr>
        </p:nvSpPr>
        <p:spPr/>
        <p:txBody>
          <a:bodyPr/>
          <a:lstStyle/>
          <a:p>
            <a:fld id="{30F35C39-F39F-4C0B-997D-CB1EB03A2CEE}" type="slidenum">
              <a:rPr lang="en-US" smtClean="0"/>
              <a:t>149</a:t>
            </a:fld>
            <a:endParaRPr lang="en-US"/>
          </a:p>
        </p:txBody>
      </p:sp>
    </p:spTree>
    <p:extLst>
      <p:ext uri="{BB962C8B-B14F-4D97-AF65-F5344CB8AC3E}">
        <p14:creationId xmlns:p14="http://schemas.microsoft.com/office/powerpoint/2010/main" val="119792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3F2AB4-E087-4004-92A3-0EB5FE5EACA4}"/>
              </a:ext>
            </a:extLst>
          </p:cNvPr>
          <p:cNvSpPr>
            <a:spLocks noGrp="1"/>
          </p:cNvSpPr>
          <p:nvPr>
            <p:ph type="title"/>
          </p:nvPr>
        </p:nvSpPr>
        <p:spPr/>
        <p:txBody>
          <a:bodyPr>
            <a:normAutofit/>
          </a:bodyPr>
          <a:lstStyle/>
          <a:p>
            <a:pPr algn="ctr"/>
            <a:r>
              <a:rPr lang="en-US" sz="4000" b="1" dirty="0">
                <a:latin typeface="+mn-lt"/>
              </a:rPr>
              <a:t>Section 1 Learning Objectives</a:t>
            </a:r>
          </a:p>
        </p:txBody>
      </p:sp>
      <p:sp>
        <p:nvSpPr>
          <p:cNvPr id="7" name="Content Placeholder 6">
            <a:extLst>
              <a:ext uri="{FF2B5EF4-FFF2-40B4-BE49-F238E27FC236}">
                <a16:creationId xmlns:a16="http://schemas.microsoft.com/office/drawing/2014/main" id="{39B09B9C-74CC-4EFF-BA52-B736EA0D5970}"/>
              </a:ext>
            </a:extLst>
          </p:cNvPr>
          <p:cNvSpPr>
            <a:spLocks noGrp="1"/>
          </p:cNvSpPr>
          <p:nvPr>
            <p:ph idx="1"/>
          </p:nvPr>
        </p:nvSpPr>
        <p:spPr/>
        <p:txBody>
          <a:bodyPr>
            <a:normAutofit/>
          </a:bodyPr>
          <a:lstStyle/>
          <a:p>
            <a:r>
              <a:rPr lang="en-US" sz="3200" dirty="0"/>
              <a:t>Recognize how nitrate became a problem</a:t>
            </a:r>
          </a:p>
          <a:p>
            <a:r>
              <a:rPr lang="en-US" sz="3200" dirty="0"/>
              <a:t>Recall areas that are more vulnerable to nitrate contamination.</a:t>
            </a:r>
          </a:p>
          <a:p>
            <a:r>
              <a:rPr lang="en-US" sz="3200" dirty="0"/>
              <a:t>List the sources of nitrogen. </a:t>
            </a:r>
          </a:p>
          <a:p>
            <a:r>
              <a:rPr lang="en-US" sz="3200" dirty="0"/>
              <a:t>Distinguish between the different ways to measure nitrate in the groundwater.</a:t>
            </a:r>
          </a:p>
        </p:txBody>
      </p:sp>
      <p:sp>
        <p:nvSpPr>
          <p:cNvPr id="5" name="Slide Number Placeholder 4">
            <a:extLst>
              <a:ext uri="{FF2B5EF4-FFF2-40B4-BE49-F238E27FC236}">
                <a16:creationId xmlns:a16="http://schemas.microsoft.com/office/drawing/2014/main" id="{F4D80087-BB30-4A0E-895E-35DA181937F5}"/>
              </a:ext>
            </a:extLst>
          </p:cNvPr>
          <p:cNvSpPr>
            <a:spLocks noGrp="1"/>
          </p:cNvSpPr>
          <p:nvPr>
            <p:ph type="sldNum" sz="quarter" idx="12"/>
          </p:nvPr>
        </p:nvSpPr>
        <p:spPr/>
        <p:txBody>
          <a:bodyPr/>
          <a:lstStyle/>
          <a:p>
            <a:fld id="{30F35C39-F39F-4C0B-997D-CB1EB03A2CEE}" type="slidenum">
              <a:rPr lang="en-US" smtClean="0"/>
              <a:t>15</a:t>
            </a:fld>
            <a:endParaRPr lang="en-US"/>
          </a:p>
        </p:txBody>
      </p:sp>
    </p:spTree>
    <p:extLst>
      <p:ext uri="{BB962C8B-B14F-4D97-AF65-F5344CB8AC3E}">
        <p14:creationId xmlns:p14="http://schemas.microsoft.com/office/powerpoint/2010/main" val="13109204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2"/>
          <p:cNvGrpSpPr>
            <a:grpSpLocks/>
          </p:cNvGrpSpPr>
          <p:nvPr/>
        </p:nvGrpSpPr>
        <p:grpSpPr bwMode="auto">
          <a:xfrm>
            <a:off x="1576951" y="1848651"/>
            <a:ext cx="5990098" cy="4435654"/>
            <a:chOff x="4776580" y="2208213"/>
            <a:chExt cx="4159250" cy="3774825"/>
          </a:xfrm>
        </p:grpSpPr>
        <p:pic>
          <p:nvPicPr>
            <p:cNvPr id="137226" name="Picture 3" descr="fig 7A&amp;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6580" y="2208213"/>
              <a:ext cx="4159250" cy="31257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137227" name="TextBox 7"/>
            <p:cNvSpPr txBox="1">
              <a:spLocks noChangeArrowheads="1"/>
            </p:cNvSpPr>
            <p:nvPr/>
          </p:nvSpPr>
          <p:spPr bwMode="auto">
            <a:xfrm>
              <a:off x="4776580" y="5432998"/>
              <a:ext cx="2057400" cy="55004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1800" dirty="0">
                  <a:latin typeface="Arial" pitchFamily="34" charset="0"/>
                </a:rPr>
                <a:t>2 hour injection near</a:t>
              </a:r>
              <a:r>
                <a:rPr lang="en-US" altLang="en-US" sz="1800" dirty="0">
                  <a:solidFill>
                    <a:schemeClr val="accent6">
                      <a:lumMod val="75000"/>
                    </a:schemeClr>
                  </a:solidFill>
                  <a:latin typeface="Arial" pitchFamily="34" charset="0"/>
                </a:rPr>
                <a:t> </a:t>
              </a:r>
              <a:r>
                <a:rPr lang="en-US" altLang="en-US" sz="1800" b="1" dirty="0">
                  <a:solidFill>
                    <a:schemeClr val="accent6">
                      <a:lumMod val="75000"/>
                    </a:schemeClr>
                  </a:solidFill>
                  <a:latin typeface="Arial" pitchFamily="34" charset="0"/>
                </a:rPr>
                <a:t>start </a:t>
              </a:r>
              <a:r>
                <a:rPr lang="en-US" altLang="en-US" sz="1800" dirty="0">
                  <a:latin typeface="Arial" pitchFamily="34" charset="0"/>
                </a:rPr>
                <a:t>of  27 to 36 hour Irrigation</a:t>
              </a:r>
            </a:p>
          </p:txBody>
        </p:sp>
        <p:sp>
          <p:nvSpPr>
            <p:cNvPr id="137228" name="TextBox 8"/>
            <p:cNvSpPr txBox="1">
              <a:spLocks noChangeArrowheads="1"/>
            </p:cNvSpPr>
            <p:nvPr/>
          </p:nvSpPr>
          <p:spPr bwMode="auto">
            <a:xfrm>
              <a:off x="6984130" y="5432266"/>
              <a:ext cx="1951700" cy="55004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1800" dirty="0">
                  <a:latin typeface="Arial" pitchFamily="34" charset="0"/>
                </a:rPr>
                <a:t>2 hour injection near </a:t>
              </a:r>
              <a:r>
                <a:rPr lang="en-US" altLang="en-US" sz="1800" b="1" dirty="0">
                  <a:solidFill>
                    <a:schemeClr val="accent6">
                      <a:lumMod val="75000"/>
                    </a:schemeClr>
                  </a:solidFill>
                  <a:latin typeface="Arial" pitchFamily="34" charset="0"/>
                </a:rPr>
                <a:t>end</a:t>
              </a:r>
              <a:r>
                <a:rPr lang="en-US" altLang="en-US" sz="1800" dirty="0">
                  <a:latin typeface="Arial" pitchFamily="34" charset="0"/>
                </a:rPr>
                <a:t> of 27 to 36 hour Irrigation</a:t>
              </a:r>
            </a:p>
          </p:txBody>
        </p:sp>
      </p:grpSp>
      <p:sp>
        <p:nvSpPr>
          <p:cNvPr id="5" name="Title 4">
            <a:extLst>
              <a:ext uri="{FF2B5EF4-FFF2-40B4-BE49-F238E27FC236}">
                <a16:creationId xmlns:a16="http://schemas.microsoft.com/office/drawing/2014/main" id="{8CB768DA-F0BE-429D-9768-1B28377D6A53}"/>
              </a:ext>
            </a:extLst>
          </p:cNvPr>
          <p:cNvSpPr>
            <a:spLocks noGrp="1"/>
          </p:cNvSpPr>
          <p:nvPr>
            <p:ph type="title"/>
          </p:nvPr>
        </p:nvSpPr>
        <p:spPr/>
        <p:txBody>
          <a:bodyPr>
            <a:normAutofit/>
          </a:bodyPr>
          <a:lstStyle/>
          <a:p>
            <a:r>
              <a:rPr lang="en-US" dirty="0"/>
              <a:t>Right Place</a:t>
            </a:r>
            <a:br>
              <a:rPr lang="en-US" dirty="0"/>
            </a:br>
            <a:r>
              <a:rPr lang="en-US" sz="2800" dirty="0"/>
              <a:t>Surface Drip Example</a:t>
            </a:r>
            <a:endParaRPr lang="en-US" dirty="0"/>
          </a:p>
        </p:txBody>
      </p:sp>
      <p:sp>
        <p:nvSpPr>
          <p:cNvPr id="2" name="Slide Number Placeholder 1">
            <a:extLst>
              <a:ext uri="{FF2B5EF4-FFF2-40B4-BE49-F238E27FC236}">
                <a16:creationId xmlns:a16="http://schemas.microsoft.com/office/drawing/2014/main" id="{B0CB3B70-7289-4739-8F0A-A80D8A0A7905}"/>
              </a:ext>
            </a:extLst>
          </p:cNvPr>
          <p:cNvSpPr>
            <a:spLocks noGrp="1"/>
          </p:cNvSpPr>
          <p:nvPr>
            <p:ph type="sldNum" sz="quarter" idx="12"/>
          </p:nvPr>
        </p:nvSpPr>
        <p:spPr/>
        <p:txBody>
          <a:bodyPr/>
          <a:lstStyle/>
          <a:p>
            <a:fld id="{30F35C39-F39F-4C0B-997D-CB1EB03A2CEE}" type="slidenum">
              <a:rPr lang="en-US" smtClean="0"/>
              <a:t>150</a:t>
            </a:fld>
            <a:endParaRPr lang="en-US"/>
          </a:p>
        </p:txBody>
      </p:sp>
      <p:sp>
        <p:nvSpPr>
          <p:cNvPr id="19" name="TextBox 8">
            <a:extLst>
              <a:ext uri="{FF2B5EF4-FFF2-40B4-BE49-F238E27FC236}">
                <a16:creationId xmlns:a16="http://schemas.microsoft.com/office/drawing/2014/main" id="{BA58E88D-582A-4388-AD79-440A90B3B273}"/>
              </a:ext>
            </a:extLst>
          </p:cNvPr>
          <p:cNvSpPr txBox="1">
            <a:spLocks noChangeArrowheads="1"/>
          </p:cNvSpPr>
          <p:nvPr/>
        </p:nvSpPr>
        <p:spPr bwMode="auto">
          <a:xfrm>
            <a:off x="52817" y="6595197"/>
            <a:ext cx="3822793" cy="2525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dirty="0">
                <a:latin typeface="Arial" pitchFamily="34" charset="0"/>
              </a:rPr>
              <a:t>(Blaine Hanson, “</a:t>
            </a:r>
            <a:r>
              <a:rPr lang="en-US" altLang="ja-JP" sz="1200" dirty="0">
                <a:latin typeface="Arial" pitchFamily="34" charset="0"/>
              </a:rPr>
              <a:t>Fertigation with </a:t>
            </a:r>
            <a:r>
              <a:rPr lang="en-US" altLang="ja-JP" sz="1200" dirty="0" err="1">
                <a:latin typeface="Arial" pitchFamily="34" charset="0"/>
              </a:rPr>
              <a:t>Microirrigation</a:t>
            </a:r>
            <a:r>
              <a:rPr lang="en-US" altLang="en-US" sz="1200" dirty="0">
                <a:latin typeface="Arial" pitchFamily="34" charset="0"/>
              </a:rPr>
              <a:t>”</a:t>
            </a:r>
            <a:r>
              <a:rPr lang="en-US" altLang="ja-JP" sz="1200" dirty="0">
                <a:latin typeface="Arial" pitchFamily="34" charset="0"/>
              </a:rPr>
              <a:t>)</a:t>
            </a:r>
            <a:endParaRPr lang="en-US" altLang="en-US" sz="1200" dirty="0">
              <a:latin typeface="Arial" pitchFamily="34" charset="0"/>
            </a:endParaRPr>
          </a:p>
        </p:txBody>
      </p:sp>
      <p:sp>
        <p:nvSpPr>
          <p:cNvPr id="3" name="TextBox 2">
            <a:extLst>
              <a:ext uri="{FF2B5EF4-FFF2-40B4-BE49-F238E27FC236}">
                <a16:creationId xmlns:a16="http://schemas.microsoft.com/office/drawing/2014/main" id="{242F5278-BDF5-4334-832A-32D927B8D41D}"/>
              </a:ext>
            </a:extLst>
          </p:cNvPr>
          <p:cNvSpPr txBox="1"/>
          <p:nvPr/>
        </p:nvSpPr>
        <p:spPr>
          <a:xfrm rot="16200000">
            <a:off x="1214040" y="3097610"/>
            <a:ext cx="1131015" cy="369332"/>
          </a:xfrm>
          <a:prstGeom prst="rect">
            <a:avLst/>
          </a:prstGeom>
          <a:solidFill>
            <a:schemeClr val="bg1"/>
          </a:solidFill>
        </p:spPr>
        <p:txBody>
          <a:bodyPr wrap="none" rtlCol="0">
            <a:spAutoFit/>
          </a:bodyPr>
          <a:lstStyle/>
          <a:p>
            <a:r>
              <a:rPr lang="en-US" dirty="0"/>
              <a:t>Depth (in)</a:t>
            </a:r>
          </a:p>
        </p:txBody>
      </p:sp>
      <p:sp>
        <p:nvSpPr>
          <p:cNvPr id="17" name="TextBox 16">
            <a:extLst>
              <a:ext uri="{FF2B5EF4-FFF2-40B4-BE49-F238E27FC236}">
                <a16:creationId xmlns:a16="http://schemas.microsoft.com/office/drawing/2014/main" id="{FCE92843-A662-444C-B3F5-63A34F5E30F3}"/>
              </a:ext>
            </a:extLst>
          </p:cNvPr>
          <p:cNvSpPr txBox="1"/>
          <p:nvPr/>
        </p:nvSpPr>
        <p:spPr>
          <a:xfrm>
            <a:off x="4846544" y="5179406"/>
            <a:ext cx="2667000" cy="369332"/>
          </a:xfrm>
          <a:prstGeom prst="rect">
            <a:avLst/>
          </a:prstGeom>
          <a:solidFill>
            <a:schemeClr val="bg1"/>
          </a:solidFill>
        </p:spPr>
        <p:txBody>
          <a:bodyPr wrap="square" rtlCol="0">
            <a:spAutoFit/>
          </a:bodyPr>
          <a:lstStyle/>
          <a:p>
            <a:r>
              <a:rPr lang="en-US" dirty="0"/>
              <a:t>Distance from dripline (in)</a:t>
            </a:r>
          </a:p>
        </p:txBody>
      </p:sp>
    </p:spTree>
    <p:extLst>
      <p:ext uri="{BB962C8B-B14F-4D97-AF65-F5344CB8AC3E}">
        <p14:creationId xmlns:p14="http://schemas.microsoft.com/office/powerpoint/2010/main" val="9625601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a:t>Section 5 Summary</a:t>
            </a:r>
            <a:endParaRPr lang="en-US" sz="4000" dirty="0"/>
          </a:p>
        </p:txBody>
      </p:sp>
      <p:sp>
        <p:nvSpPr>
          <p:cNvPr id="4" name="Content Placeholder 3">
            <a:extLst>
              <a:ext uri="{FF2B5EF4-FFF2-40B4-BE49-F238E27FC236}">
                <a16:creationId xmlns:a16="http://schemas.microsoft.com/office/drawing/2014/main" id="{12EED64F-73CE-4EBA-B206-7BEE227177F0}"/>
              </a:ext>
            </a:extLst>
          </p:cNvPr>
          <p:cNvSpPr>
            <a:spLocks noGrp="1"/>
          </p:cNvSpPr>
          <p:nvPr>
            <p:ph idx="1"/>
          </p:nvPr>
        </p:nvSpPr>
        <p:spPr/>
        <p:txBody>
          <a:bodyPr>
            <a:normAutofit/>
          </a:bodyPr>
          <a:lstStyle/>
          <a:p>
            <a:r>
              <a:rPr lang="en-US" sz="3200" dirty="0"/>
              <a:t>The highest nitrogen use efficiency is achieved by the best combination of right rate, right time, right place and right source. </a:t>
            </a:r>
          </a:p>
          <a:p>
            <a:endParaRPr lang="en-US" sz="3200" dirty="0"/>
          </a:p>
          <a:p>
            <a:pPr lvl="1"/>
            <a:r>
              <a:rPr lang="en-US" sz="2800" dirty="0"/>
              <a:t>This requires understanding the dynamics of nitrogen in the soil and the plant and irrigation system performance to reduce nitrogen losses</a:t>
            </a:r>
          </a:p>
          <a:p>
            <a:endParaRPr lang="en-US" sz="3200" dirty="0"/>
          </a:p>
          <a:p>
            <a:endParaRPr lang="en-US" sz="3200" dirty="0"/>
          </a:p>
        </p:txBody>
      </p:sp>
      <p:sp>
        <p:nvSpPr>
          <p:cNvPr id="2" name="Slide Number Placeholder 1">
            <a:extLst>
              <a:ext uri="{FF2B5EF4-FFF2-40B4-BE49-F238E27FC236}">
                <a16:creationId xmlns:a16="http://schemas.microsoft.com/office/drawing/2014/main" id="{35E315FA-D372-40EB-817C-011B83C863EA}"/>
              </a:ext>
            </a:extLst>
          </p:cNvPr>
          <p:cNvSpPr>
            <a:spLocks noGrp="1"/>
          </p:cNvSpPr>
          <p:nvPr>
            <p:ph type="sldNum" sz="quarter" idx="12"/>
          </p:nvPr>
        </p:nvSpPr>
        <p:spPr/>
        <p:txBody>
          <a:bodyPr/>
          <a:lstStyle/>
          <a:p>
            <a:fld id="{30F35C39-F39F-4C0B-997D-CB1EB03A2CEE}" type="slidenum">
              <a:rPr lang="en-US" smtClean="0"/>
              <a:t>151</a:t>
            </a:fld>
            <a:endParaRPr lang="en-US"/>
          </a:p>
        </p:txBody>
      </p:sp>
    </p:spTree>
    <p:extLst>
      <p:ext uri="{BB962C8B-B14F-4D97-AF65-F5344CB8AC3E}">
        <p14:creationId xmlns:p14="http://schemas.microsoft.com/office/powerpoint/2010/main" val="7715822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B8C4-0537-4A0E-8197-0EFABF135864}"/>
              </a:ext>
            </a:extLst>
          </p:cNvPr>
          <p:cNvSpPr>
            <a:spLocks noGrp="1"/>
          </p:cNvSpPr>
          <p:nvPr>
            <p:ph type="title"/>
          </p:nvPr>
        </p:nvSpPr>
        <p:spPr/>
        <p:txBody>
          <a:bodyPr anchor="ctr">
            <a:noAutofit/>
          </a:bodyPr>
          <a:lstStyle/>
          <a:p>
            <a:r>
              <a:rPr lang="en-US" sz="4000" b="1" dirty="0"/>
              <a:t>Irrigation and Nitrogen Management Plan</a:t>
            </a:r>
            <a:r>
              <a:rPr lang="en-US" sz="4000" dirty="0"/>
              <a:t> </a:t>
            </a:r>
            <a:r>
              <a:rPr lang="en-US" sz="4000" b="1" dirty="0"/>
              <a:t>&amp;</a:t>
            </a:r>
            <a:r>
              <a:rPr lang="en-US" sz="4000" dirty="0"/>
              <a:t> </a:t>
            </a:r>
            <a:br>
              <a:rPr lang="en-US" sz="4000" dirty="0"/>
            </a:br>
            <a:r>
              <a:rPr lang="en-US" sz="4000" b="1" dirty="0"/>
              <a:t>Summary Report</a:t>
            </a:r>
          </a:p>
        </p:txBody>
      </p:sp>
      <p:sp>
        <p:nvSpPr>
          <p:cNvPr id="4" name="Subtitle 3">
            <a:extLst>
              <a:ext uri="{FF2B5EF4-FFF2-40B4-BE49-F238E27FC236}">
                <a16:creationId xmlns:a16="http://schemas.microsoft.com/office/drawing/2014/main" id="{A0D9A48A-12ED-4378-8277-7E81A0B8ADCC}"/>
              </a:ext>
            </a:extLst>
          </p:cNvPr>
          <p:cNvSpPr>
            <a:spLocks noGrp="1"/>
          </p:cNvSpPr>
          <p:nvPr>
            <p:ph type="body" idx="1"/>
          </p:nvPr>
        </p:nvSpPr>
        <p:spPr/>
        <p:txBody>
          <a:bodyPr>
            <a:normAutofit/>
          </a:bodyPr>
          <a:lstStyle/>
          <a:p>
            <a:r>
              <a:rPr lang="en-US" sz="3200" dirty="0"/>
              <a:t>Section 6</a:t>
            </a:r>
          </a:p>
        </p:txBody>
      </p:sp>
      <p:sp>
        <p:nvSpPr>
          <p:cNvPr id="3" name="Slide Number Placeholder 2">
            <a:extLst>
              <a:ext uri="{FF2B5EF4-FFF2-40B4-BE49-F238E27FC236}">
                <a16:creationId xmlns:a16="http://schemas.microsoft.com/office/drawing/2014/main" id="{CE2C05AA-1D73-4B6E-A797-7A836374B015}"/>
              </a:ext>
            </a:extLst>
          </p:cNvPr>
          <p:cNvSpPr>
            <a:spLocks noGrp="1"/>
          </p:cNvSpPr>
          <p:nvPr>
            <p:ph type="sldNum" sz="quarter" idx="12"/>
          </p:nvPr>
        </p:nvSpPr>
        <p:spPr/>
        <p:txBody>
          <a:bodyPr/>
          <a:lstStyle/>
          <a:p>
            <a:fld id="{30F35C39-F39F-4C0B-997D-CB1EB03A2CEE}" type="slidenum">
              <a:rPr lang="en-US" smtClean="0"/>
              <a:t>152</a:t>
            </a:fld>
            <a:endParaRPr lang="en-US"/>
          </a:p>
        </p:txBody>
      </p:sp>
    </p:spTree>
    <p:extLst>
      <p:ext uri="{BB962C8B-B14F-4D97-AF65-F5344CB8AC3E}">
        <p14:creationId xmlns:p14="http://schemas.microsoft.com/office/powerpoint/2010/main" val="41241270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1" dirty="0"/>
              <a:t>Irrigation and Nitrogen Plan &amp; Summary</a:t>
            </a:r>
          </a:p>
        </p:txBody>
      </p:sp>
      <p:sp>
        <p:nvSpPr>
          <p:cNvPr id="3" name="Content Placeholder 2"/>
          <p:cNvSpPr>
            <a:spLocks noGrp="1"/>
          </p:cNvSpPr>
          <p:nvPr>
            <p:ph idx="1"/>
          </p:nvPr>
        </p:nvSpPr>
        <p:spPr/>
        <p:txBody>
          <a:bodyPr>
            <a:normAutofit/>
          </a:bodyPr>
          <a:lstStyle/>
          <a:p>
            <a:r>
              <a:rPr lang="en-US" sz="2800" dirty="0"/>
              <a:t>Growers are responsible for:</a:t>
            </a:r>
          </a:p>
          <a:p>
            <a:pPr marL="0" indent="0">
              <a:buNone/>
            </a:pPr>
            <a:endParaRPr lang="en-US" sz="800" dirty="0"/>
          </a:p>
          <a:p>
            <a:pPr lvl="1"/>
            <a:r>
              <a:rPr lang="en-US" sz="2800" b="1" dirty="0">
                <a:solidFill>
                  <a:srgbClr val="000000"/>
                </a:solidFill>
              </a:rPr>
              <a:t>Irrigation and Nitrogen Management Plans 	</a:t>
            </a:r>
          </a:p>
          <a:p>
            <a:pPr lvl="2"/>
            <a:r>
              <a:rPr lang="en-US" sz="2400" dirty="0">
                <a:solidFill>
                  <a:srgbClr val="000000"/>
                </a:solidFill>
              </a:rPr>
              <a:t>(yearly, kept on farm)</a:t>
            </a:r>
          </a:p>
          <a:p>
            <a:pPr marL="457200" lvl="1" indent="0">
              <a:buNone/>
            </a:pPr>
            <a:endParaRPr lang="en-US" sz="2800" b="1" dirty="0">
              <a:solidFill>
                <a:srgbClr val="000000"/>
              </a:solidFill>
            </a:endParaRPr>
          </a:p>
          <a:p>
            <a:pPr lvl="1"/>
            <a:r>
              <a:rPr lang="en-US" sz="2800" b="1" dirty="0">
                <a:solidFill>
                  <a:srgbClr val="000000"/>
                </a:solidFill>
              </a:rPr>
              <a:t>Irrigation and Nitrogen Management Plan Summary Report </a:t>
            </a:r>
          </a:p>
          <a:p>
            <a:pPr lvl="2"/>
            <a:r>
              <a:rPr lang="en-US" sz="2400" dirty="0">
                <a:solidFill>
                  <a:srgbClr val="000000"/>
                </a:solidFill>
              </a:rPr>
              <a:t>(yearly, submitted to Coalition)</a:t>
            </a:r>
          </a:p>
          <a:p>
            <a:pPr marL="457200" lvl="1" indent="0">
              <a:buNone/>
            </a:pPr>
            <a:endParaRPr lang="en-US" sz="2000" dirty="0"/>
          </a:p>
        </p:txBody>
      </p:sp>
      <p:sp>
        <p:nvSpPr>
          <p:cNvPr id="2" name="Slide Number Placeholder 1">
            <a:extLst>
              <a:ext uri="{FF2B5EF4-FFF2-40B4-BE49-F238E27FC236}">
                <a16:creationId xmlns:a16="http://schemas.microsoft.com/office/drawing/2014/main" id="{4D12629D-B45B-4ED9-A8C0-413B58B4CFEE}"/>
              </a:ext>
            </a:extLst>
          </p:cNvPr>
          <p:cNvSpPr>
            <a:spLocks noGrp="1"/>
          </p:cNvSpPr>
          <p:nvPr>
            <p:ph type="sldNum" sz="quarter" idx="12"/>
          </p:nvPr>
        </p:nvSpPr>
        <p:spPr/>
        <p:txBody>
          <a:bodyPr/>
          <a:lstStyle/>
          <a:p>
            <a:fld id="{30F35C39-F39F-4C0B-997D-CB1EB03A2CEE}" type="slidenum">
              <a:rPr lang="en-US" smtClean="0"/>
              <a:t>153</a:t>
            </a:fld>
            <a:endParaRPr lang="en-US" dirty="0"/>
          </a:p>
        </p:txBody>
      </p:sp>
    </p:spTree>
    <p:extLst>
      <p:ext uri="{BB962C8B-B14F-4D97-AF65-F5344CB8AC3E}">
        <p14:creationId xmlns:p14="http://schemas.microsoft.com/office/powerpoint/2010/main" val="39496022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2A96-20CE-4052-951E-F7D3BCBA5229}"/>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CC10B33C-1832-41F4-9EFA-D3377ADD6528}"/>
              </a:ext>
            </a:extLst>
          </p:cNvPr>
          <p:cNvSpPr>
            <a:spLocks noGrp="1"/>
          </p:cNvSpPr>
          <p:nvPr>
            <p:ph idx="1"/>
          </p:nvPr>
        </p:nvSpPr>
        <p:spPr>
          <a:xfrm>
            <a:off x="304800" y="1825625"/>
            <a:ext cx="4572000" cy="4351338"/>
          </a:xfrm>
        </p:spPr>
        <p:txBody>
          <a:bodyPr/>
          <a:lstStyle/>
          <a:p>
            <a:r>
              <a:rPr lang="en-US" dirty="0"/>
              <a:t>2 practice case studies (walnut &amp; silage corn)</a:t>
            </a:r>
          </a:p>
          <a:p>
            <a:pPr marL="0" indent="0">
              <a:buNone/>
            </a:pPr>
            <a:endParaRPr lang="en-US" dirty="0"/>
          </a:p>
          <a:p>
            <a:r>
              <a:rPr lang="en-US" b="1" i="1" u="sng" dirty="0"/>
              <a:t>Tear out the INMP worksheet in the back of your binder to follow along </a:t>
            </a:r>
          </a:p>
        </p:txBody>
      </p:sp>
      <p:sp>
        <p:nvSpPr>
          <p:cNvPr id="4" name="Slide Number Placeholder 3">
            <a:extLst>
              <a:ext uri="{FF2B5EF4-FFF2-40B4-BE49-F238E27FC236}">
                <a16:creationId xmlns:a16="http://schemas.microsoft.com/office/drawing/2014/main" id="{92A8D7AF-0CF4-4A81-A890-C6618E13CD93}"/>
              </a:ext>
            </a:extLst>
          </p:cNvPr>
          <p:cNvSpPr>
            <a:spLocks noGrp="1"/>
          </p:cNvSpPr>
          <p:nvPr>
            <p:ph type="sldNum" sz="quarter" idx="12"/>
          </p:nvPr>
        </p:nvSpPr>
        <p:spPr/>
        <p:txBody>
          <a:bodyPr/>
          <a:lstStyle/>
          <a:p>
            <a:fld id="{30F35C39-F39F-4C0B-997D-CB1EB03A2CEE}" type="slidenum">
              <a:rPr lang="en-US" smtClean="0"/>
              <a:t>154</a:t>
            </a:fld>
            <a:endParaRPr lang="en-US"/>
          </a:p>
        </p:txBody>
      </p:sp>
      <p:pic>
        <p:nvPicPr>
          <p:cNvPr id="5" name="Picture 4">
            <a:extLst>
              <a:ext uri="{FF2B5EF4-FFF2-40B4-BE49-F238E27FC236}">
                <a16:creationId xmlns:a16="http://schemas.microsoft.com/office/drawing/2014/main" id="{822DE44B-AE4A-42C8-B33F-FDC52DFEE3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1447800"/>
            <a:ext cx="3810000" cy="4908551"/>
          </a:xfrm>
          <a:prstGeom prst="rect">
            <a:avLst/>
          </a:prstGeom>
        </p:spPr>
      </p:pic>
    </p:spTree>
    <p:extLst>
      <p:ext uri="{BB962C8B-B14F-4D97-AF65-F5344CB8AC3E}">
        <p14:creationId xmlns:p14="http://schemas.microsoft.com/office/powerpoint/2010/main" val="8516957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48213" y="1690689"/>
            <a:ext cx="5847573" cy="438568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dirty="0"/>
              <a:t>Walnut Case Study</a:t>
            </a:r>
          </a:p>
        </p:txBody>
      </p:sp>
    </p:spTree>
    <p:extLst>
      <p:ext uri="{BB962C8B-B14F-4D97-AF65-F5344CB8AC3E}">
        <p14:creationId xmlns:p14="http://schemas.microsoft.com/office/powerpoint/2010/main" val="36048671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b="1" dirty="0"/>
              <a:t>Walnut: Conditions </a:t>
            </a:r>
          </a:p>
        </p:txBody>
      </p:sp>
      <p:sp>
        <p:nvSpPr>
          <p:cNvPr id="3" name="Content Placeholder 2"/>
          <p:cNvSpPr>
            <a:spLocks noGrp="1"/>
          </p:cNvSpPr>
          <p:nvPr>
            <p:ph idx="1"/>
          </p:nvPr>
        </p:nvSpPr>
        <p:spPr>
          <a:xfrm>
            <a:off x="628650" y="1219200"/>
            <a:ext cx="7886700" cy="4957763"/>
          </a:xfrm>
        </p:spPr>
        <p:txBody>
          <a:bodyPr>
            <a:normAutofit fontScale="92500" lnSpcReduction="20000"/>
          </a:bodyPr>
          <a:lstStyle/>
          <a:p>
            <a:r>
              <a:rPr lang="en-US" sz="2400" dirty="0"/>
              <a:t>100 acres Mature Walnuts</a:t>
            </a:r>
          </a:p>
          <a:p>
            <a:r>
              <a:rPr lang="en-US" sz="2400" dirty="0"/>
              <a:t>Soil – Clay Loam, 5ft deep over consolidated layer</a:t>
            </a:r>
          </a:p>
          <a:p>
            <a:r>
              <a:rPr lang="en-US" sz="2400" dirty="0"/>
              <a:t>Estimated yield 3.0 tons per acre</a:t>
            </a:r>
          </a:p>
          <a:p>
            <a:r>
              <a:rPr lang="en-US" sz="2400" dirty="0"/>
              <a:t>Seasonal Water Sources</a:t>
            </a:r>
          </a:p>
          <a:p>
            <a:pPr lvl="1"/>
            <a:r>
              <a:rPr lang="en-US" sz="2000" dirty="0"/>
              <a:t>Stored soil moisture = 4.5 in</a:t>
            </a:r>
          </a:p>
          <a:p>
            <a:pPr lvl="1"/>
            <a:r>
              <a:rPr lang="en-US" sz="2000" dirty="0"/>
              <a:t>In-season effective rainfall = 1.5 in</a:t>
            </a:r>
          </a:p>
          <a:p>
            <a:pPr lvl="1"/>
            <a:r>
              <a:rPr lang="en-US" sz="2000" dirty="0"/>
              <a:t>Irrigation = 36 in applied via solid set sprinkler</a:t>
            </a:r>
          </a:p>
          <a:p>
            <a:r>
              <a:rPr lang="en-US" sz="2400" dirty="0"/>
              <a:t>Irrigation Scheduling</a:t>
            </a:r>
          </a:p>
          <a:p>
            <a:pPr lvl="1"/>
            <a:r>
              <a:rPr lang="en-US" sz="2000" dirty="0"/>
              <a:t>ET Estimation: 42 inches</a:t>
            </a:r>
          </a:p>
          <a:p>
            <a:pPr lvl="1"/>
            <a:r>
              <a:rPr lang="en-US" sz="2000" dirty="0"/>
              <a:t>Pressure chamber/ bomb</a:t>
            </a:r>
          </a:p>
          <a:p>
            <a:r>
              <a:rPr lang="en-US" sz="2400" dirty="0"/>
              <a:t>Nitrogen sources</a:t>
            </a:r>
          </a:p>
          <a:p>
            <a:pPr lvl="1"/>
            <a:r>
              <a:rPr lang="en-US" sz="2000" dirty="0"/>
              <a:t>Irrigation 36 inches. Nitrate water test = 1.1 ppm Nitrate-N</a:t>
            </a:r>
          </a:p>
          <a:p>
            <a:pPr lvl="1"/>
            <a:r>
              <a:rPr lang="en-US" sz="2000" dirty="0"/>
              <a:t>UAN, Fertigation, Monthly</a:t>
            </a:r>
          </a:p>
          <a:p>
            <a:pPr lvl="1"/>
            <a:r>
              <a:rPr lang="en-US" sz="2000" dirty="0"/>
              <a:t>No organic material applied (manure or composts)</a:t>
            </a:r>
          </a:p>
          <a:p>
            <a:pPr lvl="1"/>
            <a:r>
              <a:rPr lang="en-US" sz="2000" dirty="0"/>
              <a:t>Winter cover crop (peas, beans, vetch, and barley) each year</a:t>
            </a:r>
          </a:p>
          <a:p>
            <a:pPr lvl="1"/>
            <a:r>
              <a:rPr lang="en-US" sz="2000" dirty="0"/>
              <a:t>Tissue testing</a:t>
            </a:r>
          </a:p>
        </p:txBody>
      </p:sp>
      <p:sp>
        <p:nvSpPr>
          <p:cNvPr id="4" name="Slide Number Placeholder 3">
            <a:extLst>
              <a:ext uri="{FF2B5EF4-FFF2-40B4-BE49-F238E27FC236}">
                <a16:creationId xmlns:a16="http://schemas.microsoft.com/office/drawing/2014/main" id="{4BAA2CC2-93E2-49EF-A80E-6DA1BAA3452C}"/>
              </a:ext>
            </a:extLst>
          </p:cNvPr>
          <p:cNvSpPr>
            <a:spLocks noGrp="1"/>
          </p:cNvSpPr>
          <p:nvPr>
            <p:ph type="sldNum" sz="quarter" idx="12"/>
          </p:nvPr>
        </p:nvSpPr>
        <p:spPr/>
        <p:txBody>
          <a:bodyPr/>
          <a:lstStyle/>
          <a:p>
            <a:fld id="{30F35C39-F39F-4C0B-997D-CB1EB03A2CEE}" type="slidenum">
              <a:rPr lang="en-US" smtClean="0"/>
              <a:t>156</a:t>
            </a:fld>
            <a:endParaRPr lang="en-US"/>
          </a:p>
        </p:txBody>
      </p:sp>
    </p:spTree>
    <p:extLst>
      <p:ext uri="{BB962C8B-B14F-4D97-AF65-F5344CB8AC3E}">
        <p14:creationId xmlns:p14="http://schemas.microsoft.com/office/powerpoint/2010/main" val="187946347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43E188-255B-400F-82B0-0CCB45DCEDAE}"/>
              </a:ext>
            </a:extLst>
          </p:cNvPr>
          <p:cNvSpPr>
            <a:spLocks noGrp="1"/>
          </p:cNvSpPr>
          <p:nvPr>
            <p:ph type="sldNum" sz="quarter" idx="12"/>
          </p:nvPr>
        </p:nvSpPr>
        <p:spPr/>
        <p:txBody>
          <a:bodyPr/>
          <a:lstStyle/>
          <a:p>
            <a:fld id="{30F35C39-F39F-4C0B-997D-CB1EB03A2CEE}" type="slidenum">
              <a:rPr lang="en-US" smtClean="0"/>
              <a:t>157</a:t>
            </a:fld>
            <a:endParaRPr lang="en-US"/>
          </a:p>
        </p:txBody>
      </p:sp>
      <p:pic>
        <p:nvPicPr>
          <p:cNvPr id="5" name="Picture 4">
            <a:extLst>
              <a:ext uri="{FF2B5EF4-FFF2-40B4-BE49-F238E27FC236}">
                <a16:creationId xmlns:a16="http://schemas.microsoft.com/office/drawing/2014/main" id="{9858B133-7BB8-49C9-ACA8-5C880DF9B0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6" name="Picture 5">
            <a:extLst>
              <a:ext uri="{FF2B5EF4-FFF2-40B4-BE49-F238E27FC236}">
                <a16:creationId xmlns:a16="http://schemas.microsoft.com/office/drawing/2014/main" id="{4811D43E-D158-48E4-99B7-F2FFD1F5B7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154" y="431575"/>
            <a:ext cx="8167691" cy="3573366"/>
          </a:xfrm>
          <a:prstGeom prst="rect">
            <a:avLst/>
          </a:prstGeom>
        </p:spPr>
      </p:pic>
      <p:sp>
        <p:nvSpPr>
          <p:cNvPr id="7" name="Rectangle 6">
            <a:extLst>
              <a:ext uri="{FF2B5EF4-FFF2-40B4-BE49-F238E27FC236}">
                <a16:creationId xmlns:a16="http://schemas.microsoft.com/office/drawing/2014/main" id="{9E7642C2-0153-4A54-9C73-52FF9B0C5818}"/>
              </a:ext>
            </a:extLst>
          </p:cNvPr>
          <p:cNvSpPr/>
          <p:nvPr/>
        </p:nvSpPr>
        <p:spPr>
          <a:xfrm>
            <a:off x="558400" y="4118101"/>
            <a:ext cx="8027196" cy="2308324"/>
          </a:xfrm>
          <a:prstGeom prst="rect">
            <a:avLst/>
          </a:prstGeom>
        </p:spPr>
        <p:txBody>
          <a:bodyPr wrap="square">
            <a:spAutoFit/>
          </a:bodyPr>
          <a:lstStyle/>
          <a:p>
            <a:pPr marL="514350" indent="-514350">
              <a:buFont typeface="Arial" panose="020B0604020202020204" pitchFamily="34" charset="0"/>
              <a:buChar char="•"/>
            </a:pPr>
            <a:r>
              <a:rPr lang="en-US" sz="2400" dirty="0"/>
              <a:t>Enter the membership ID #</a:t>
            </a:r>
          </a:p>
          <a:p>
            <a:pPr marL="514350" indent="-514350">
              <a:buFont typeface="Arial" panose="020B0604020202020204" pitchFamily="34" charset="0"/>
              <a:buChar char="•"/>
            </a:pPr>
            <a:r>
              <a:rPr lang="en-US" sz="2400" dirty="0"/>
              <a:t>Enter the name of the person completing this form. This should be the owner or manager of the farm or the individual certifying the plan </a:t>
            </a:r>
          </a:p>
          <a:p>
            <a:pPr marL="514350" indent="-514350">
              <a:buFont typeface="Arial" panose="020B0604020202020204" pitchFamily="34" charset="0"/>
              <a:buChar char="•"/>
            </a:pPr>
            <a:r>
              <a:rPr lang="en-US" sz="2400" dirty="0"/>
              <a:t>Enter the Crop Year for which your report is based on. Crop year for this plan is the 12 months prior to harvest</a:t>
            </a:r>
          </a:p>
        </p:txBody>
      </p:sp>
      <p:sp>
        <p:nvSpPr>
          <p:cNvPr id="9" name="TextBox 8">
            <a:extLst>
              <a:ext uri="{FF2B5EF4-FFF2-40B4-BE49-F238E27FC236}">
                <a16:creationId xmlns:a16="http://schemas.microsoft.com/office/drawing/2014/main" id="{C14E4BF5-006F-4199-B5C6-972A62283C2D}"/>
              </a:ext>
            </a:extLst>
          </p:cNvPr>
          <p:cNvSpPr txBox="1"/>
          <p:nvPr/>
        </p:nvSpPr>
        <p:spPr>
          <a:xfrm>
            <a:off x="2743200" y="3305991"/>
            <a:ext cx="1468925" cy="461665"/>
          </a:xfrm>
          <a:prstGeom prst="rect">
            <a:avLst/>
          </a:prstGeom>
          <a:solidFill>
            <a:schemeClr val="accent5">
              <a:lumMod val="60000"/>
              <a:lumOff val="40000"/>
              <a:alpha val="30196"/>
            </a:schemeClr>
          </a:solidFill>
        </p:spPr>
        <p:txBody>
          <a:bodyPr wrap="square" rtlCol="0">
            <a:spAutoFit/>
          </a:bodyPr>
          <a:lstStyle>
            <a:defPPr>
              <a:defRPr lang="en-US"/>
            </a:defPPr>
          </a:lstStyle>
          <a:p>
            <a:r>
              <a:rPr lang="en-US" sz="2400" dirty="0"/>
              <a:t>	2019</a:t>
            </a:r>
          </a:p>
        </p:txBody>
      </p:sp>
      <p:sp>
        <p:nvSpPr>
          <p:cNvPr id="10" name="TextBox 9">
            <a:extLst>
              <a:ext uri="{FF2B5EF4-FFF2-40B4-BE49-F238E27FC236}">
                <a16:creationId xmlns:a16="http://schemas.microsoft.com/office/drawing/2014/main" id="{7E3E6086-E798-42DE-8FE6-64F2E2921D05}"/>
              </a:ext>
            </a:extLst>
          </p:cNvPr>
          <p:cNvSpPr txBox="1"/>
          <p:nvPr/>
        </p:nvSpPr>
        <p:spPr>
          <a:xfrm rot="10800000">
            <a:off x="4000498" y="2758472"/>
            <a:ext cx="1143001" cy="365760"/>
          </a:xfrm>
          <a:prstGeom prst="rect">
            <a:avLst/>
          </a:prstGeom>
          <a:solidFill>
            <a:schemeClr val="accent5">
              <a:lumMod val="60000"/>
              <a:lumOff val="40000"/>
              <a:alpha val="30196"/>
            </a:schemeClr>
          </a:solidFill>
        </p:spPr>
        <p:txBody>
          <a:bodyPr wrap="square" rtlCol="0">
            <a:spAutoFit/>
          </a:bodyPr>
          <a:lstStyle>
            <a:defPPr>
              <a:defRPr lang="en-US"/>
            </a:defPPr>
          </a:lstStyle>
          <a:p>
            <a:r>
              <a:rPr lang="en-US" sz="2400" dirty="0"/>
              <a:t>   x</a:t>
            </a:r>
          </a:p>
        </p:txBody>
      </p:sp>
      <p:sp>
        <p:nvSpPr>
          <p:cNvPr id="11" name="TextBox 10">
            <a:extLst>
              <a:ext uri="{FF2B5EF4-FFF2-40B4-BE49-F238E27FC236}">
                <a16:creationId xmlns:a16="http://schemas.microsoft.com/office/drawing/2014/main" id="{FCF9A147-CB31-4491-BCD3-E7415C94F0C7}"/>
              </a:ext>
            </a:extLst>
          </p:cNvPr>
          <p:cNvSpPr txBox="1"/>
          <p:nvPr/>
        </p:nvSpPr>
        <p:spPr>
          <a:xfrm>
            <a:off x="2057400" y="1407117"/>
            <a:ext cx="1219200" cy="461665"/>
          </a:xfrm>
          <a:prstGeom prst="rect">
            <a:avLst/>
          </a:prstGeom>
          <a:solidFill>
            <a:schemeClr val="accent5">
              <a:lumMod val="60000"/>
              <a:lumOff val="40000"/>
              <a:alpha val="30196"/>
            </a:schemeClr>
          </a:solidFill>
        </p:spPr>
        <p:txBody>
          <a:bodyPr wrap="square" rtlCol="0">
            <a:spAutoFit/>
          </a:bodyPr>
          <a:lstStyle>
            <a:defPPr>
              <a:defRPr lang="en-US"/>
            </a:defPPr>
          </a:lstStyle>
          <a:p>
            <a:r>
              <a:rPr lang="en-US" sz="2400" dirty="0"/>
              <a:t>1234</a:t>
            </a:r>
          </a:p>
        </p:txBody>
      </p:sp>
      <p:sp>
        <p:nvSpPr>
          <p:cNvPr id="12" name="TextBox 11">
            <a:extLst>
              <a:ext uri="{FF2B5EF4-FFF2-40B4-BE49-F238E27FC236}">
                <a16:creationId xmlns:a16="http://schemas.microsoft.com/office/drawing/2014/main" id="{5DAD30D7-203C-4754-81F4-8A77C8A82E0D}"/>
              </a:ext>
            </a:extLst>
          </p:cNvPr>
          <p:cNvSpPr txBox="1"/>
          <p:nvPr/>
        </p:nvSpPr>
        <p:spPr>
          <a:xfrm>
            <a:off x="5262043" y="1407117"/>
            <a:ext cx="2391813" cy="461665"/>
          </a:xfrm>
          <a:prstGeom prst="rect">
            <a:avLst/>
          </a:prstGeom>
          <a:solidFill>
            <a:schemeClr val="accent5">
              <a:lumMod val="60000"/>
              <a:lumOff val="40000"/>
              <a:alpha val="30196"/>
            </a:schemeClr>
          </a:solidFill>
        </p:spPr>
        <p:txBody>
          <a:bodyPr wrap="square" rtlCol="0">
            <a:spAutoFit/>
          </a:bodyPr>
          <a:lstStyle>
            <a:defPPr>
              <a:defRPr lang="en-US"/>
            </a:defPPr>
          </a:lstStyle>
          <a:p>
            <a:r>
              <a:rPr lang="en-US" sz="2400" dirty="0"/>
              <a:t>John Doe</a:t>
            </a:r>
          </a:p>
        </p:txBody>
      </p:sp>
    </p:spTree>
    <p:extLst>
      <p:ext uri="{BB962C8B-B14F-4D97-AF65-F5344CB8AC3E}">
        <p14:creationId xmlns:p14="http://schemas.microsoft.com/office/powerpoint/2010/main" val="39654837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F1C2D7-812A-413C-A75D-1183717B53E8}"/>
              </a:ext>
            </a:extLst>
          </p:cNvPr>
          <p:cNvSpPr>
            <a:spLocks noGrp="1"/>
          </p:cNvSpPr>
          <p:nvPr>
            <p:ph type="sldNum" sz="quarter" idx="12"/>
          </p:nvPr>
        </p:nvSpPr>
        <p:spPr/>
        <p:txBody>
          <a:bodyPr/>
          <a:lstStyle/>
          <a:p>
            <a:fld id="{30F35C39-F39F-4C0B-997D-CB1EB03A2CEE}" type="slidenum">
              <a:rPr lang="en-US" smtClean="0"/>
              <a:t>158</a:t>
            </a:fld>
            <a:endParaRPr lang="en-US"/>
          </a:p>
        </p:txBody>
      </p:sp>
      <p:pic>
        <p:nvPicPr>
          <p:cNvPr id="3" name="Picture 2">
            <a:extLst>
              <a:ext uri="{FF2B5EF4-FFF2-40B4-BE49-F238E27FC236}">
                <a16:creationId xmlns:a16="http://schemas.microsoft.com/office/drawing/2014/main" id="{133E6D7F-4A43-4265-B9B0-B71427EAFB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56065191-F58C-45F4-864D-BEC81359D3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29" y="533400"/>
            <a:ext cx="7528941" cy="3200400"/>
          </a:xfrm>
          <a:prstGeom prst="rect">
            <a:avLst/>
          </a:prstGeom>
        </p:spPr>
      </p:pic>
      <p:sp>
        <p:nvSpPr>
          <p:cNvPr id="5" name="TextBox 4">
            <a:extLst>
              <a:ext uri="{FF2B5EF4-FFF2-40B4-BE49-F238E27FC236}">
                <a16:creationId xmlns:a16="http://schemas.microsoft.com/office/drawing/2014/main" id="{54BEE6F4-5715-4F6F-ABBE-617C314C87F5}"/>
              </a:ext>
            </a:extLst>
          </p:cNvPr>
          <p:cNvSpPr txBox="1"/>
          <p:nvPr/>
        </p:nvSpPr>
        <p:spPr>
          <a:xfrm>
            <a:off x="1066800" y="1109230"/>
            <a:ext cx="1232807" cy="369332"/>
          </a:xfrm>
          <a:prstGeom prst="rect">
            <a:avLst/>
          </a:prstGeom>
          <a:noFill/>
        </p:spPr>
        <p:txBody>
          <a:bodyPr wrap="square" rtlCol="0">
            <a:spAutoFit/>
          </a:bodyPr>
          <a:lstStyle/>
          <a:p>
            <a:r>
              <a:rPr lang="en-US" dirty="0"/>
              <a:t>1-1 Walnut</a:t>
            </a:r>
          </a:p>
        </p:txBody>
      </p:sp>
      <p:sp>
        <p:nvSpPr>
          <p:cNvPr id="6" name="TextBox 5">
            <a:extLst>
              <a:ext uri="{FF2B5EF4-FFF2-40B4-BE49-F238E27FC236}">
                <a16:creationId xmlns:a16="http://schemas.microsoft.com/office/drawing/2014/main" id="{B802E479-8134-40BB-8F5B-9A314E081E7D}"/>
              </a:ext>
            </a:extLst>
          </p:cNvPr>
          <p:cNvSpPr txBox="1"/>
          <p:nvPr/>
        </p:nvSpPr>
        <p:spPr>
          <a:xfrm>
            <a:off x="2558878" y="1109230"/>
            <a:ext cx="1600200" cy="369332"/>
          </a:xfrm>
          <a:prstGeom prst="rect">
            <a:avLst/>
          </a:prstGeom>
          <a:noFill/>
        </p:spPr>
        <p:txBody>
          <a:bodyPr wrap="square" rtlCol="0">
            <a:spAutoFit/>
          </a:bodyPr>
          <a:lstStyle/>
          <a:p>
            <a:r>
              <a:rPr lang="en-US" dirty="0"/>
              <a:t>002-025-016</a:t>
            </a:r>
          </a:p>
        </p:txBody>
      </p:sp>
      <p:sp>
        <p:nvSpPr>
          <p:cNvPr id="7" name="TextBox 6">
            <a:extLst>
              <a:ext uri="{FF2B5EF4-FFF2-40B4-BE49-F238E27FC236}">
                <a16:creationId xmlns:a16="http://schemas.microsoft.com/office/drawing/2014/main" id="{26A4E249-923C-41EC-80E6-1B02495C9DAB}"/>
              </a:ext>
            </a:extLst>
          </p:cNvPr>
          <p:cNvSpPr txBox="1"/>
          <p:nvPr/>
        </p:nvSpPr>
        <p:spPr>
          <a:xfrm>
            <a:off x="4038600" y="1109230"/>
            <a:ext cx="1447800" cy="369332"/>
          </a:xfrm>
          <a:prstGeom prst="rect">
            <a:avLst/>
          </a:prstGeom>
          <a:noFill/>
        </p:spPr>
        <p:txBody>
          <a:bodyPr wrap="square" rtlCol="0">
            <a:spAutoFit/>
          </a:bodyPr>
          <a:lstStyle/>
          <a:p>
            <a:r>
              <a:rPr lang="en-US" dirty="0"/>
              <a:t>Stanislaus</a:t>
            </a:r>
          </a:p>
        </p:txBody>
      </p:sp>
      <p:sp>
        <p:nvSpPr>
          <p:cNvPr id="8" name="TextBox 7">
            <a:extLst>
              <a:ext uri="{FF2B5EF4-FFF2-40B4-BE49-F238E27FC236}">
                <a16:creationId xmlns:a16="http://schemas.microsoft.com/office/drawing/2014/main" id="{D3305535-8ECD-4BAB-AEC2-828FF4C71C8C}"/>
              </a:ext>
            </a:extLst>
          </p:cNvPr>
          <p:cNvSpPr txBox="1"/>
          <p:nvPr/>
        </p:nvSpPr>
        <p:spPr>
          <a:xfrm>
            <a:off x="5244195" y="1102131"/>
            <a:ext cx="1600200" cy="376431"/>
          </a:xfrm>
          <a:prstGeom prst="rect">
            <a:avLst/>
          </a:prstGeom>
          <a:noFill/>
        </p:spPr>
        <p:txBody>
          <a:bodyPr wrap="square" rtlCol="0">
            <a:spAutoFit/>
          </a:bodyPr>
          <a:lstStyle/>
          <a:p>
            <a:r>
              <a:rPr lang="en-US" dirty="0"/>
              <a:t>Walnut</a:t>
            </a:r>
          </a:p>
        </p:txBody>
      </p:sp>
      <p:sp>
        <p:nvSpPr>
          <p:cNvPr id="9" name="TextBox 8">
            <a:extLst>
              <a:ext uri="{FF2B5EF4-FFF2-40B4-BE49-F238E27FC236}">
                <a16:creationId xmlns:a16="http://schemas.microsoft.com/office/drawing/2014/main" id="{6EBC6871-302C-40DC-A64D-D5D8A2B18471}"/>
              </a:ext>
            </a:extLst>
          </p:cNvPr>
          <p:cNvSpPr txBox="1"/>
          <p:nvPr/>
        </p:nvSpPr>
        <p:spPr>
          <a:xfrm>
            <a:off x="6737027" y="1105680"/>
            <a:ext cx="838200" cy="369332"/>
          </a:xfrm>
          <a:prstGeom prst="rect">
            <a:avLst/>
          </a:prstGeom>
          <a:noFill/>
        </p:spPr>
        <p:txBody>
          <a:bodyPr wrap="square" rtlCol="0">
            <a:spAutoFit/>
          </a:bodyPr>
          <a:lstStyle/>
          <a:p>
            <a:r>
              <a:rPr lang="en-US" dirty="0"/>
              <a:t>12</a:t>
            </a:r>
          </a:p>
        </p:txBody>
      </p:sp>
      <p:sp>
        <p:nvSpPr>
          <p:cNvPr id="10" name="TextBox 9">
            <a:extLst>
              <a:ext uri="{FF2B5EF4-FFF2-40B4-BE49-F238E27FC236}">
                <a16:creationId xmlns:a16="http://schemas.microsoft.com/office/drawing/2014/main" id="{D6690815-3771-4598-A2BA-DCABE0699183}"/>
              </a:ext>
            </a:extLst>
          </p:cNvPr>
          <p:cNvSpPr txBox="1"/>
          <p:nvPr/>
        </p:nvSpPr>
        <p:spPr>
          <a:xfrm>
            <a:off x="7548512" y="1102131"/>
            <a:ext cx="762000" cy="369332"/>
          </a:xfrm>
          <a:prstGeom prst="rect">
            <a:avLst/>
          </a:prstGeom>
          <a:noFill/>
        </p:spPr>
        <p:txBody>
          <a:bodyPr wrap="square" rtlCol="0">
            <a:spAutoFit/>
          </a:bodyPr>
          <a:lstStyle/>
          <a:p>
            <a:r>
              <a:rPr lang="en-US" dirty="0"/>
              <a:t>100</a:t>
            </a:r>
          </a:p>
        </p:txBody>
      </p:sp>
      <p:sp>
        <p:nvSpPr>
          <p:cNvPr id="11" name="TextBox 10">
            <a:extLst>
              <a:ext uri="{FF2B5EF4-FFF2-40B4-BE49-F238E27FC236}">
                <a16:creationId xmlns:a16="http://schemas.microsoft.com/office/drawing/2014/main" id="{D52F75CE-64D6-484D-9A95-08BEB0EED8C7}"/>
              </a:ext>
            </a:extLst>
          </p:cNvPr>
          <p:cNvSpPr txBox="1"/>
          <p:nvPr/>
        </p:nvSpPr>
        <p:spPr>
          <a:xfrm>
            <a:off x="833488" y="1115838"/>
            <a:ext cx="7477024" cy="431575"/>
          </a:xfrm>
          <a:prstGeom prst="rect">
            <a:avLst/>
          </a:prstGeom>
          <a:solidFill>
            <a:schemeClr val="accent5">
              <a:lumMod val="60000"/>
              <a:lumOff val="40000"/>
              <a:alpha val="30196"/>
            </a:schemeClr>
          </a:solidFill>
        </p:spPr>
        <p:txBody>
          <a:bodyPr wrap="square" rtlCol="0">
            <a:spAutoFit/>
          </a:bodyPr>
          <a:lstStyle/>
          <a:p>
            <a:endParaRPr lang="en-US" dirty="0"/>
          </a:p>
        </p:txBody>
      </p:sp>
      <p:sp>
        <p:nvSpPr>
          <p:cNvPr id="12" name="Rectangle 11">
            <a:extLst>
              <a:ext uri="{FF2B5EF4-FFF2-40B4-BE49-F238E27FC236}">
                <a16:creationId xmlns:a16="http://schemas.microsoft.com/office/drawing/2014/main" id="{393902B4-65F6-4DDD-995E-274340E619DE}"/>
              </a:ext>
            </a:extLst>
          </p:cNvPr>
          <p:cNvSpPr/>
          <p:nvPr/>
        </p:nvSpPr>
        <p:spPr>
          <a:xfrm>
            <a:off x="685799" y="4111943"/>
            <a:ext cx="7772400" cy="2308324"/>
          </a:xfrm>
          <a:prstGeom prst="rect">
            <a:avLst/>
          </a:prstGeom>
        </p:spPr>
        <p:txBody>
          <a:bodyPr wrap="square">
            <a:spAutoFit/>
          </a:bodyPr>
          <a:lstStyle/>
          <a:p>
            <a:pPr marL="342900" indent="-342900">
              <a:buFont typeface="Arial" panose="020B0604020202020204" pitchFamily="34" charset="0"/>
              <a:buChar char="•"/>
            </a:pPr>
            <a:r>
              <a:rPr lang="en-US" sz="2400" dirty="0"/>
              <a:t>Enter the Field Identification (ID) for each unique management unit. </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Enter the Assessor’s Parcel Number (APN). If field has more than one APN enter both.</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Also include county, crop, crop age, and irrigated acreage. </a:t>
            </a:r>
          </a:p>
        </p:txBody>
      </p:sp>
    </p:spTree>
    <p:extLst>
      <p:ext uri="{BB962C8B-B14F-4D97-AF65-F5344CB8AC3E}">
        <p14:creationId xmlns:p14="http://schemas.microsoft.com/office/powerpoint/2010/main" val="3137272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555446-84D8-4FC7-BCCE-FBF16905957C}"/>
              </a:ext>
            </a:extLst>
          </p:cNvPr>
          <p:cNvSpPr>
            <a:spLocks noGrp="1"/>
          </p:cNvSpPr>
          <p:nvPr>
            <p:ph type="sldNum" sz="quarter" idx="12"/>
          </p:nvPr>
        </p:nvSpPr>
        <p:spPr/>
        <p:txBody>
          <a:bodyPr/>
          <a:lstStyle/>
          <a:p>
            <a:fld id="{30F35C39-F39F-4C0B-997D-CB1EB03A2CEE}" type="slidenum">
              <a:rPr lang="en-US" smtClean="0"/>
              <a:t>159</a:t>
            </a:fld>
            <a:endParaRPr lang="en-US"/>
          </a:p>
        </p:txBody>
      </p:sp>
      <p:pic>
        <p:nvPicPr>
          <p:cNvPr id="3" name="Picture 2">
            <a:extLst>
              <a:ext uri="{FF2B5EF4-FFF2-40B4-BE49-F238E27FC236}">
                <a16:creationId xmlns:a16="http://schemas.microsoft.com/office/drawing/2014/main" id="{D912CFEC-67F6-440B-83A9-5E666F14360C}"/>
              </a:ext>
            </a:extLst>
          </p:cNvPr>
          <p:cNvPicPr>
            <a:picLocks noChangeAspect="1"/>
          </p:cNvPicPr>
          <p:nvPr/>
        </p:nvPicPr>
        <p:blipFill>
          <a:blip r:embed="rId2"/>
          <a:stretch>
            <a:fillRect/>
          </a:stretch>
        </p:blipFill>
        <p:spPr>
          <a:xfrm>
            <a:off x="127485" y="609600"/>
            <a:ext cx="8889030" cy="5181600"/>
          </a:xfrm>
          <a:prstGeom prst="rect">
            <a:avLst/>
          </a:prstGeom>
        </p:spPr>
      </p:pic>
      <p:sp>
        <p:nvSpPr>
          <p:cNvPr id="15" name="TextBox 14">
            <a:extLst>
              <a:ext uri="{FF2B5EF4-FFF2-40B4-BE49-F238E27FC236}">
                <a16:creationId xmlns:a16="http://schemas.microsoft.com/office/drawing/2014/main" id="{E7C0441D-7B98-4EAC-B39E-CE105544C92C}"/>
              </a:ext>
            </a:extLst>
          </p:cNvPr>
          <p:cNvSpPr txBox="1"/>
          <p:nvPr/>
        </p:nvSpPr>
        <p:spPr>
          <a:xfrm>
            <a:off x="127486" y="963097"/>
            <a:ext cx="8889030" cy="369332"/>
          </a:xfrm>
          <a:prstGeom prst="rect">
            <a:avLst/>
          </a:prstGeom>
          <a:solidFill>
            <a:schemeClr val="accent5">
              <a:lumMod val="60000"/>
              <a:lumOff val="40000"/>
              <a:alpha val="30196"/>
            </a:schemeClr>
          </a:solidFill>
        </p:spPr>
        <p:txBody>
          <a:bodyPr wrap="square" rtlCol="0" anchor="b">
            <a:spAutoFit/>
          </a:bodyPr>
          <a:lstStyle/>
          <a:p>
            <a:r>
              <a:rPr lang="en-US" b="1" dirty="0"/>
              <a:t>       	        1234				      1-1 Walnut	  	               Walnut				     100</a:t>
            </a:r>
          </a:p>
        </p:txBody>
      </p:sp>
      <p:pic>
        <p:nvPicPr>
          <p:cNvPr id="7" name="Picture 6">
            <a:extLst>
              <a:ext uri="{FF2B5EF4-FFF2-40B4-BE49-F238E27FC236}">
                <a16:creationId xmlns:a16="http://schemas.microsoft.com/office/drawing/2014/main" id="{8E95C9FA-03C6-480C-B5E9-398B72C8B4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spTree>
    <p:extLst>
      <p:ext uri="{BB962C8B-B14F-4D97-AF65-F5344CB8AC3E}">
        <p14:creationId xmlns:p14="http://schemas.microsoft.com/office/powerpoint/2010/main" val="63983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How Did Nitrate Become a Problem?</a:t>
            </a:r>
          </a:p>
        </p:txBody>
      </p:sp>
      <p:sp>
        <p:nvSpPr>
          <p:cNvPr id="3" name="Content Placeholder 2"/>
          <p:cNvSpPr>
            <a:spLocks noGrp="1"/>
          </p:cNvSpPr>
          <p:nvPr>
            <p:ph idx="1"/>
          </p:nvPr>
        </p:nvSpPr>
        <p:spPr/>
        <p:txBody>
          <a:bodyPr>
            <a:normAutofit lnSpcReduction="10000"/>
          </a:bodyPr>
          <a:lstStyle/>
          <a:p>
            <a:r>
              <a:rPr lang="en-US" sz="3200" dirty="0"/>
              <a:t>In nature, nitrogen (N) cycles through soil, water, and plants at low concentrations (approx. 2ppm).  </a:t>
            </a:r>
          </a:p>
          <a:p>
            <a:endParaRPr lang="en-US" sz="1050" dirty="0"/>
          </a:p>
          <a:p>
            <a:r>
              <a:rPr lang="en-US" sz="3200" dirty="0"/>
              <a:t>Agriculture requires high N input to produce profitable crops which increases soil N concentrations.</a:t>
            </a:r>
          </a:p>
          <a:p>
            <a:pPr marL="0" indent="0">
              <a:buNone/>
            </a:pPr>
            <a:endParaRPr lang="en-US" sz="1000" dirty="0"/>
          </a:p>
          <a:p>
            <a:r>
              <a:rPr lang="en-US" sz="3200" b="1" dirty="0"/>
              <a:t>Inefficiency</a:t>
            </a:r>
            <a:r>
              <a:rPr lang="en-US" sz="3200" dirty="0"/>
              <a:t> of irrigation and N applications leads to nitrate leaching losses.  </a:t>
            </a:r>
          </a:p>
          <a:p>
            <a:endParaRPr lang="en-US" sz="1800" dirty="0"/>
          </a:p>
          <a:p>
            <a:endParaRPr lang="en-US" sz="1800" dirty="0"/>
          </a:p>
          <a:p>
            <a:endParaRPr lang="en-US" sz="3200" dirty="0"/>
          </a:p>
        </p:txBody>
      </p:sp>
      <p:sp>
        <p:nvSpPr>
          <p:cNvPr id="4" name="Slide Number Placeholder 3">
            <a:extLst>
              <a:ext uri="{FF2B5EF4-FFF2-40B4-BE49-F238E27FC236}">
                <a16:creationId xmlns:a16="http://schemas.microsoft.com/office/drawing/2014/main" id="{F00FE89E-4B63-4F6F-9A9C-86D8DDFF2319}"/>
              </a:ext>
            </a:extLst>
          </p:cNvPr>
          <p:cNvSpPr>
            <a:spLocks noGrp="1"/>
          </p:cNvSpPr>
          <p:nvPr>
            <p:ph type="sldNum" sz="quarter" idx="12"/>
          </p:nvPr>
        </p:nvSpPr>
        <p:spPr/>
        <p:txBody>
          <a:bodyPr/>
          <a:lstStyle/>
          <a:p>
            <a:fld id="{30F35C39-F39F-4C0B-997D-CB1EB03A2CEE}" type="slidenum">
              <a:rPr lang="en-US" smtClean="0"/>
              <a:t>16</a:t>
            </a:fld>
            <a:endParaRPr lang="en-US"/>
          </a:p>
        </p:txBody>
      </p:sp>
    </p:spTree>
    <p:extLst>
      <p:ext uri="{BB962C8B-B14F-4D97-AF65-F5344CB8AC3E}">
        <p14:creationId xmlns:p14="http://schemas.microsoft.com/office/powerpoint/2010/main" val="23735238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b="1" dirty="0"/>
              <a:t>Walnut: Conditions </a:t>
            </a:r>
          </a:p>
        </p:txBody>
      </p:sp>
      <p:sp>
        <p:nvSpPr>
          <p:cNvPr id="3" name="Content Placeholder 2"/>
          <p:cNvSpPr>
            <a:spLocks noGrp="1"/>
          </p:cNvSpPr>
          <p:nvPr>
            <p:ph idx="1"/>
          </p:nvPr>
        </p:nvSpPr>
        <p:spPr>
          <a:xfrm>
            <a:off x="628650" y="1219200"/>
            <a:ext cx="7886700" cy="4957763"/>
          </a:xfrm>
        </p:spPr>
        <p:txBody>
          <a:bodyPr>
            <a:normAutofit fontScale="92500" lnSpcReduction="10000"/>
          </a:bodyPr>
          <a:lstStyle/>
          <a:p>
            <a:r>
              <a:rPr lang="en-US" sz="2400" dirty="0"/>
              <a:t>100 acres Mature Walnuts</a:t>
            </a:r>
          </a:p>
          <a:p>
            <a:r>
              <a:rPr lang="en-US" sz="2400" dirty="0"/>
              <a:t>Soil – Clay Loam, 5ft deep over consolidated layer</a:t>
            </a:r>
          </a:p>
          <a:p>
            <a:r>
              <a:rPr lang="en-US" sz="2400" dirty="0"/>
              <a:t>Estimated yield 3.0 tons per acre Seasonal Water Sources</a:t>
            </a:r>
          </a:p>
          <a:p>
            <a:pPr lvl="1"/>
            <a:r>
              <a:rPr lang="en-US" sz="2000" dirty="0"/>
              <a:t>Stored soil moisture = 4.5 in</a:t>
            </a:r>
          </a:p>
          <a:p>
            <a:pPr lvl="1"/>
            <a:r>
              <a:rPr lang="en-US" sz="2000" dirty="0"/>
              <a:t>In-season effective rainfall = 1.5 in</a:t>
            </a:r>
          </a:p>
          <a:p>
            <a:pPr lvl="1"/>
            <a:r>
              <a:rPr lang="en-US" sz="2000" dirty="0"/>
              <a:t>Irrigation = 36 in applied via solid set sprinkler</a:t>
            </a:r>
          </a:p>
          <a:p>
            <a:r>
              <a:rPr lang="en-US" sz="2400" dirty="0"/>
              <a:t>Irrigation Scheduling</a:t>
            </a:r>
          </a:p>
          <a:p>
            <a:pPr lvl="1"/>
            <a:r>
              <a:rPr lang="en-US" sz="2000" dirty="0"/>
              <a:t>ET Estimation: 42 inches</a:t>
            </a:r>
          </a:p>
          <a:p>
            <a:pPr lvl="1"/>
            <a:r>
              <a:rPr lang="en-US" sz="2000" dirty="0"/>
              <a:t>Pressure chamber/ bomb</a:t>
            </a:r>
          </a:p>
          <a:p>
            <a:r>
              <a:rPr lang="en-US" sz="2400" dirty="0"/>
              <a:t>Nitrogen sources</a:t>
            </a:r>
          </a:p>
          <a:p>
            <a:pPr lvl="1"/>
            <a:r>
              <a:rPr lang="en-US" sz="2000" dirty="0"/>
              <a:t>Irrigation 36 inches. Nitrate water test = 1.1 ppm Nitrate-N</a:t>
            </a:r>
          </a:p>
          <a:p>
            <a:pPr lvl="1"/>
            <a:r>
              <a:rPr lang="en-US" sz="2000" dirty="0"/>
              <a:t>UAN, Fertigation, Monthly</a:t>
            </a:r>
          </a:p>
          <a:p>
            <a:pPr lvl="1"/>
            <a:r>
              <a:rPr lang="en-US" sz="2000" dirty="0"/>
              <a:t>No organic material applied (manure or composts)</a:t>
            </a:r>
          </a:p>
          <a:p>
            <a:pPr lvl="1"/>
            <a:r>
              <a:rPr lang="en-US" sz="2000" dirty="0"/>
              <a:t>Winter cover crop (peas, beans, vetch, and barley) each year</a:t>
            </a:r>
          </a:p>
          <a:p>
            <a:pPr lvl="1"/>
            <a:r>
              <a:rPr lang="en-US" sz="2000" dirty="0"/>
              <a:t>Tissue testing</a:t>
            </a:r>
          </a:p>
          <a:p>
            <a:endParaRPr lang="en-US" sz="2400" dirty="0"/>
          </a:p>
        </p:txBody>
      </p:sp>
      <p:sp>
        <p:nvSpPr>
          <p:cNvPr id="4" name="Slide Number Placeholder 3">
            <a:extLst>
              <a:ext uri="{FF2B5EF4-FFF2-40B4-BE49-F238E27FC236}">
                <a16:creationId xmlns:a16="http://schemas.microsoft.com/office/drawing/2014/main" id="{4BAA2CC2-93E2-49EF-A80E-6DA1BAA3452C}"/>
              </a:ext>
            </a:extLst>
          </p:cNvPr>
          <p:cNvSpPr>
            <a:spLocks noGrp="1"/>
          </p:cNvSpPr>
          <p:nvPr>
            <p:ph type="sldNum" sz="quarter" idx="12"/>
          </p:nvPr>
        </p:nvSpPr>
        <p:spPr/>
        <p:txBody>
          <a:bodyPr/>
          <a:lstStyle/>
          <a:p>
            <a:fld id="{30F35C39-F39F-4C0B-997D-CB1EB03A2CEE}" type="slidenum">
              <a:rPr lang="en-US" smtClean="0"/>
              <a:t>160</a:t>
            </a:fld>
            <a:endParaRPr lang="en-US"/>
          </a:p>
        </p:txBody>
      </p:sp>
      <p:sp>
        <p:nvSpPr>
          <p:cNvPr id="5" name="Rectangle: Rounded Corners 4">
            <a:extLst>
              <a:ext uri="{FF2B5EF4-FFF2-40B4-BE49-F238E27FC236}">
                <a16:creationId xmlns:a16="http://schemas.microsoft.com/office/drawing/2014/main" id="{EE97599A-ADB3-4399-ABB1-E9A28A75AD3B}"/>
              </a:ext>
            </a:extLst>
          </p:cNvPr>
          <p:cNvSpPr/>
          <p:nvPr/>
        </p:nvSpPr>
        <p:spPr>
          <a:xfrm>
            <a:off x="1371600" y="2907920"/>
            <a:ext cx="4572000" cy="304799"/>
          </a:xfrm>
          <a:prstGeom prst="roundRect">
            <a:avLst/>
          </a:prstGeom>
          <a:solidFill>
            <a:srgbClr val="9DC3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3FB8BC9-577B-47E8-AD16-CA6AA10E922B}"/>
              </a:ext>
            </a:extLst>
          </p:cNvPr>
          <p:cNvSpPr/>
          <p:nvPr/>
        </p:nvSpPr>
        <p:spPr>
          <a:xfrm>
            <a:off x="1371600" y="3572610"/>
            <a:ext cx="2580710" cy="617517"/>
          </a:xfrm>
          <a:prstGeom prst="roundRect">
            <a:avLst/>
          </a:prstGeom>
          <a:solidFill>
            <a:srgbClr val="9DC3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665BCC2-4B3D-4FBA-BD79-44ACA4204B44}"/>
              </a:ext>
            </a:extLst>
          </p:cNvPr>
          <p:cNvSpPr/>
          <p:nvPr/>
        </p:nvSpPr>
        <p:spPr>
          <a:xfrm>
            <a:off x="3352800" y="4524711"/>
            <a:ext cx="3886200" cy="389153"/>
          </a:xfrm>
          <a:prstGeom prst="roundRect">
            <a:avLst/>
          </a:prstGeom>
          <a:solidFill>
            <a:srgbClr val="9DC3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E7D7A2-39BB-4754-B09C-63D396FB4EDC}"/>
              </a:ext>
            </a:extLst>
          </p:cNvPr>
          <p:cNvSpPr/>
          <p:nvPr/>
        </p:nvSpPr>
        <p:spPr>
          <a:xfrm>
            <a:off x="1905000" y="4854817"/>
            <a:ext cx="1143000" cy="348698"/>
          </a:xfrm>
          <a:prstGeom prst="roundRect">
            <a:avLst/>
          </a:prstGeom>
          <a:solidFill>
            <a:srgbClr val="9DC3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6865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555446-84D8-4FC7-BCCE-FBF16905957C}"/>
              </a:ext>
            </a:extLst>
          </p:cNvPr>
          <p:cNvSpPr>
            <a:spLocks noGrp="1"/>
          </p:cNvSpPr>
          <p:nvPr>
            <p:ph type="sldNum" sz="quarter" idx="12"/>
          </p:nvPr>
        </p:nvSpPr>
        <p:spPr/>
        <p:txBody>
          <a:bodyPr/>
          <a:lstStyle/>
          <a:p>
            <a:fld id="{30F35C39-F39F-4C0B-997D-CB1EB03A2CEE}" type="slidenum">
              <a:rPr lang="en-US" smtClean="0"/>
              <a:t>161</a:t>
            </a:fld>
            <a:endParaRPr lang="en-US"/>
          </a:p>
        </p:txBody>
      </p:sp>
      <p:pic>
        <p:nvPicPr>
          <p:cNvPr id="3" name="Picture 2">
            <a:extLst>
              <a:ext uri="{FF2B5EF4-FFF2-40B4-BE49-F238E27FC236}">
                <a16:creationId xmlns:a16="http://schemas.microsoft.com/office/drawing/2014/main" id="{D912CFEC-67F6-440B-83A9-5E666F14360C}"/>
              </a:ext>
            </a:extLst>
          </p:cNvPr>
          <p:cNvPicPr>
            <a:picLocks noChangeAspect="1"/>
          </p:cNvPicPr>
          <p:nvPr/>
        </p:nvPicPr>
        <p:blipFill>
          <a:blip r:embed="rId2"/>
          <a:stretch>
            <a:fillRect/>
          </a:stretch>
        </p:blipFill>
        <p:spPr>
          <a:xfrm>
            <a:off x="127485" y="1066799"/>
            <a:ext cx="8889030" cy="5100637"/>
          </a:xfrm>
          <a:prstGeom prst="rect">
            <a:avLst/>
          </a:prstGeom>
        </p:spPr>
      </p:pic>
      <p:sp>
        <p:nvSpPr>
          <p:cNvPr id="6" name="Multiplication Sign 5">
            <a:extLst>
              <a:ext uri="{FF2B5EF4-FFF2-40B4-BE49-F238E27FC236}">
                <a16:creationId xmlns:a16="http://schemas.microsoft.com/office/drawing/2014/main" id="{430D0B85-EA12-4C67-8ACB-E60BCC12B931}"/>
              </a:ext>
            </a:extLst>
          </p:cNvPr>
          <p:cNvSpPr/>
          <p:nvPr/>
        </p:nvSpPr>
        <p:spPr>
          <a:xfrm>
            <a:off x="304800" y="5486400"/>
            <a:ext cx="114300" cy="152400"/>
          </a:xfrm>
          <a:prstGeom prst="mathMultiply">
            <a:avLst>
              <a:gd name="adj1" fmla="val 2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Multiplication Sign 6">
            <a:extLst>
              <a:ext uri="{FF2B5EF4-FFF2-40B4-BE49-F238E27FC236}">
                <a16:creationId xmlns:a16="http://schemas.microsoft.com/office/drawing/2014/main" id="{3AB173EB-6929-46A1-97FA-5B15D4522D61}"/>
              </a:ext>
            </a:extLst>
          </p:cNvPr>
          <p:cNvSpPr/>
          <p:nvPr/>
        </p:nvSpPr>
        <p:spPr>
          <a:xfrm>
            <a:off x="304800" y="5715000"/>
            <a:ext cx="114300" cy="152400"/>
          </a:xfrm>
          <a:prstGeom prst="mathMultiply">
            <a:avLst>
              <a:gd name="adj1" fmla="val 2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ication Sign 7">
            <a:extLst>
              <a:ext uri="{FF2B5EF4-FFF2-40B4-BE49-F238E27FC236}">
                <a16:creationId xmlns:a16="http://schemas.microsoft.com/office/drawing/2014/main" id="{8695F5CE-9CDA-46EE-B5CA-F8AE514A4593}"/>
              </a:ext>
            </a:extLst>
          </p:cNvPr>
          <p:cNvSpPr/>
          <p:nvPr/>
        </p:nvSpPr>
        <p:spPr>
          <a:xfrm>
            <a:off x="4649772" y="5486400"/>
            <a:ext cx="114300" cy="152400"/>
          </a:xfrm>
          <a:prstGeom prst="mathMultiply">
            <a:avLst>
              <a:gd name="adj1" fmla="val 2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B12EEA9-ED1C-4C01-BAFF-9945B5333A2A}"/>
              </a:ext>
            </a:extLst>
          </p:cNvPr>
          <p:cNvSpPr txBox="1"/>
          <p:nvPr/>
        </p:nvSpPr>
        <p:spPr>
          <a:xfrm>
            <a:off x="6896099" y="2694051"/>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42</a:t>
            </a:r>
          </a:p>
        </p:txBody>
      </p:sp>
      <p:sp>
        <p:nvSpPr>
          <p:cNvPr id="15" name="TextBox 14">
            <a:extLst>
              <a:ext uri="{FF2B5EF4-FFF2-40B4-BE49-F238E27FC236}">
                <a16:creationId xmlns:a16="http://schemas.microsoft.com/office/drawing/2014/main" id="{8F3EB939-F8B3-4B15-8CEF-CF08001F7DC1}"/>
              </a:ext>
            </a:extLst>
          </p:cNvPr>
          <p:cNvSpPr txBox="1"/>
          <p:nvPr/>
        </p:nvSpPr>
        <p:spPr>
          <a:xfrm>
            <a:off x="6896098" y="3559670"/>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36</a:t>
            </a:r>
          </a:p>
        </p:txBody>
      </p:sp>
      <p:sp>
        <p:nvSpPr>
          <p:cNvPr id="18" name="TextBox 17">
            <a:extLst>
              <a:ext uri="{FF2B5EF4-FFF2-40B4-BE49-F238E27FC236}">
                <a16:creationId xmlns:a16="http://schemas.microsoft.com/office/drawing/2014/main" id="{4ACD274A-57C0-4FB6-8534-8382145F0826}"/>
              </a:ext>
            </a:extLst>
          </p:cNvPr>
          <p:cNvSpPr txBox="1"/>
          <p:nvPr/>
        </p:nvSpPr>
        <p:spPr>
          <a:xfrm>
            <a:off x="6915149" y="4305239"/>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1.1</a:t>
            </a:r>
          </a:p>
        </p:txBody>
      </p:sp>
      <p:sp>
        <p:nvSpPr>
          <p:cNvPr id="19" name="TextBox 18">
            <a:extLst>
              <a:ext uri="{FF2B5EF4-FFF2-40B4-BE49-F238E27FC236}">
                <a16:creationId xmlns:a16="http://schemas.microsoft.com/office/drawing/2014/main" id="{91F48450-3178-4801-ABEC-ABA70A4EC784}"/>
              </a:ext>
            </a:extLst>
          </p:cNvPr>
          <p:cNvSpPr txBox="1"/>
          <p:nvPr/>
        </p:nvSpPr>
        <p:spPr>
          <a:xfrm>
            <a:off x="495301" y="3230435"/>
            <a:ext cx="1219200" cy="1569660"/>
          </a:xfrm>
          <a:prstGeom prst="rect">
            <a:avLst/>
          </a:prstGeom>
          <a:solidFill>
            <a:schemeClr val="accent5">
              <a:lumMod val="60000"/>
              <a:lumOff val="40000"/>
              <a:alpha val="30196"/>
            </a:schemeClr>
          </a:solidFill>
        </p:spPr>
        <p:txBody>
          <a:bodyPr wrap="square" rtlCol="0" anchor="ctr">
            <a:spAutoFit/>
          </a:bodyPr>
          <a:lstStyle/>
          <a:p>
            <a:endParaRPr lang="en-US" b="1" dirty="0"/>
          </a:p>
          <a:p>
            <a:endParaRPr lang="en-US" sz="2400" b="1" dirty="0"/>
          </a:p>
          <a:p>
            <a:r>
              <a:rPr lang="en-US" b="1" dirty="0"/>
              <a:t>     x</a:t>
            </a:r>
          </a:p>
          <a:p>
            <a:endParaRPr lang="en-US" b="1" dirty="0"/>
          </a:p>
          <a:p>
            <a:endParaRPr lang="en-US" b="1" dirty="0"/>
          </a:p>
        </p:txBody>
      </p:sp>
      <p:sp>
        <p:nvSpPr>
          <p:cNvPr id="20" name="TextBox 19">
            <a:extLst>
              <a:ext uri="{FF2B5EF4-FFF2-40B4-BE49-F238E27FC236}">
                <a16:creationId xmlns:a16="http://schemas.microsoft.com/office/drawing/2014/main" id="{08EC97CC-C522-4DF5-93ED-0C290AAC9C41}"/>
              </a:ext>
            </a:extLst>
          </p:cNvPr>
          <p:cNvSpPr txBox="1"/>
          <p:nvPr/>
        </p:nvSpPr>
        <p:spPr>
          <a:xfrm>
            <a:off x="304800" y="5156753"/>
            <a:ext cx="190501" cy="1010683"/>
          </a:xfrm>
          <a:prstGeom prst="rect">
            <a:avLst/>
          </a:prstGeom>
          <a:solidFill>
            <a:schemeClr val="accent5">
              <a:lumMod val="60000"/>
              <a:lumOff val="40000"/>
              <a:alpha val="30196"/>
            </a:schemeClr>
          </a:solidFill>
        </p:spPr>
        <p:txBody>
          <a:bodyPr wrap="square" rtlCol="0">
            <a:spAutoFit/>
          </a:bodyPr>
          <a:lstStyle/>
          <a:p>
            <a:pPr algn="ctr"/>
            <a:endParaRPr lang="en-US" b="1" dirty="0"/>
          </a:p>
        </p:txBody>
      </p:sp>
      <p:sp>
        <p:nvSpPr>
          <p:cNvPr id="21" name="TextBox 20">
            <a:extLst>
              <a:ext uri="{FF2B5EF4-FFF2-40B4-BE49-F238E27FC236}">
                <a16:creationId xmlns:a16="http://schemas.microsoft.com/office/drawing/2014/main" id="{F6F5595C-FE23-44A3-AC54-D0F51BCEDF87}"/>
              </a:ext>
            </a:extLst>
          </p:cNvPr>
          <p:cNvSpPr txBox="1"/>
          <p:nvPr/>
        </p:nvSpPr>
        <p:spPr>
          <a:xfrm>
            <a:off x="4581871" y="5156753"/>
            <a:ext cx="190501" cy="1010683"/>
          </a:xfrm>
          <a:prstGeom prst="rect">
            <a:avLst/>
          </a:prstGeom>
          <a:solidFill>
            <a:schemeClr val="accent5">
              <a:lumMod val="60000"/>
              <a:lumOff val="40000"/>
              <a:alpha val="30196"/>
            </a:schemeClr>
          </a:solidFill>
        </p:spPr>
        <p:txBody>
          <a:bodyPr wrap="square" rtlCol="0">
            <a:spAutoFit/>
          </a:bodyPr>
          <a:lstStyle/>
          <a:p>
            <a:pPr algn="ctr"/>
            <a:endParaRPr lang="en-US" b="1" dirty="0"/>
          </a:p>
        </p:txBody>
      </p:sp>
      <p:sp>
        <p:nvSpPr>
          <p:cNvPr id="22" name="TextBox 21">
            <a:extLst>
              <a:ext uri="{FF2B5EF4-FFF2-40B4-BE49-F238E27FC236}">
                <a16:creationId xmlns:a16="http://schemas.microsoft.com/office/drawing/2014/main" id="{3B608EAC-EF9F-4553-A050-960384804E5A}"/>
              </a:ext>
            </a:extLst>
          </p:cNvPr>
          <p:cNvSpPr txBox="1"/>
          <p:nvPr/>
        </p:nvSpPr>
        <p:spPr>
          <a:xfrm>
            <a:off x="205257" y="1430002"/>
            <a:ext cx="8889030" cy="369332"/>
          </a:xfrm>
          <a:prstGeom prst="rect">
            <a:avLst/>
          </a:prstGeom>
          <a:noFill/>
        </p:spPr>
        <p:txBody>
          <a:bodyPr wrap="square" rtlCol="0" anchor="b">
            <a:spAutoFit/>
          </a:bodyPr>
          <a:lstStyle/>
          <a:p>
            <a:r>
              <a:rPr lang="en-US" b="1" dirty="0"/>
              <a:t>       	        1234				      1-1 Walnut	  	               Walnut				     100</a:t>
            </a:r>
          </a:p>
        </p:txBody>
      </p:sp>
      <p:pic>
        <p:nvPicPr>
          <p:cNvPr id="23" name="Picture 22">
            <a:extLst>
              <a:ext uri="{FF2B5EF4-FFF2-40B4-BE49-F238E27FC236}">
                <a16:creationId xmlns:a16="http://schemas.microsoft.com/office/drawing/2014/main" id="{85F2AB14-E80D-42BD-8893-FAAD4A49B2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spTree>
    <p:extLst>
      <p:ext uri="{BB962C8B-B14F-4D97-AF65-F5344CB8AC3E}">
        <p14:creationId xmlns:p14="http://schemas.microsoft.com/office/powerpoint/2010/main" val="2783585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02CD0-D987-4F6B-B6DB-F37438DB3F30}"/>
              </a:ext>
            </a:extLst>
          </p:cNvPr>
          <p:cNvSpPr>
            <a:spLocks noGrp="1"/>
          </p:cNvSpPr>
          <p:nvPr>
            <p:ph type="sldNum" sz="quarter" idx="12"/>
          </p:nvPr>
        </p:nvSpPr>
        <p:spPr/>
        <p:txBody>
          <a:bodyPr/>
          <a:lstStyle/>
          <a:p>
            <a:fld id="{30F35C39-F39F-4C0B-997D-CB1EB03A2CEE}" type="slidenum">
              <a:rPr lang="en-US" smtClean="0"/>
              <a:t>162</a:t>
            </a:fld>
            <a:endParaRPr lang="en-US"/>
          </a:p>
        </p:txBody>
      </p:sp>
      <p:pic>
        <p:nvPicPr>
          <p:cNvPr id="6" name="Picture 5">
            <a:extLst>
              <a:ext uri="{FF2B5EF4-FFF2-40B4-BE49-F238E27FC236}">
                <a16:creationId xmlns:a16="http://schemas.microsoft.com/office/drawing/2014/main" id="{DC328EFE-C2A5-4BFD-B908-E8CA1A3008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7" name="Picture 6">
            <a:extLst>
              <a:ext uri="{FF2B5EF4-FFF2-40B4-BE49-F238E27FC236}">
                <a16:creationId xmlns:a16="http://schemas.microsoft.com/office/drawing/2014/main" id="{04385233-525C-4471-A6DB-D4C4D85E33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779541"/>
            <a:ext cx="8763000" cy="5176032"/>
          </a:xfrm>
          <a:prstGeom prst="rect">
            <a:avLst/>
          </a:prstGeom>
        </p:spPr>
      </p:pic>
    </p:spTree>
    <p:extLst>
      <p:ext uri="{BB962C8B-B14F-4D97-AF65-F5344CB8AC3E}">
        <p14:creationId xmlns:p14="http://schemas.microsoft.com/office/powerpoint/2010/main" val="25300715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b="1" dirty="0"/>
              <a:t>Walnut: Conditions </a:t>
            </a:r>
          </a:p>
        </p:txBody>
      </p:sp>
      <p:sp>
        <p:nvSpPr>
          <p:cNvPr id="3" name="Content Placeholder 2"/>
          <p:cNvSpPr>
            <a:spLocks noGrp="1"/>
          </p:cNvSpPr>
          <p:nvPr>
            <p:ph idx="1"/>
          </p:nvPr>
        </p:nvSpPr>
        <p:spPr>
          <a:xfrm>
            <a:off x="628650" y="1219200"/>
            <a:ext cx="7886700" cy="4957763"/>
          </a:xfrm>
        </p:spPr>
        <p:txBody>
          <a:bodyPr>
            <a:normAutofit fontScale="92500" lnSpcReduction="20000"/>
          </a:bodyPr>
          <a:lstStyle/>
          <a:p>
            <a:r>
              <a:rPr lang="en-US" sz="2400" dirty="0"/>
              <a:t>100 acres Mature Walnuts</a:t>
            </a:r>
          </a:p>
          <a:p>
            <a:r>
              <a:rPr lang="en-US" sz="2400" dirty="0"/>
              <a:t>Soil – Clay Loam, 5ft deep over consolidated layer</a:t>
            </a:r>
          </a:p>
          <a:p>
            <a:r>
              <a:rPr lang="en-US" sz="2400" dirty="0"/>
              <a:t>Estimated yield 3.0 tons per acre for 2019</a:t>
            </a:r>
          </a:p>
          <a:p>
            <a:r>
              <a:rPr lang="en-US" sz="2400" dirty="0"/>
              <a:t>Seasonal Water Sources</a:t>
            </a:r>
          </a:p>
          <a:p>
            <a:pPr lvl="1"/>
            <a:r>
              <a:rPr lang="en-US" sz="2000" dirty="0"/>
              <a:t>Stored soil moisture = 4.5 in</a:t>
            </a:r>
          </a:p>
          <a:p>
            <a:pPr lvl="1"/>
            <a:r>
              <a:rPr lang="en-US" sz="2000" dirty="0"/>
              <a:t>In-season effective rainfall = 1.5 in</a:t>
            </a:r>
          </a:p>
          <a:p>
            <a:pPr lvl="1"/>
            <a:r>
              <a:rPr lang="en-US" sz="2000" dirty="0"/>
              <a:t>Irrigation = 36 in applied via solid set sprinkler</a:t>
            </a:r>
          </a:p>
          <a:p>
            <a:r>
              <a:rPr lang="en-US" sz="2400" dirty="0"/>
              <a:t>Irrigation Scheduling</a:t>
            </a:r>
          </a:p>
          <a:p>
            <a:pPr lvl="1"/>
            <a:r>
              <a:rPr lang="en-US" sz="2000" dirty="0"/>
              <a:t>ET Estimation: 42 inches</a:t>
            </a:r>
          </a:p>
          <a:p>
            <a:pPr lvl="1"/>
            <a:r>
              <a:rPr lang="en-US" sz="2000" dirty="0"/>
              <a:t>Pressure chamber/ bomb</a:t>
            </a:r>
          </a:p>
          <a:p>
            <a:r>
              <a:rPr lang="en-US" sz="2400" dirty="0"/>
              <a:t>Nitrogen sources</a:t>
            </a:r>
          </a:p>
          <a:p>
            <a:pPr lvl="1"/>
            <a:r>
              <a:rPr lang="en-US" sz="2000" dirty="0"/>
              <a:t>Irrigation 36 inches. Nitrate water test = 1.1 ppm Nitrate-N</a:t>
            </a:r>
          </a:p>
          <a:p>
            <a:pPr lvl="1"/>
            <a:r>
              <a:rPr lang="en-US" sz="2000" dirty="0"/>
              <a:t>UAN, Fertigation, Monthly</a:t>
            </a:r>
          </a:p>
          <a:p>
            <a:pPr lvl="1"/>
            <a:r>
              <a:rPr lang="en-US" sz="2000" dirty="0"/>
              <a:t>No organic material applied (manure or composts)</a:t>
            </a:r>
          </a:p>
          <a:p>
            <a:pPr lvl="1"/>
            <a:r>
              <a:rPr lang="en-US" sz="2000" dirty="0"/>
              <a:t>Winter cover crop (peas, beans, vetch, and barley) each year</a:t>
            </a:r>
          </a:p>
          <a:p>
            <a:pPr lvl="1"/>
            <a:r>
              <a:rPr lang="en-US" sz="2000" dirty="0"/>
              <a:t>Tissue testing</a:t>
            </a:r>
          </a:p>
        </p:txBody>
      </p:sp>
      <p:sp>
        <p:nvSpPr>
          <p:cNvPr id="4" name="Slide Number Placeholder 3">
            <a:extLst>
              <a:ext uri="{FF2B5EF4-FFF2-40B4-BE49-F238E27FC236}">
                <a16:creationId xmlns:a16="http://schemas.microsoft.com/office/drawing/2014/main" id="{4BAA2CC2-93E2-49EF-A80E-6DA1BAA3452C}"/>
              </a:ext>
            </a:extLst>
          </p:cNvPr>
          <p:cNvSpPr>
            <a:spLocks noGrp="1"/>
          </p:cNvSpPr>
          <p:nvPr>
            <p:ph type="sldNum" sz="quarter" idx="12"/>
          </p:nvPr>
        </p:nvSpPr>
        <p:spPr/>
        <p:txBody>
          <a:bodyPr/>
          <a:lstStyle/>
          <a:p>
            <a:fld id="{30F35C39-F39F-4C0B-997D-CB1EB03A2CEE}" type="slidenum">
              <a:rPr lang="en-US" smtClean="0"/>
              <a:t>163</a:t>
            </a:fld>
            <a:endParaRPr lang="en-US"/>
          </a:p>
        </p:txBody>
      </p:sp>
      <p:sp>
        <p:nvSpPr>
          <p:cNvPr id="7" name="Rectangle: Rounded Corners 6">
            <a:extLst>
              <a:ext uri="{FF2B5EF4-FFF2-40B4-BE49-F238E27FC236}">
                <a16:creationId xmlns:a16="http://schemas.microsoft.com/office/drawing/2014/main" id="{943D87D5-855B-425C-B286-4DFB5FA3E6A4}"/>
              </a:ext>
            </a:extLst>
          </p:cNvPr>
          <p:cNvSpPr/>
          <p:nvPr/>
        </p:nvSpPr>
        <p:spPr>
          <a:xfrm>
            <a:off x="2743200" y="1835050"/>
            <a:ext cx="1905000" cy="390624"/>
          </a:xfrm>
          <a:prstGeom prst="roundRect">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EFC1D0F-2F8A-439F-A20D-CD8755786409}"/>
              </a:ext>
            </a:extLst>
          </p:cNvPr>
          <p:cNvSpPr/>
          <p:nvPr/>
        </p:nvSpPr>
        <p:spPr>
          <a:xfrm>
            <a:off x="5334000" y="4502100"/>
            <a:ext cx="2057400" cy="390624"/>
          </a:xfrm>
          <a:prstGeom prst="roundRect">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21579CB-C4A8-4F06-AD39-770C16A3AF6B}"/>
              </a:ext>
            </a:extLst>
          </p:cNvPr>
          <p:cNvSpPr/>
          <p:nvPr/>
        </p:nvSpPr>
        <p:spPr>
          <a:xfrm>
            <a:off x="1371600" y="4876800"/>
            <a:ext cx="6019800" cy="1143000"/>
          </a:xfrm>
          <a:prstGeom prst="roundRect">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9104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02CD0-D987-4F6B-B6DB-F37438DB3F30}"/>
              </a:ext>
            </a:extLst>
          </p:cNvPr>
          <p:cNvSpPr>
            <a:spLocks noGrp="1"/>
          </p:cNvSpPr>
          <p:nvPr>
            <p:ph type="sldNum" sz="quarter" idx="12"/>
          </p:nvPr>
        </p:nvSpPr>
        <p:spPr/>
        <p:txBody>
          <a:bodyPr/>
          <a:lstStyle/>
          <a:p>
            <a:fld id="{30F35C39-F39F-4C0B-997D-CB1EB03A2CEE}" type="slidenum">
              <a:rPr lang="en-US" smtClean="0"/>
              <a:t>164</a:t>
            </a:fld>
            <a:endParaRPr lang="en-US"/>
          </a:p>
        </p:txBody>
      </p:sp>
      <p:pic>
        <p:nvPicPr>
          <p:cNvPr id="6" name="Picture 5">
            <a:extLst>
              <a:ext uri="{FF2B5EF4-FFF2-40B4-BE49-F238E27FC236}">
                <a16:creationId xmlns:a16="http://schemas.microsoft.com/office/drawing/2014/main" id="{DC328EFE-C2A5-4BFD-B908-E8CA1A3008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3" name="Picture 2">
            <a:extLst>
              <a:ext uri="{FF2B5EF4-FFF2-40B4-BE49-F238E27FC236}">
                <a16:creationId xmlns:a16="http://schemas.microsoft.com/office/drawing/2014/main" id="{7E4BC7DB-12F6-4C0A-96E7-B1771C28C6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5" name="Rectangle 4">
            <a:extLst>
              <a:ext uri="{FF2B5EF4-FFF2-40B4-BE49-F238E27FC236}">
                <a16:creationId xmlns:a16="http://schemas.microsoft.com/office/drawing/2014/main" id="{1FB2994B-247A-4375-8ADE-6F2844DCC429}"/>
              </a:ext>
            </a:extLst>
          </p:cNvPr>
          <p:cNvSpPr/>
          <p:nvPr/>
        </p:nvSpPr>
        <p:spPr>
          <a:xfrm>
            <a:off x="261257" y="3305545"/>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5EF35-3858-4DAF-89EA-4E6DE13BEC70}"/>
              </a:ext>
            </a:extLst>
          </p:cNvPr>
          <p:cNvSpPr/>
          <p:nvPr/>
        </p:nvSpPr>
        <p:spPr>
          <a:xfrm>
            <a:off x="261257" y="3015092"/>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1C333C-8379-46FB-B2F2-C5DB58F711BB}"/>
              </a:ext>
            </a:extLst>
          </p:cNvPr>
          <p:cNvSpPr/>
          <p:nvPr/>
        </p:nvSpPr>
        <p:spPr>
          <a:xfrm>
            <a:off x="261257" y="4158342"/>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E058E2-2A1B-43DD-8580-BA12AE80C0C3}"/>
              </a:ext>
            </a:extLst>
          </p:cNvPr>
          <p:cNvSpPr/>
          <p:nvPr/>
        </p:nvSpPr>
        <p:spPr>
          <a:xfrm>
            <a:off x="261257" y="387531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55A5D3-F1FD-49BA-A594-96AD405A1F1B}"/>
              </a:ext>
            </a:extLst>
          </p:cNvPr>
          <p:cNvSpPr/>
          <p:nvPr/>
        </p:nvSpPr>
        <p:spPr>
          <a:xfrm>
            <a:off x="261257" y="4727861"/>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B33B65-725D-4DB7-9BB5-B3DB1035F4A4}"/>
              </a:ext>
            </a:extLst>
          </p:cNvPr>
          <p:cNvSpPr txBox="1"/>
          <p:nvPr/>
        </p:nvSpPr>
        <p:spPr>
          <a:xfrm>
            <a:off x="2057400" y="1535668"/>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tons</a:t>
            </a:r>
          </a:p>
        </p:txBody>
      </p:sp>
      <p:sp>
        <p:nvSpPr>
          <p:cNvPr id="12" name="TextBox 11">
            <a:extLst>
              <a:ext uri="{FF2B5EF4-FFF2-40B4-BE49-F238E27FC236}">
                <a16:creationId xmlns:a16="http://schemas.microsoft.com/office/drawing/2014/main" id="{39FA61E9-C91D-403D-B3E2-04CE93EA8E36}"/>
              </a:ext>
            </a:extLst>
          </p:cNvPr>
          <p:cNvSpPr txBox="1"/>
          <p:nvPr/>
        </p:nvSpPr>
        <p:spPr>
          <a:xfrm>
            <a:off x="6457950" y="1535668"/>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3</a:t>
            </a:r>
          </a:p>
        </p:txBody>
      </p:sp>
      <p:sp>
        <p:nvSpPr>
          <p:cNvPr id="13" name="TextBox 12">
            <a:extLst>
              <a:ext uri="{FF2B5EF4-FFF2-40B4-BE49-F238E27FC236}">
                <a16:creationId xmlns:a16="http://schemas.microsoft.com/office/drawing/2014/main" id="{53AD9252-66EE-4531-A44F-265E4B188973}"/>
              </a:ext>
            </a:extLst>
          </p:cNvPr>
          <p:cNvSpPr txBox="1"/>
          <p:nvPr/>
        </p:nvSpPr>
        <p:spPr>
          <a:xfrm>
            <a:off x="208607" y="2966210"/>
            <a:ext cx="324793" cy="2862322"/>
          </a:xfrm>
          <a:prstGeom prst="rect">
            <a:avLst/>
          </a:prstGeom>
          <a:solidFill>
            <a:schemeClr val="accent5">
              <a:lumMod val="60000"/>
              <a:lumOff val="40000"/>
              <a:alpha val="30196"/>
            </a:schemeClr>
          </a:solid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Tree>
    <p:extLst>
      <p:ext uri="{BB962C8B-B14F-4D97-AF65-F5344CB8AC3E}">
        <p14:creationId xmlns:p14="http://schemas.microsoft.com/office/powerpoint/2010/main" val="35736647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A7263-652F-468D-8177-21340D44A63A}"/>
              </a:ext>
            </a:extLst>
          </p:cNvPr>
          <p:cNvSpPr>
            <a:spLocks noGrp="1"/>
          </p:cNvSpPr>
          <p:nvPr>
            <p:ph type="sldNum" sz="quarter" idx="12"/>
          </p:nvPr>
        </p:nvSpPr>
        <p:spPr/>
        <p:txBody>
          <a:bodyPr/>
          <a:lstStyle/>
          <a:p>
            <a:fld id="{30F35C39-F39F-4C0B-997D-CB1EB03A2CEE}" type="slidenum">
              <a:rPr lang="en-US" smtClean="0"/>
              <a:t>165</a:t>
            </a:fld>
            <a:endParaRPr lang="en-US"/>
          </a:p>
        </p:txBody>
      </p:sp>
      <p:pic>
        <p:nvPicPr>
          <p:cNvPr id="3" name="Picture 2">
            <a:extLst>
              <a:ext uri="{FF2B5EF4-FFF2-40B4-BE49-F238E27FC236}">
                <a16:creationId xmlns:a16="http://schemas.microsoft.com/office/drawing/2014/main" id="{4B99C6FC-601C-49FD-B351-3F6F840ED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4F46D5CA-4552-4764-8AD0-EFB85039D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5" name="TextBox 4">
            <a:extLst>
              <a:ext uri="{FF2B5EF4-FFF2-40B4-BE49-F238E27FC236}">
                <a16:creationId xmlns:a16="http://schemas.microsoft.com/office/drawing/2014/main" id="{68118881-F992-4743-8CFC-ECE68C0A8B36}"/>
              </a:ext>
            </a:extLst>
          </p:cNvPr>
          <p:cNvSpPr txBox="1"/>
          <p:nvPr/>
        </p:nvSpPr>
        <p:spPr>
          <a:xfrm>
            <a:off x="2057400" y="1535668"/>
            <a:ext cx="1143001" cy="369332"/>
          </a:xfrm>
          <a:prstGeom prst="rect">
            <a:avLst/>
          </a:prstGeom>
          <a:noFill/>
        </p:spPr>
        <p:txBody>
          <a:bodyPr wrap="square" rtlCol="0">
            <a:spAutoFit/>
          </a:bodyPr>
          <a:lstStyle/>
          <a:p>
            <a:pPr algn="ctr"/>
            <a:r>
              <a:rPr lang="en-US" b="1" dirty="0"/>
              <a:t>tons</a:t>
            </a:r>
          </a:p>
        </p:txBody>
      </p:sp>
      <p:sp>
        <p:nvSpPr>
          <p:cNvPr id="6" name="TextBox 5">
            <a:extLst>
              <a:ext uri="{FF2B5EF4-FFF2-40B4-BE49-F238E27FC236}">
                <a16:creationId xmlns:a16="http://schemas.microsoft.com/office/drawing/2014/main" id="{B8589084-D2A9-4EBA-BDEC-F587AF5E08F3}"/>
              </a:ext>
            </a:extLst>
          </p:cNvPr>
          <p:cNvSpPr txBox="1"/>
          <p:nvPr/>
        </p:nvSpPr>
        <p:spPr>
          <a:xfrm>
            <a:off x="6457950" y="1535668"/>
            <a:ext cx="1143001" cy="369332"/>
          </a:xfrm>
          <a:prstGeom prst="rect">
            <a:avLst/>
          </a:prstGeom>
          <a:noFill/>
        </p:spPr>
        <p:txBody>
          <a:bodyPr wrap="square" rtlCol="0">
            <a:spAutoFit/>
          </a:bodyPr>
          <a:lstStyle/>
          <a:p>
            <a:pPr algn="ctr"/>
            <a:r>
              <a:rPr lang="en-US" b="1" dirty="0"/>
              <a:t>3</a:t>
            </a:r>
          </a:p>
        </p:txBody>
      </p:sp>
      <p:sp>
        <p:nvSpPr>
          <p:cNvPr id="7" name="Rectangle 6">
            <a:extLst>
              <a:ext uri="{FF2B5EF4-FFF2-40B4-BE49-F238E27FC236}">
                <a16:creationId xmlns:a16="http://schemas.microsoft.com/office/drawing/2014/main" id="{452E7A1F-FA81-4168-8899-F6749EBB0BD5}"/>
              </a:ext>
            </a:extLst>
          </p:cNvPr>
          <p:cNvSpPr/>
          <p:nvPr/>
        </p:nvSpPr>
        <p:spPr>
          <a:xfrm>
            <a:off x="283782" y="33011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426E91-CB45-4B59-8BF1-584C03DE4D8B}"/>
              </a:ext>
            </a:extLst>
          </p:cNvPr>
          <p:cNvSpPr/>
          <p:nvPr/>
        </p:nvSpPr>
        <p:spPr>
          <a:xfrm>
            <a:off x="283782" y="300460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EAE758-3A5C-4CCD-B814-AC2DD55F3C5F}"/>
              </a:ext>
            </a:extLst>
          </p:cNvPr>
          <p:cNvSpPr/>
          <p:nvPr/>
        </p:nvSpPr>
        <p:spPr>
          <a:xfrm>
            <a:off x="261257" y="4158342"/>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701E5-E7B4-4FE6-AED3-E6CFB77B65AA}"/>
              </a:ext>
            </a:extLst>
          </p:cNvPr>
          <p:cNvSpPr/>
          <p:nvPr/>
        </p:nvSpPr>
        <p:spPr>
          <a:xfrm>
            <a:off x="261257" y="387531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4AD53B-829D-4A46-BCAA-F40C8E8ADBE6}"/>
              </a:ext>
            </a:extLst>
          </p:cNvPr>
          <p:cNvSpPr/>
          <p:nvPr/>
        </p:nvSpPr>
        <p:spPr>
          <a:xfrm>
            <a:off x="283782" y="47444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04F1AC-354F-4083-978A-42DD73433A76}"/>
              </a:ext>
            </a:extLst>
          </p:cNvPr>
          <p:cNvSpPr txBox="1"/>
          <p:nvPr/>
        </p:nvSpPr>
        <p:spPr>
          <a:xfrm>
            <a:off x="6457950" y="5562600"/>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a:t>
            </a:r>
          </a:p>
        </p:txBody>
      </p:sp>
    </p:spTree>
    <p:extLst>
      <p:ext uri="{BB962C8B-B14F-4D97-AF65-F5344CB8AC3E}">
        <p14:creationId xmlns:p14="http://schemas.microsoft.com/office/powerpoint/2010/main" val="30703150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A1A3-1CF5-45E3-B588-EACBD80F5D1A}"/>
              </a:ext>
            </a:extLst>
          </p:cNvPr>
          <p:cNvSpPr>
            <a:spLocks noGrp="1"/>
          </p:cNvSpPr>
          <p:nvPr>
            <p:ph type="title"/>
          </p:nvPr>
        </p:nvSpPr>
        <p:spPr/>
        <p:txBody>
          <a:bodyPr anchor="t">
            <a:noAutofit/>
          </a:bodyPr>
          <a:lstStyle/>
          <a:p>
            <a:r>
              <a:rPr lang="en-US" sz="4000" b="1" dirty="0"/>
              <a:t>Right Rate: N Recommended </a:t>
            </a:r>
            <a:r>
              <a:rPr lang="en-US" sz="4000" b="1" dirty="0">
                <a:solidFill>
                  <a:schemeClr val="accent1"/>
                </a:solidFill>
              </a:rPr>
              <a:t>Box 14</a:t>
            </a:r>
            <a:br>
              <a:rPr lang="en-US" sz="4000" b="1" dirty="0"/>
            </a:br>
            <a:endParaRPr lang="en-US" sz="4000" dirty="0"/>
          </a:p>
        </p:txBody>
      </p:sp>
      <p:sp>
        <p:nvSpPr>
          <p:cNvPr id="3" name="Slide Number Placeholder 2">
            <a:extLst>
              <a:ext uri="{FF2B5EF4-FFF2-40B4-BE49-F238E27FC236}">
                <a16:creationId xmlns:a16="http://schemas.microsoft.com/office/drawing/2014/main" id="{B4681C96-F4DC-4E50-98E6-FB59BDE3D919}"/>
              </a:ext>
            </a:extLst>
          </p:cNvPr>
          <p:cNvSpPr>
            <a:spLocks noGrp="1"/>
          </p:cNvSpPr>
          <p:nvPr>
            <p:ph type="sldNum" sz="quarter" idx="12"/>
          </p:nvPr>
        </p:nvSpPr>
        <p:spPr/>
        <p:txBody>
          <a:bodyPr/>
          <a:lstStyle/>
          <a:p>
            <a:fld id="{30F35C39-F39F-4C0B-997D-CB1EB03A2CEE}" type="slidenum">
              <a:rPr lang="en-US" smtClean="0"/>
              <a:t>166</a:t>
            </a:fld>
            <a:endParaRPr lang="en-US"/>
          </a:p>
        </p:txBody>
      </p:sp>
      <p:sp>
        <p:nvSpPr>
          <p:cNvPr id="6" name="Rectangle: Rounded Corners 5">
            <a:extLst>
              <a:ext uri="{FF2B5EF4-FFF2-40B4-BE49-F238E27FC236}">
                <a16:creationId xmlns:a16="http://schemas.microsoft.com/office/drawing/2014/main" id="{F9AA7384-118B-401D-AB37-523778FEF188}"/>
              </a:ext>
            </a:extLst>
          </p:cNvPr>
          <p:cNvSpPr/>
          <p:nvPr/>
        </p:nvSpPr>
        <p:spPr>
          <a:xfrm>
            <a:off x="304800" y="2607601"/>
            <a:ext cx="1818264" cy="24215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85CEE6-C0E2-4A24-A3F0-BE92C6286FCA}"/>
              </a:ext>
            </a:extLst>
          </p:cNvPr>
          <p:cNvSpPr txBox="1"/>
          <p:nvPr/>
        </p:nvSpPr>
        <p:spPr>
          <a:xfrm>
            <a:off x="371210" y="4461439"/>
            <a:ext cx="1685443" cy="369332"/>
          </a:xfrm>
          <a:prstGeom prst="rect">
            <a:avLst/>
          </a:prstGeom>
          <a:noFill/>
        </p:spPr>
        <p:txBody>
          <a:bodyPr wrap="square" rtlCol="0">
            <a:spAutoFit/>
          </a:bodyPr>
          <a:lstStyle/>
          <a:p>
            <a:r>
              <a:rPr lang="en-US" dirty="0">
                <a:solidFill>
                  <a:prstClr val="black"/>
                </a:solidFill>
              </a:rPr>
              <a:t>Crop N Demand</a:t>
            </a:r>
          </a:p>
        </p:txBody>
      </p:sp>
      <p:pic>
        <p:nvPicPr>
          <p:cNvPr id="8" name="Graphic 7" descr="Pause">
            <a:extLst>
              <a:ext uri="{FF2B5EF4-FFF2-40B4-BE49-F238E27FC236}">
                <a16:creationId xmlns:a16="http://schemas.microsoft.com/office/drawing/2014/main" id="{1255B423-76BD-442D-9BD1-E94A049D67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2370016" y="3711438"/>
            <a:ext cx="565511" cy="565511"/>
          </a:xfrm>
          <a:prstGeom prst="rect">
            <a:avLst/>
          </a:prstGeom>
        </p:spPr>
      </p:pic>
      <p:sp>
        <p:nvSpPr>
          <p:cNvPr id="16" name="TextBox 15">
            <a:extLst>
              <a:ext uri="{FF2B5EF4-FFF2-40B4-BE49-F238E27FC236}">
                <a16:creationId xmlns:a16="http://schemas.microsoft.com/office/drawing/2014/main" id="{717F4A68-1B51-461C-8730-65C8A2AC37CC}"/>
              </a:ext>
            </a:extLst>
          </p:cNvPr>
          <p:cNvSpPr txBox="1"/>
          <p:nvPr/>
        </p:nvSpPr>
        <p:spPr>
          <a:xfrm>
            <a:off x="3033115" y="2873702"/>
            <a:ext cx="1553411" cy="923330"/>
          </a:xfrm>
          <a:prstGeom prst="rect">
            <a:avLst/>
          </a:prstGeom>
          <a:noFill/>
        </p:spPr>
        <p:txBody>
          <a:bodyPr wrap="square" rtlCol="0">
            <a:spAutoFit/>
          </a:bodyPr>
          <a:lstStyle/>
          <a:p>
            <a:pPr algn="ctr"/>
            <a:r>
              <a:rPr lang="en-US" dirty="0">
                <a:solidFill>
                  <a:prstClr val="black"/>
                </a:solidFill>
              </a:rPr>
              <a:t>N removed per unit of crop yield</a:t>
            </a:r>
          </a:p>
        </p:txBody>
      </p:sp>
      <p:sp>
        <p:nvSpPr>
          <p:cNvPr id="18" name="TextBox 17">
            <a:extLst>
              <a:ext uri="{FF2B5EF4-FFF2-40B4-BE49-F238E27FC236}">
                <a16:creationId xmlns:a16="http://schemas.microsoft.com/office/drawing/2014/main" id="{D8446CDF-ADFA-4C63-8515-15FBE4B9C092}"/>
              </a:ext>
            </a:extLst>
          </p:cNvPr>
          <p:cNvSpPr txBox="1"/>
          <p:nvPr/>
        </p:nvSpPr>
        <p:spPr>
          <a:xfrm>
            <a:off x="5075989" y="2974226"/>
            <a:ext cx="1553411" cy="646331"/>
          </a:xfrm>
          <a:prstGeom prst="rect">
            <a:avLst/>
          </a:prstGeom>
          <a:noFill/>
        </p:spPr>
        <p:txBody>
          <a:bodyPr wrap="square" rtlCol="0">
            <a:spAutoFit/>
          </a:bodyPr>
          <a:lstStyle/>
          <a:p>
            <a:pPr algn="ctr"/>
            <a:r>
              <a:rPr lang="en-US" dirty="0">
                <a:solidFill>
                  <a:prstClr val="black"/>
                </a:solidFill>
              </a:rPr>
              <a:t>Estimated Yield</a:t>
            </a:r>
          </a:p>
        </p:txBody>
      </p:sp>
      <p:cxnSp>
        <p:nvCxnSpPr>
          <p:cNvPr id="20" name="Straight Connector 19">
            <a:extLst>
              <a:ext uri="{FF2B5EF4-FFF2-40B4-BE49-F238E27FC236}">
                <a16:creationId xmlns:a16="http://schemas.microsoft.com/office/drawing/2014/main" id="{7E6604D7-DE1A-420A-A555-7B77D946C8E8}"/>
              </a:ext>
            </a:extLst>
          </p:cNvPr>
          <p:cNvCxnSpPr/>
          <p:nvPr/>
        </p:nvCxnSpPr>
        <p:spPr>
          <a:xfrm>
            <a:off x="3186584" y="3962400"/>
            <a:ext cx="537987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phic 21" descr="Close">
            <a:extLst>
              <a:ext uri="{FF2B5EF4-FFF2-40B4-BE49-F238E27FC236}">
                <a16:creationId xmlns:a16="http://schemas.microsoft.com/office/drawing/2014/main" id="{DEBDABA1-F6BB-4206-929A-F32DEB43D61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43299" y="2983429"/>
            <a:ext cx="761995" cy="761995"/>
          </a:xfrm>
          <a:prstGeom prst="rect">
            <a:avLst/>
          </a:prstGeom>
        </p:spPr>
      </p:pic>
      <p:sp>
        <p:nvSpPr>
          <p:cNvPr id="23" name="TextBox 22">
            <a:extLst>
              <a:ext uri="{FF2B5EF4-FFF2-40B4-BE49-F238E27FC236}">
                <a16:creationId xmlns:a16="http://schemas.microsoft.com/office/drawing/2014/main" id="{8D2277D4-E339-4A19-BCC0-1A02B0D7C7D8}"/>
              </a:ext>
            </a:extLst>
          </p:cNvPr>
          <p:cNvSpPr txBox="1"/>
          <p:nvPr/>
        </p:nvSpPr>
        <p:spPr>
          <a:xfrm>
            <a:off x="4891014" y="4100730"/>
            <a:ext cx="1971017" cy="646331"/>
          </a:xfrm>
          <a:prstGeom prst="rect">
            <a:avLst/>
          </a:prstGeom>
          <a:noFill/>
        </p:spPr>
        <p:txBody>
          <a:bodyPr wrap="square" rtlCol="0">
            <a:spAutoFit/>
          </a:bodyPr>
          <a:lstStyle/>
          <a:p>
            <a:pPr algn="ctr"/>
            <a:r>
              <a:rPr lang="en-US" dirty="0">
                <a:solidFill>
                  <a:prstClr val="black"/>
                </a:solidFill>
              </a:rPr>
              <a:t>Nitrogen Use Efficiency</a:t>
            </a:r>
          </a:p>
        </p:txBody>
      </p:sp>
      <p:pic>
        <p:nvPicPr>
          <p:cNvPr id="19" name="Graphic 18" descr="Add">
            <a:extLst>
              <a:ext uri="{FF2B5EF4-FFF2-40B4-BE49-F238E27FC236}">
                <a16:creationId xmlns:a16="http://schemas.microsoft.com/office/drawing/2014/main" id="{FE4AAB4D-7D10-4364-B8CC-C87E9606D75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45127" y="2932341"/>
            <a:ext cx="751520" cy="751520"/>
          </a:xfrm>
          <a:prstGeom prst="rect">
            <a:avLst/>
          </a:prstGeom>
        </p:spPr>
      </p:pic>
      <p:sp>
        <p:nvSpPr>
          <p:cNvPr id="21" name="TextBox 20">
            <a:extLst>
              <a:ext uri="{FF2B5EF4-FFF2-40B4-BE49-F238E27FC236}">
                <a16:creationId xmlns:a16="http://schemas.microsoft.com/office/drawing/2014/main" id="{966A0BB4-6FBE-42ED-8304-C4A0E0CF992B}"/>
              </a:ext>
            </a:extLst>
          </p:cNvPr>
          <p:cNvSpPr txBox="1"/>
          <p:nvPr/>
        </p:nvSpPr>
        <p:spPr>
          <a:xfrm>
            <a:off x="7162800" y="2873702"/>
            <a:ext cx="1553411" cy="923330"/>
          </a:xfrm>
          <a:prstGeom prst="rect">
            <a:avLst/>
          </a:prstGeom>
          <a:noFill/>
        </p:spPr>
        <p:txBody>
          <a:bodyPr wrap="square" rtlCol="0">
            <a:spAutoFit/>
          </a:bodyPr>
          <a:lstStyle/>
          <a:p>
            <a:pPr algn="ctr"/>
            <a:r>
              <a:rPr lang="en-US" dirty="0">
                <a:solidFill>
                  <a:prstClr val="black"/>
                </a:solidFill>
              </a:rPr>
              <a:t>N needed for tree maintenance</a:t>
            </a:r>
          </a:p>
        </p:txBody>
      </p:sp>
      <p:pic>
        <p:nvPicPr>
          <p:cNvPr id="9" name="Picture 8">
            <a:extLst>
              <a:ext uri="{FF2B5EF4-FFF2-40B4-BE49-F238E27FC236}">
                <a16:creationId xmlns:a16="http://schemas.microsoft.com/office/drawing/2014/main" id="{89C0F23F-AF89-4E53-865D-A6203EB45F51}"/>
              </a:ext>
            </a:extLst>
          </p:cNvPr>
          <p:cNvPicPr>
            <a:picLocks noChangeAspect="1"/>
          </p:cNvPicPr>
          <p:nvPr/>
        </p:nvPicPr>
        <p:blipFill>
          <a:blip r:embed="rId9"/>
          <a:stretch>
            <a:fillRect/>
          </a:stretch>
        </p:blipFill>
        <p:spPr>
          <a:xfrm>
            <a:off x="417815" y="2894975"/>
            <a:ext cx="1609725" cy="1352550"/>
          </a:xfrm>
          <a:prstGeom prst="rect">
            <a:avLst/>
          </a:prstGeom>
        </p:spPr>
      </p:pic>
      <p:sp>
        <p:nvSpPr>
          <p:cNvPr id="15" name="Double Bracket 14">
            <a:extLst>
              <a:ext uri="{FF2B5EF4-FFF2-40B4-BE49-F238E27FC236}">
                <a16:creationId xmlns:a16="http://schemas.microsoft.com/office/drawing/2014/main" id="{DB08DC2A-021F-4E0F-B3BC-669C08ED83CF}"/>
              </a:ext>
            </a:extLst>
          </p:cNvPr>
          <p:cNvSpPr/>
          <p:nvPr/>
        </p:nvSpPr>
        <p:spPr>
          <a:xfrm>
            <a:off x="3182478" y="2590800"/>
            <a:ext cx="3262649" cy="1371590"/>
          </a:xfrm>
          <a:prstGeom prst="bracketPair">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34749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9AA7384-118B-401D-AB37-523778FEF188}"/>
              </a:ext>
            </a:extLst>
          </p:cNvPr>
          <p:cNvSpPr/>
          <p:nvPr/>
        </p:nvSpPr>
        <p:spPr>
          <a:xfrm>
            <a:off x="961656" y="2509761"/>
            <a:ext cx="1818264" cy="26848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85CEE6-C0E2-4A24-A3F0-BE92C6286FCA}"/>
                  </a:ext>
                </a:extLst>
              </p:cNvPr>
              <p:cNvSpPr txBox="1"/>
              <p:nvPr/>
            </p:nvSpPr>
            <p:spPr>
              <a:xfrm>
                <a:off x="1028065" y="4361784"/>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159 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7" name="TextBox 6">
                <a:extLst>
                  <a:ext uri="{FF2B5EF4-FFF2-40B4-BE49-F238E27FC236}">
                    <a16:creationId xmlns:a16="http://schemas.microsoft.com/office/drawing/2014/main" id="{8485CEE6-C0E2-4A24-A3F0-BE92C6286FCA}"/>
                  </a:ext>
                </a:extLst>
              </p:cNvPr>
              <p:cNvSpPr txBox="1">
                <a:spLocks noRot="1" noChangeAspect="1" noMove="1" noResize="1" noEditPoints="1" noAdjustHandles="1" noChangeArrowheads="1" noChangeShapeType="1" noTextEdit="1"/>
              </p:cNvSpPr>
              <p:nvPr/>
            </p:nvSpPr>
            <p:spPr>
              <a:xfrm>
                <a:off x="1028065" y="4361784"/>
                <a:ext cx="1685443" cy="793743"/>
              </a:xfrm>
              <a:prstGeom prst="rect">
                <a:avLst/>
              </a:prstGeom>
              <a:blipFill>
                <a:blip r:embed="rId2"/>
                <a:stretch>
                  <a:fillRect/>
                </a:stretch>
              </a:blipFill>
            </p:spPr>
            <p:txBody>
              <a:bodyPr/>
              <a:lstStyle/>
              <a:p>
                <a:r>
                  <a:rPr lang="en-US">
                    <a:noFill/>
                  </a:rPr>
                  <a:t> </a:t>
                </a:r>
              </a:p>
            </p:txBody>
          </p:sp>
        </mc:Fallback>
      </mc:AlternateContent>
      <p:pic>
        <p:nvPicPr>
          <p:cNvPr id="8" name="Graphic 7" descr="Pause">
            <a:extLst>
              <a:ext uri="{FF2B5EF4-FFF2-40B4-BE49-F238E27FC236}">
                <a16:creationId xmlns:a16="http://schemas.microsoft.com/office/drawing/2014/main" id="{1255B423-76BD-442D-9BD1-E94A049D67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2871536" y="3679644"/>
            <a:ext cx="565511" cy="56551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7F4A68-1B51-461C-8730-65C8A2AC37CC}"/>
                  </a:ext>
                </a:extLst>
              </p:cNvPr>
              <p:cNvSpPr txBox="1"/>
              <p:nvPr/>
            </p:nvSpPr>
            <p:spPr>
              <a:xfrm>
                <a:off x="3528887" y="2995341"/>
                <a:ext cx="1818263" cy="85683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37 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r>
                            <a:rPr lang="en-US" sz="2400" b="0" i="0" smtClean="0">
                              <a:solidFill>
                                <a:prstClr val="black"/>
                              </a:solidFill>
                              <a:latin typeface="Cambria Math" panose="02040503050406030204" pitchFamily="18" charset="0"/>
                            </a:rPr>
                            <m:t> </m:t>
                          </m:r>
                        </m:num>
                        <m:den>
                          <m:r>
                            <m:rPr>
                              <m:sty m:val="p"/>
                            </m:rPr>
                            <a:rPr lang="en-US" sz="2400" b="0" i="0" smtClean="0">
                              <a:solidFill>
                                <a:prstClr val="black"/>
                              </a:solidFill>
                              <a:latin typeface="Cambria Math" panose="02040503050406030204" pitchFamily="18" charset="0"/>
                            </a:rPr>
                            <m:t>ton</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yield</m:t>
                          </m:r>
                        </m:den>
                      </m:f>
                    </m:oMath>
                  </m:oMathPara>
                </a14:m>
                <a:endParaRPr lang="en-US" sz="2400" dirty="0">
                  <a:solidFill>
                    <a:prstClr val="black"/>
                  </a:solidFill>
                </a:endParaRPr>
              </a:p>
            </p:txBody>
          </p:sp>
        </mc:Choice>
        <mc:Fallback xmlns="">
          <p:sp>
            <p:nvSpPr>
              <p:cNvPr id="16" name="TextBox 15">
                <a:extLst>
                  <a:ext uri="{FF2B5EF4-FFF2-40B4-BE49-F238E27FC236}">
                    <a16:creationId xmlns:a16="http://schemas.microsoft.com/office/drawing/2014/main" id="{717F4A68-1B51-461C-8730-65C8A2AC37CC}"/>
                  </a:ext>
                </a:extLst>
              </p:cNvPr>
              <p:cNvSpPr txBox="1">
                <a:spLocks noRot="1" noChangeAspect="1" noMove="1" noResize="1" noEditPoints="1" noAdjustHandles="1" noChangeArrowheads="1" noChangeShapeType="1" noTextEdit="1"/>
              </p:cNvSpPr>
              <p:nvPr/>
            </p:nvSpPr>
            <p:spPr>
              <a:xfrm>
                <a:off x="3528887" y="2995341"/>
                <a:ext cx="1818263" cy="85683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8446CDF-ADFA-4C63-8515-15FBE4B9C092}"/>
                  </a:ext>
                </a:extLst>
              </p:cNvPr>
              <p:cNvSpPr txBox="1"/>
              <p:nvPr/>
            </p:nvSpPr>
            <p:spPr>
              <a:xfrm>
                <a:off x="5878172" y="2992725"/>
                <a:ext cx="2122828"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3 </m:t>
                          </m:r>
                          <m:r>
                            <m:rPr>
                              <m:sty m:val="p"/>
                            </m:rPr>
                            <a:rPr lang="en-US" sz="2400" b="0" i="0" smtClean="0">
                              <a:solidFill>
                                <a:prstClr val="black"/>
                              </a:solidFill>
                              <a:latin typeface="Cambria Math" panose="02040503050406030204" pitchFamily="18" charset="0"/>
                            </a:rPr>
                            <m:t>ton</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yield</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18" name="TextBox 17">
                <a:extLst>
                  <a:ext uri="{FF2B5EF4-FFF2-40B4-BE49-F238E27FC236}">
                    <a16:creationId xmlns:a16="http://schemas.microsoft.com/office/drawing/2014/main" id="{D8446CDF-ADFA-4C63-8515-15FBE4B9C092}"/>
                  </a:ext>
                </a:extLst>
              </p:cNvPr>
              <p:cNvSpPr txBox="1">
                <a:spLocks noRot="1" noChangeAspect="1" noMove="1" noResize="1" noEditPoints="1" noAdjustHandles="1" noChangeArrowheads="1" noChangeShapeType="1" noTextEdit="1"/>
              </p:cNvSpPr>
              <p:nvPr/>
            </p:nvSpPr>
            <p:spPr>
              <a:xfrm>
                <a:off x="5878172" y="2992725"/>
                <a:ext cx="2122828" cy="793743"/>
              </a:xfrm>
              <a:prstGeom prst="rect">
                <a:avLst/>
              </a:prstGeom>
              <a:blipFill>
                <a:blip r:embed="rId6"/>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7E6604D7-DE1A-420A-A555-7B77D946C8E8}"/>
              </a:ext>
            </a:extLst>
          </p:cNvPr>
          <p:cNvCxnSpPr>
            <a:cxnSpLocks/>
          </p:cNvCxnSpPr>
          <p:nvPr/>
        </p:nvCxnSpPr>
        <p:spPr>
          <a:xfrm>
            <a:off x="3528887" y="3962399"/>
            <a:ext cx="426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phic 21" descr="Close">
            <a:extLst>
              <a:ext uri="{FF2B5EF4-FFF2-40B4-BE49-F238E27FC236}">
                <a16:creationId xmlns:a16="http://schemas.microsoft.com/office/drawing/2014/main" id="{DEBDABA1-F6BB-4206-929A-F32DEB43D61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80775" y="3103059"/>
            <a:ext cx="639452" cy="639452"/>
          </a:xfrm>
          <a:prstGeom prst="rect">
            <a:avLst/>
          </a:prstGeom>
        </p:spPr>
      </p:pic>
      <p:sp>
        <p:nvSpPr>
          <p:cNvPr id="23" name="TextBox 22">
            <a:extLst>
              <a:ext uri="{FF2B5EF4-FFF2-40B4-BE49-F238E27FC236}">
                <a16:creationId xmlns:a16="http://schemas.microsoft.com/office/drawing/2014/main" id="{8D2277D4-E339-4A19-BCC0-1A02B0D7C7D8}"/>
              </a:ext>
            </a:extLst>
          </p:cNvPr>
          <p:cNvSpPr txBox="1"/>
          <p:nvPr/>
        </p:nvSpPr>
        <p:spPr>
          <a:xfrm>
            <a:off x="4614992" y="4116350"/>
            <a:ext cx="1971017" cy="461665"/>
          </a:xfrm>
          <a:prstGeom prst="rect">
            <a:avLst/>
          </a:prstGeom>
          <a:noFill/>
        </p:spPr>
        <p:txBody>
          <a:bodyPr wrap="square" rtlCol="0">
            <a:spAutoFit/>
          </a:bodyPr>
          <a:lstStyle/>
          <a:p>
            <a:pPr algn="ctr"/>
            <a:r>
              <a:rPr lang="en-US" sz="2400" dirty="0">
                <a:solidFill>
                  <a:prstClr val="black"/>
                </a:solidFill>
              </a:rPr>
              <a:t>0.7   NUE</a:t>
            </a:r>
          </a:p>
        </p:txBody>
      </p:sp>
      <p:sp>
        <p:nvSpPr>
          <p:cNvPr id="3" name="Slide Number Placeholder 2">
            <a:extLst>
              <a:ext uri="{FF2B5EF4-FFF2-40B4-BE49-F238E27FC236}">
                <a16:creationId xmlns:a16="http://schemas.microsoft.com/office/drawing/2014/main" id="{B6F7EC74-0C42-4B0C-A35F-9FDA662C4BD6}"/>
              </a:ext>
            </a:extLst>
          </p:cNvPr>
          <p:cNvSpPr>
            <a:spLocks noGrp="1"/>
          </p:cNvSpPr>
          <p:nvPr>
            <p:ph type="sldNum" sz="quarter" idx="12"/>
          </p:nvPr>
        </p:nvSpPr>
        <p:spPr/>
        <p:txBody>
          <a:bodyPr/>
          <a:lstStyle/>
          <a:p>
            <a:fld id="{30F35C39-F39F-4C0B-997D-CB1EB03A2CEE}" type="slidenum">
              <a:rPr lang="en-US" smtClean="0"/>
              <a:t>167</a:t>
            </a:fld>
            <a:endParaRPr lang="en-US"/>
          </a:p>
        </p:txBody>
      </p:sp>
      <p:sp>
        <p:nvSpPr>
          <p:cNvPr id="17" name="Title 1">
            <a:extLst>
              <a:ext uri="{FF2B5EF4-FFF2-40B4-BE49-F238E27FC236}">
                <a16:creationId xmlns:a16="http://schemas.microsoft.com/office/drawing/2014/main" id="{3E585771-FBA5-477F-AE5A-720A82D72221}"/>
              </a:ext>
            </a:extLst>
          </p:cNvPr>
          <p:cNvSpPr txBox="1">
            <a:spLocks/>
          </p:cNvSpPr>
          <p:nvPr/>
        </p:nvSpPr>
        <p:spPr>
          <a:xfrm>
            <a:off x="609600" y="427038"/>
            <a:ext cx="8229600" cy="1143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Right Rate: N Recommended </a:t>
            </a:r>
            <a:r>
              <a:rPr lang="en-US" sz="4000" b="1" dirty="0">
                <a:solidFill>
                  <a:schemeClr val="accent1"/>
                </a:solidFill>
              </a:rPr>
              <a:t>Box 14</a:t>
            </a:r>
            <a:br>
              <a:rPr lang="en-US" sz="4000" b="1" dirty="0"/>
            </a:br>
            <a:endParaRPr lang="en-US" sz="4000" dirty="0"/>
          </a:p>
        </p:txBody>
      </p:sp>
      <p:pic>
        <p:nvPicPr>
          <p:cNvPr id="15" name="Picture 14">
            <a:extLst>
              <a:ext uri="{FF2B5EF4-FFF2-40B4-BE49-F238E27FC236}">
                <a16:creationId xmlns:a16="http://schemas.microsoft.com/office/drawing/2014/main" id="{959DECBD-6212-4397-AAE5-DE135A5B5991}"/>
              </a:ext>
            </a:extLst>
          </p:cNvPr>
          <p:cNvPicPr>
            <a:picLocks noChangeAspect="1"/>
          </p:cNvPicPr>
          <p:nvPr/>
        </p:nvPicPr>
        <p:blipFill>
          <a:blip r:embed="rId9"/>
          <a:stretch>
            <a:fillRect/>
          </a:stretch>
        </p:blipFill>
        <p:spPr>
          <a:xfrm>
            <a:off x="1081889" y="2816599"/>
            <a:ext cx="1609725" cy="1352550"/>
          </a:xfrm>
          <a:prstGeom prst="rect">
            <a:avLst/>
          </a:prstGeom>
        </p:spPr>
      </p:pic>
    </p:spTree>
    <p:extLst>
      <p:ext uri="{BB962C8B-B14F-4D97-AF65-F5344CB8AC3E}">
        <p14:creationId xmlns:p14="http://schemas.microsoft.com/office/powerpoint/2010/main" val="9558875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A7263-652F-468D-8177-21340D44A63A}"/>
              </a:ext>
            </a:extLst>
          </p:cNvPr>
          <p:cNvSpPr>
            <a:spLocks noGrp="1"/>
          </p:cNvSpPr>
          <p:nvPr>
            <p:ph type="sldNum" sz="quarter" idx="12"/>
          </p:nvPr>
        </p:nvSpPr>
        <p:spPr/>
        <p:txBody>
          <a:bodyPr/>
          <a:lstStyle/>
          <a:p>
            <a:fld id="{30F35C39-F39F-4C0B-997D-CB1EB03A2CEE}" type="slidenum">
              <a:rPr lang="en-US" smtClean="0"/>
              <a:t>168</a:t>
            </a:fld>
            <a:endParaRPr lang="en-US"/>
          </a:p>
        </p:txBody>
      </p:sp>
      <p:pic>
        <p:nvPicPr>
          <p:cNvPr id="3" name="Picture 2">
            <a:extLst>
              <a:ext uri="{FF2B5EF4-FFF2-40B4-BE49-F238E27FC236}">
                <a16:creationId xmlns:a16="http://schemas.microsoft.com/office/drawing/2014/main" id="{4B99C6FC-601C-49FD-B351-3F6F840ED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4F46D5CA-4552-4764-8AD0-EFB85039D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5" name="TextBox 4">
            <a:extLst>
              <a:ext uri="{FF2B5EF4-FFF2-40B4-BE49-F238E27FC236}">
                <a16:creationId xmlns:a16="http://schemas.microsoft.com/office/drawing/2014/main" id="{68118881-F992-4743-8CFC-ECE68C0A8B36}"/>
              </a:ext>
            </a:extLst>
          </p:cNvPr>
          <p:cNvSpPr txBox="1"/>
          <p:nvPr/>
        </p:nvSpPr>
        <p:spPr>
          <a:xfrm>
            <a:off x="2057400" y="1535668"/>
            <a:ext cx="1143001" cy="369332"/>
          </a:xfrm>
          <a:prstGeom prst="rect">
            <a:avLst/>
          </a:prstGeom>
          <a:noFill/>
        </p:spPr>
        <p:txBody>
          <a:bodyPr wrap="square" rtlCol="0">
            <a:spAutoFit/>
          </a:bodyPr>
          <a:lstStyle/>
          <a:p>
            <a:pPr algn="ctr"/>
            <a:r>
              <a:rPr lang="en-US" b="1" dirty="0"/>
              <a:t>tons</a:t>
            </a:r>
          </a:p>
        </p:txBody>
      </p:sp>
      <p:sp>
        <p:nvSpPr>
          <p:cNvPr id="6" name="TextBox 5">
            <a:extLst>
              <a:ext uri="{FF2B5EF4-FFF2-40B4-BE49-F238E27FC236}">
                <a16:creationId xmlns:a16="http://schemas.microsoft.com/office/drawing/2014/main" id="{B8589084-D2A9-4EBA-BDEC-F587AF5E08F3}"/>
              </a:ext>
            </a:extLst>
          </p:cNvPr>
          <p:cNvSpPr txBox="1"/>
          <p:nvPr/>
        </p:nvSpPr>
        <p:spPr>
          <a:xfrm>
            <a:off x="6457950" y="1535668"/>
            <a:ext cx="1143001" cy="369332"/>
          </a:xfrm>
          <a:prstGeom prst="rect">
            <a:avLst/>
          </a:prstGeom>
          <a:noFill/>
        </p:spPr>
        <p:txBody>
          <a:bodyPr wrap="square" rtlCol="0">
            <a:spAutoFit/>
          </a:bodyPr>
          <a:lstStyle/>
          <a:p>
            <a:pPr algn="ctr"/>
            <a:r>
              <a:rPr lang="en-US" b="1" dirty="0"/>
              <a:t>3</a:t>
            </a:r>
          </a:p>
        </p:txBody>
      </p:sp>
      <p:sp>
        <p:nvSpPr>
          <p:cNvPr id="7" name="Rectangle 6">
            <a:extLst>
              <a:ext uri="{FF2B5EF4-FFF2-40B4-BE49-F238E27FC236}">
                <a16:creationId xmlns:a16="http://schemas.microsoft.com/office/drawing/2014/main" id="{452E7A1F-FA81-4168-8899-F6749EBB0BD5}"/>
              </a:ext>
            </a:extLst>
          </p:cNvPr>
          <p:cNvSpPr/>
          <p:nvPr/>
        </p:nvSpPr>
        <p:spPr>
          <a:xfrm>
            <a:off x="283782" y="33011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426E91-CB45-4B59-8BF1-584C03DE4D8B}"/>
              </a:ext>
            </a:extLst>
          </p:cNvPr>
          <p:cNvSpPr/>
          <p:nvPr/>
        </p:nvSpPr>
        <p:spPr>
          <a:xfrm>
            <a:off x="283782" y="300460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EAE758-3A5C-4CCD-B814-AC2DD55F3C5F}"/>
              </a:ext>
            </a:extLst>
          </p:cNvPr>
          <p:cNvSpPr/>
          <p:nvPr/>
        </p:nvSpPr>
        <p:spPr>
          <a:xfrm>
            <a:off x="261257" y="4158342"/>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701E5-E7B4-4FE6-AED3-E6CFB77B65AA}"/>
              </a:ext>
            </a:extLst>
          </p:cNvPr>
          <p:cNvSpPr/>
          <p:nvPr/>
        </p:nvSpPr>
        <p:spPr>
          <a:xfrm>
            <a:off x="261257" y="387531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4AD53B-829D-4A46-BCAA-F40C8E8ADBE6}"/>
              </a:ext>
            </a:extLst>
          </p:cNvPr>
          <p:cNvSpPr/>
          <p:nvPr/>
        </p:nvSpPr>
        <p:spPr>
          <a:xfrm>
            <a:off x="283782" y="47444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04F1AC-354F-4083-978A-42DD73433A76}"/>
              </a:ext>
            </a:extLst>
          </p:cNvPr>
          <p:cNvSpPr txBox="1"/>
          <p:nvPr/>
        </p:nvSpPr>
        <p:spPr>
          <a:xfrm>
            <a:off x="6457950" y="5562600"/>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159</a:t>
            </a:r>
          </a:p>
        </p:txBody>
      </p:sp>
    </p:spTree>
    <p:extLst>
      <p:ext uri="{BB962C8B-B14F-4D97-AF65-F5344CB8AC3E}">
        <p14:creationId xmlns:p14="http://schemas.microsoft.com/office/powerpoint/2010/main" val="38178356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CF132A3-8B8C-4B4B-82D9-B8C9E8B78342}"/>
              </a:ext>
            </a:extLst>
          </p:cNvPr>
          <p:cNvSpPr/>
          <p:nvPr/>
        </p:nvSpPr>
        <p:spPr>
          <a:xfrm>
            <a:off x="3943490" y="2542641"/>
            <a:ext cx="1555610" cy="2558859"/>
          </a:xfrm>
          <a:prstGeom prst="roundRect">
            <a:avLst>
              <a:gd name="adj" fmla="val 10265"/>
            </a:avLst>
          </a:prstGeom>
          <a:solidFill>
            <a:schemeClr val="accent6">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3600" b="1" dirty="0"/>
              <a:t>Estimating Supply</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169</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2805635" y="3373239"/>
            <a:ext cx="838200" cy="83820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3849144" y="2542641"/>
            <a:ext cx="4542381" cy="1772716"/>
            <a:chOff x="3763419" y="2542641"/>
            <a:chExt cx="454238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63419" y="2542641"/>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756960" y="1864110"/>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842497" y="1864110"/>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3849144" y="2483178"/>
            <a:ext cx="4931169"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8" y="2487078"/>
            <a:ext cx="2266147"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460E3DA-ECEC-4EF0-900A-97400AC100D6}"/>
              </a:ext>
            </a:extLst>
          </p:cNvPr>
          <p:cNvSpPr txBox="1"/>
          <p:nvPr/>
        </p:nvSpPr>
        <p:spPr>
          <a:xfrm>
            <a:off x="3943490" y="4417069"/>
            <a:ext cx="1678370" cy="707886"/>
          </a:xfrm>
          <a:prstGeom prst="rect">
            <a:avLst/>
          </a:prstGeom>
          <a:noFill/>
        </p:spPr>
        <p:txBody>
          <a:bodyPr wrap="square" rtlCol="0">
            <a:spAutoFit/>
          </a:bodyPr>
          <a:lstStyle/>
          <a:p>
            <a:pPr algn="ctr"/>
            <a:r>
              <a:rPr lang="en-US" sz="2000" dirty="0">
                <a:solidFill>
                  <a:prstClr val="black"/>
                </a:solidFill>
              </a:rPr>
              <a:t>N in Organic Materials</a:t>
            </a:r>
          </a:p>
        </p:txBody>
      </p:sp>
      <p:sp>
        <p:nvSpPr>
          <p:cNvPr id="27" name="TextBox 26">
            <a:extLst>
              <a:ext uri="{FF2B5EF4-FFF2-40B4-BE49-F238E27FC236}">
                <a16:creationId xmlns:a16="http://schemas.microsoft.com/office/drawing/2014/main" id="{E82C5773-D300-4A3B-90F8-79BD4712D024}"/>
              </a:ext>
            </a:extLst>
          </p:cNvPr>
          <p:cNvSpPr txBox="1"/>
          <p:nvPr/>
        </p:nvSpPr>
        <p:spPr>
          <a:xfrm>
            <a:off x="5583760" y="4417069"/>
            <a:ext cx="1678370" cy="707886"/>
          </a:xfrm>
          <a:prstGeom prst="rect">
            <a:avLst/>
          </a:prstGeom>
          <a:noFill/>
        </p:spPr>
        <p:txBody>
          <a:bodyPr wrap="square" rtlCol="0">
            <a:spAutoFit/>
          </a:bodyPr>
          <a:lstStyle/>
          <a:p>
            <a:pPr algn="ctr"/>
            <a:r>
              <a:rPr lang="en-US" sz="2000" dirty="0">
                <a:solidFill>
                  <a:prstClr val="black"/>
                </a:solidFill>
              </a:rPr>
              <a:t>N in 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101943" y="4417069"/>
            <a:ext cx="1678370" cy="400110"/>
          </a:xfrm>
          <a:prstGeom prst="rect">
            <a:avLst/>
          </a:prstGeom>
          <a:noFill/>
        </p:spPr>
        <p:txBody>
          <a:bodyPr wrap="square" rtlCol="0">
            <a:spAutoFit/>
          </a:bodyPr>
          <a:lstStyle/>
          <a:p>
            <a:pPr algn="ctr"/>
            <a:r>
              <a:rPr lang="en-US" sz="2000" dirty="0">
                <a:solidFill>
                  <a:prstClr val="black"/>
                </a:solidFill>
              </a:rPr>
              <a:t>N in fertilizer</a:t>
            </a:r>
          </a:p>
        </p:txBody>
      </p:sp>
      <p:sp>
        <p:nvSpPr>
          <p:cNvPr id="31" name="TextBox 30">
            <a:extLst>
              <a:ext uri="{FF2B5EF4-FFF2-40B4-BE49-F238E27FC236}">
                <a16:creationId xmlns:a16="http://schemas.microsoft.com/office/drawing/2014/main" id="{39044768-82C3-4CEA-9D20-9A0DC1A43897}"/>
              </a:ext>
            </a:extLst>
          </p:cNvPr>
          <p:cNvSpPr txBox="1"/>
          <p:nvPr/>
        </p:nvSpPr>
        <p:spPr>
          <a:xfrm>
            <a:off x="532838" y="4563689"/>
            <a:ext cx="1868825" cy="400110"/>
          </a:xfrm>
          <a:prstGeom prst="rect">
            <a:avLst/>
          </a:prstGeom>
          <a:noFill/>
        </p:spPr>
        <p:txBody>
          <a:bodyPr wrap="square" rtlCol="0">
            <a:spAutoFit/>
          </a:bodyPr>
          <a:lstStyle/>
          <a:p>
            <a:pPr algn="ctr"/>
            <a:r>
              <a:rPr lang="en-US" sz="2000" dirty="0">
                <a:solidFill>
                  <a:prstClr val="black"/>
                </a:solidFill>
              </a:rPr>
              <a:t>159 lbs. N /acre</a:t>
            </a:r>
          </a:p>
        </p:txBody>
      </p:sp>
      <p:pic>
        <p:nvPicPr>
          <p:cNvPr id="30" name="Picture 29">
            <a:extLst>
              <a:ext uri="{FF2B5EF4-FFF2-40B4-BE49-F238E27FC236}">
                <a16:creationId xmlns:a16="http://schemas.microsoft.com/office/drawing/2014/main" id="{039704DB-0596-47FA-8ED1-7A1ED321867C}"/>
              </a:ext>
            </a:extLst>
          </p:cNvPr>
          <p:cNvPicPr>
            <a:picLocks noChangeAspect="1"/>
          </p:cNvPicPr>
          <p:nvPr/>
        </p:nvPicPr>
        <p:blipFill>
          <a:blip r:embed="rId9"/>
          <a:stretch>
            <a:fillRect/>
          </a:stretch>
        </p:blipFill>
        <p:spPr>
          <a:xfrm>
            <a:off x="704455" y="2962807"/>
            <a:ext cx="1609725" cy="1352550"/>
          </a:xfrm>
          <a:prstGeom prst="rect">
            <a:avLst/>
          </a:prstGeom>
        </p:spPr>
      </p:pic>
    </p:spTree>
    <p:extLst>
      <p:ext uri="{BB962C8B-B14F-4D97-AF65-F5344CB8AC3E}">
        <p14:creationId xmlns:p14="http://schemas.microsoft.com/office/powerpoint/2010/main" val="284945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3459048"/>
            <a:ext cx="3420890" cy="2908454"/>
          </a:xfrm>
          <a:prstGeom prst="rect">
            <a:avLst/>
          </a:prstGeom>
        </p:spPr>
      </p:pic>
      <p:sp>
        <p:nvSpPr>
          <p:cNvPr id="2" name="Title 1"/>
          <p:cNvSpPr>
            <a:spLocks noGrp="1"/>
          </p:cNvSpPr>
          <p:nvPr>
            <p:ph type="title"/>
          </p:nvPr>
        </p:nvSpPr>
        <p:spPr/>
        <p:txBody>
          <a:bodyPr>
            <a:noAutofit/>
          </a:bodyPr>
          <a:lstStyle/>
          <a:p>
            <a:pPr algn="ctr"/>
            <a:r>
              <a:rPr lang="en-US" sz="4000" b="1" dirty="0">
                <a:latin typeface="+mn-lt"/>
              </a:rPr>
              <a:t>Why is Shallow Groundwater Most Affected?</a:t>
            </a:r>
          </a:p>
        </p:txBody>
      </p:sp>
      <p:sp>
        <p:nvSpPr>
          <p:cNvPr id="3" name="Content Placeholder 2"/>
          <p:cNvSpPr>
            <a:spLocks noGrp="1"/>
          </p:cNvSpPr>
          <p:nvPr>
            <p:ph idx="1"/>
          </p:nvPr>
        </p:nvSpPr>
        <p:spPr>
          <a:xfrm>
            <a:off x="562668" y="1690689"/>
            <a:ext cx="7886700" cy="4351338"/>
          </a:xfrm>
        </p:spPr>
        <p:txBody>
          <a:bodyPr>
            <a:normAutofit/>
          </a:bodyPr>
          <a:lstStyle/>
          <a:p>
            <a:r>
              <a:rPr lang="en-US" sz="2800" dirty="0"/>
              <a:t>Nitrate (N0</a:t>
            </a:r>
            <a:r>
              <a:rPr lang="en-US" sz="2800" baseline="-25000" dirty="0"/>
              <a:t>3</a:t>
            </a:r>
            <a:r>
              <a:rPr lang="en-US" sz="2800" baseline="30000" dirty="0"/>
              <a:t>-</a:t>
            </a:r>
            <a:r>
              <a:rPr lang="en-US" sz="2800" dirty="0"/>
              <a:t>) is an anion (negatively charged) and is not retained by the soil. It moves with water.</a:t>
            </a:r>
          </a:p>
          <a:p>
            <a:endParaRPr lang="en-US" sz="900" dirty="0"/>
          </a:p>
          <a:p>
            <a:r>
              <a:rPr lang="en-US" sz="2800" dirty="0"/>
              <a:t>Water moving below the root zone can carry nitrate with it.</a:t>
            </a:r>
          </a:p>
          <a:p>
            <a:pPr marL="0" indent="0">
              <a:buNone/>
            </a:pPr>
            <a:endParaRPr lang="en-US" sz="2000" dirty="0"/>
          </a:p>
        </p:txBody>
      </p:sp>
      <p:sp>
        <p:nvSpPr>
          <p:cNvPr id="5" name="Slide Number Placeholder 4">
            <a:extLst>
              <a:ext uri="{FF2B5EF4-FFF2-40B4-BE49-F238E27FC236}">
                <a16:creationId xmlns:a16="http://schemas.microsoft.com/office/drawing/2014/main" id="{4B2515FE-DA70-4B87-9679-6BE0F2C2D5EE}"/>
              </a:ext>
            </a:extLst>
          </p:cNvPr>
          <p:cNvSpPr>
            <a:spLocks noGrp="1"/>
          </p:cNvSpPr>
          <p:nvPr>
            <p:ph type="sldNum" sz="quarter" idx="12"/>
          </p:nvPr>
        </p:nvSpPr>
        <p:spPr/>
        <p:txBody>
          <a:bodyPr/>
          <a:lstStyle/>
          <a:p>
            <a:fld id="{30F35C39-F39F-4C0B-997D-CB1EB03A2CEE}" type="slidenum">
              <a:rPr lang="en-US" smtClean="0"/>
              <a:t>17</a:t>
            </a:fld>
            <a:endParaRPr lang="en-US"/>
          </a:p>
        </p:txBody>
      </p:sp>
      <p:sp>
        <p:nvSpPr>
          <p:cNvPr id="6" name="TextBox 5"/>
          <p:cNvSpPr txBox="1"/>
          <p:nvPr/>
        </p:nvSpPr>
        <p:spPr>
          <a:xfrm>
            <a:off x="562667" y="3753014"/>
            <a:ext cx="5294515" cy="2800767"/>
          </a:xfrm>
          <a:prstGeom prst="rect">
            <a:avLst/>
          </a:prstGeom>
          <a:noFill/>
        </p:spPr>
        <p:txBody>
          <a:bodyPr wrap="square" rtlCol="0">
            <a:spAutoFit/>
          </a:bodyPr>
          <a:lstStyle/>
          <a:p>
            <a:pPr marL="285750" indent="-285750">
              <a:buFont typeface="Arial" panose="020B0604020202020204" pitchFamily="34" charset="0"/>
              <a:buChar char="•"/>
            </a:pPr>
            <a:r>
              <a:rPr lang="en-US" sz="2800" dirty="0"/>
              <a:t>After years of downward flow with water, nitrate eventually reaches the aquifer.</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800" dirty="0"/>
              <a:t>The</a:t>
            </a:r>
            <a:r>
              <a:rPr lang="en-US" sz="2800" b="1" dirty="0"/>
              <a:t> </a:t>
            </a:r>
            <a:r>
              <a:rPr lang="en-US" sz="2800" b="1" i="1" dirty="0"/>
              <a:t>closer</a:t>
            </a:r>
            <a:r>
              <a:rPr lang="en-US" sz="2800" b="1" dirty="0"/>
              <a:t> </a:t>
            </a:r>
            <a:r>
              <a:rPr lang="en-US" sz="2800" dirty="0"/>
              <a:t>the groundwater is to the source, the </a:t>
            </a:r>
            <a:r>
              <a:rPr lang="en-US" sz="2800" b="1" dirty="0"/>
              <a:t>sooner</a:t>
            </a:r>
            <a:r>
              <a:rPr lang="en-US" sz="2800" b="1" i="1" dirty="0"/>
              <a:t> </a:t>
            </a:r>
            <a:r>
              <a:rPr lang="en-US" sz="2800" dirty="0"/>
              <a:t>nitrate will reach the groundwater. </a:t>
            </a:r>
          </a:p>
        </p:txBody>
      </p:sp>
      <p:cxnSp>
        <p:nvCxnSpPr>
          <p:cNvPr id="7" name="Straight Arrow Connector 6"/>
          <p:cNvCxnSpPr/>
          <p:nvPr/>
        </p:nvCxnSpPr>
        <p:spPr>
          <a:xfrm>
            <a:off x="8153400" y="3855184"/>
            <a:ext cx="0" cy="1174016"/>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43600" y="5486400"/>
            <a:ext cx="0" cy="60960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1500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b="1" dirty="0"/>
              <a:t>Walnut: Conditions </a:t>
            </a:r>
          </a:p>
        </p:txBody>
      </p:sp>
      <p:sp>
        <p:nvSpPr>
          <p:cNvPr id="3" name="Content Placeholder 2"/>
          <p:cNvSpPr>
            <a:spLocks noGrp="1"/>
          </p:cNvSpPr>
          <p:nvPr>
            <p:ph idx="1"/>
          </p:nvPr>
        </p:nvSpPr>
        <p:spPr>
          <a:xfrm>
            <a:off x="628650" y="1219200"/>
            <a:ext cx="7886700" cy="4957763"/>
          </a:xfrm>
        </p:spPr>
        <p:txBody>
          <a:bodyPr>
            <a:normAutofit fontScale="92500" lnSpcReduction="20000"/>
          </a:bodyPr>
          <a:lstStyle/>
          <a:p>
            <a:r>
              <a:rPr lang="en-US" sz="2400" dirty="0"/>
              <a:t>100 acres Mature Walnuts</a:t>
            </a:r>
          </a:p>
          <a:p>
            <a:r>
              <a:rPr lang="en-US" sz="2400" dirty="0"/>
              <a:t>Soil – Clay Loam, 5ft deep over consolidated layer</a:t>
            </a:r>
          </a:p>
          <a:p>
            <a:r>
              <a:rPr lang="en-US" sz="2400" dirty="0"/>
              <a:t>Estimated yield 3.0 tons per acre for 2019</a:t>
            </a:r>
          </a:p>
          <a:p>
            <a:r>
              <a:rPr lang="en-US" sz="2400" dirty="0"/>
              <a:t>Seasonal Water Sources</a:t>
            </a:r>
          </a:p>
          <a:p>
            <a:pPr lvl="1"/>
            <a:r>
              <a:rPr lang="en-US" sz="2000" dirty="0"/>
              <a:t>Stored soil moisture = 4.5 in</a:t>
            </a:r>
          </a:p>
          <a:p>
            <a:pPr lvl="1"/>
            <a:r>
              <a:rPr lang="en-US" sz="2000" dirty="0"/>
              <a:t>In-season effective rainfall = 1.5 in</a:t>
            </a:r>
          </a:p>
          <a:p>
            <a:pPr lvl="1"/>
            <a:r>
              <a:rPr lang="en-US" sz="2000" dirty="0"/>
              <a:t>Irrigation = 36 in applied via solid set sprinkler</a:t>
            </a:r>
          </a:p>
          <a:p>
            <a:r>
              <a:rPr lang="en-US" sz="2400" dirty="0"/>
              <a:t>Irrigation Scheduling</a:t>
            </a:r>
          </a:p>
          <a:p>
            <a:pPr lvl="1"/>
            <a:r>
              <a:rPr lang="en-US" sz="2000" dirty="0"/>
              <a:t>ET Estimation: 42 inches</a:t>
            </a:r>
          </a:p>
          <a:p>
            <a:pPr lvl="1"/>
            <a:r>
              <a:rPr lang="en-US" sz="2000" dirty="0"/>
              <a:t>Pressure chamber/ bomb</a:t>
            </a:r>
          </a:p>
          <a:p>
            <a:r>
              <a:rPr lang="en-US" sz="2400" dirty="0"/>
              <a:t>Nitrogen sources</a:t>
            </a:r>
          </a:p>
          <a:p>
            <a:pPr lvl="1"/>
            <a:r>
              <a:rPr lang="en-US" sz="2000" dirty="0"/>
              <a:t>Irrigation 36 inches. Nitrate water test = 1.1 ppm Nitrate-N</a:t>
            </a:r>
          </a:p>
          <a:p>
            <a:pPr lvl="1"/>
            <a:r>
              <a:rPr lang="en-US" sz="2000" dirty="0"/>
              <a:t>UAN, Fertigation, Monthly</a:t>
            </a:r>
          </a:p>
          <a:p>
            <a:pPr lvl="1"/>
            <a:r>
              <a:rPr lang="en-US" sz="2000" dirty="0"/>
              <a:t>No organic material applied (manure or composts)</a:t>
            </a:r>
          </a:p>
          <a:p>
            <a:pPr lvl="1"/>
            <a:r>
              <a:rPr lang="en-US" sz="2000" dirty="0"/>
              <a:t>Winter cover crop (peas, beans, vetch, and barley) each year</a:t>
            </a:r>
          </a:p>
          <a:p>
            <a:pPr lvl="1"/>
            <a:r>
              <a:rPr lang="en-US" sz="2000" dirty="0"/>
              <a:t>Tissue testing</a:t>
            </a:r>
          </a:p>
        </p:txBody>
      </p:sp>
      <p:sp>
        <p:nvSpPr>
          <p:cNvPr id="4" name="Slide Number Placeholder 3">
            <a:extLst>
              <a:ext uri="{FF2B5EF4-FFF2-40B4-BE49-F238E27FC236}">
                <a16:creationId xmlns:a16="http://schemas.microsoft.com/office/drawing/2014/main" id="{4BAA2CC2-93E2-49EF-A80E-6DA1BAA3452C}"/>
              </a:ext>
            </a:extLst>
          </p:cNvPr>
          <p:cNvSpPr>
            <a:spLocks noGrp="1"/>
          </p:cNvSpPr>
          <p:nvPr>
            <p:ph type="sldNum" sz="quarter" idx="12"/>
          </p:nvPr>
        </p:nvSpPr>
        <p:spPr/>
        <p:txBody>
          <a:bodyPr/>
          <a:lstStyle/>
          <a:p>
            <a:fld id="{30F35C39-F39F-4C0B-997D-CB1EB03A2CEE}" type="slidenum">
              <a:rPr lang="en-US" smtClean="0"/>
              <a:t>170</a:t>
            </a:fld>
            <a:endParaRPr lang="en-US"/>
          </a:p>
        </p:txBody>
      </p:sp>
      <p:sp>
        <p:nvSpPr>
          <p:cNvPr id="9" name="Rectangle: Rounded Corners 8">
            <a:extLst>
              <a:ext uri="{FF2B5EF4-FFF2-40B4-BE49-F238E27FC236}">
                <a16:creationId xmlns:a16="http://schemas.microsoft.com/office/drawing/2014/main" id="{A21579CB-C4A8-4F06-AD39-770C16A3AF6B}"/>
              </a:ext>
            </a:extLst>
          </p:cNvPr>
          <p:cNvSpPr/>
          <p:nvPr/>
        </p:nvSpPr>
        <p:spPr>
          <a:xfrm>
            <a:off x="1371600" y="5410200"/>
            <a:ext cx="6019800" cy="336597"/>
          </a:xfrm>
          <a:prstGeom prst="roundRect">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6331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Organic Material N </a:t>
            </a:r>
            <a:r>
              <a:rPr lang="en-US" sz="4000" b="1" dirty="0">
                <a:solidFill>
                  <a:schemeClr val="accent1"/>
                </a:solidFill>
              </a:rPr>
              <a:t>Box 11</a:t>
            </a:r>
          </a:p>
        </p:txBody>
      </p:sp>
      <p:sp>
        <p:nvSpPr>
          <p:cNvPr id="3" name="Content Placeholder 2"/>
          <p:cNvSpPr>
            <a:spLocks noGrp="1"/>
          </p:cNvSpPr>
          <p:nvPr>
            <p:ph idx="1"/>
          </p:nvPr>
        </p:nvSpPr>
        <p:spPr/>
        <p:txBody>
          <a:bodyPr>
            <a:normAutofit fontScale="92500"/>
          </a:bodyPr>
          <a:lstStyle/>
          <a:p>
            <a:r>
              <a:rPr lang="en-US" sz="3500" dirty="0"/>
              <a:t>Cover Crop: Peas, beans, vetch, and barley</a:t>
            </a:r>
          </a:p>
          <a:p>
            <a:pPr lvl="1"/>
            <a:r>
              <a:rPr lang="en-US" sz="3000" dirty="0"/>
              <a:t>3000 </a:t>
            </a:r>
            <a:r>
              <a:rPr lang="en-US" sz="3000" dirty="0" err="1"/>
              <a:t>lbs</a:t>
            </a:r>
            <a:r>
              <a:rPr lang="en-US" sz="3000" dirty="0"/>
              <a:t> Dry Matter/ cover crop planted acre</a:t>
            </a:r>
          </a:p>
          <a:p>
            <a:pPr lvl="1"/>
            <a:r>
              <a:rPr lang="en-US" sz="3000" dirty="0"/>
              <a:t>60 % of total tree acreage planted</a:t>
            </a:r>
          </a:p>
          <a:p>
            <a:pPr lvl="1"/>
            <a:r>
              <a:rPr lang="en-US" sz="3000" dirty="0"/>
              <a:t>3000 x 0.60 = 1800 lbs. dry matter / ac</a:t>
            </a:r>
          </a:p>
          <a:p>
            <a:endParaRPr lang="en-US" sz="2800" dirty="0"/>
          </a:p>
          <a:p>
            <a:r>
              <a:rPr lang="en-US" sz="3500" dirty="0"/>
              <a:t>Legumes = 2.8% N    Grasses 1.5% N </a:t>
            </a:r>
          </a:p>
          <a:p>
            <a:pPr lvl="1"/>
            <a:r>
              <a:rPr lang="en-US" sz="3000" dirty="0"/>
              <a:t>average of mix = 2.4% N</a:t>
            </a:r>
          </a:p>
          <a:p>
            <a:pPr lvl="1"/>
            <a:r>
              <a:rPr lang="en-US" sz="3000" dirty="0"/>
              <a:t>1800 lbs. x .024 = 43 lbs. N /ac</a:t>
            </a:r>
          </a:p>
          <a:p>
            <a:pPr lvl="1"/>
            <a:r>
              <a:rPr lang="en-US" sz="3000" dirty="0"/>
              <a:t>At 70% efficiency: 43 x .70 = 30 lbs. N /acre</a:t>
            </a:r>
          </a:p>
        </p:txBody>
      </p:sp>
      <p:sp>
        <p:nvSpPr>
          <p:cNvPr id="5" name="Slide Number Placeholder 4">
            <a:extLst>
              <a:ext uri="{FF2B5EF4-FFF2-40B4-BE49-F238E27FC236}">
                <a16:creationId xmlns:a16="http://schemas.microsoft.com/office/drawing/2014/main" id="{91E8D3F2-9238-457A-887F-22E50F7D45BD}"/>
              </a:ext>
            </a:extLst>
          </p:cNvPr>
          <p:cNvSpPr>
            <a:spLocks noGrp="1"/>
          </p:cNvSpPr>
          <p:nvPr>
            <p:ph type="sldNum" sz="quarter" idx="12"/>
          </p:nvPr>
        </p:nvSpPr>
        <p:spPr/>
        <p:txBody>
          <a:bodyPr/>
          <a:lstStyle/>
          <a:p>
            <a:fld id="{30F35C39-F39F-4C0B-997D-CB1EB03A2CEE}" type="slidenum">
              <a:rPr lang="en-US" smtClean="0"/>
              <a:t>171</a:t>
            </a:fld>
            <a:endParaRPr lang="en-US" dirty="0"/>
          </a:p>
        </p:txBody>
      </p:sp>
      <p:sp>
        <p:nvSpPr>
          <p:cNvPr id="4" name="Rectangle 3"/>
          <p:cNvSpPr/>
          <p:nvPr/>
        </p:nvSpPr>
        <p:spPr>
          <a:xfrm>
            <a:off x="5486400" y="5562600"/>
            <a:ext cx="2209800" cy="533400"/>
          </a:xfrm>
          <a:prstGeom prst="rect">
            <a:avLst/>
          </a:prstGeom>
          <a:solidFill>
            <a:schemeClr val="accent6">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76134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F132A3-8B8C-4B4B-82D9-B8C9E8B78342}"/>
              </a:ext>
            </a:extLst>
          </p:cNvPr>
          <p:cNvSpPr/>
          <p:nvPr/>
        </p:nvSpPr>
        <p:spPr>
          <a:xfrm>
            <a:off x="5687807" y="2541309"/>
            <a:ext cx="1555610" cy="2558859"/>
          </a:xfrm>
          <a:prstGeom prst="rect">
            <a:avLst/>
          </a:prstGeom>
          <a:solidFill>
            <a:schemeClr val="accent6">
              <a:lumMod val="20000"/>
              <a:lumOff val="80000"/>
              <a:alpha val="47000"/>
            </a:schemeClr>
          </a:solidFill>
          <a:ln>
            <a:solidFill>
              <a:schemeClr val="accent2">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3600" b="1" dirty="0"/>
              <a:t>Estimating Supply</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172</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805635" y="3373239"/>
            <a:ext cx="838200" cy="83820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3849144" y="2542641"/>
            <a:ext cx="4542381" cy="1772716"/>
            <a:chOff x="3763419" y="2542641"/>
            <a:chExt cx="454238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63419" y="2542641"/>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756960" y="1864110"/>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842497" y="1864110"/>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3849144" y="2483178"/>
            <a:ext cx="4931169"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8" y="2487078"/>
            <a:ext cx="2266147"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5583760" y="4417069"/>
            <a:ext cx="1678370" cy="707886"/>
          </a:xfrm>
          <a:prstGeom prst="rect">
            <a:avLst/>
          </a:prstGeom>
          <a:noFill/>
        </p:spPr>
        <p:txBody>
          <a:bodyPr wrap="square" rtlCol="0">
            <a:spAutoFit/>
          </a:bodyPr>
          <a:lstStyle/>
          <a:p>
            <a:pPr algn="ctr"/>
            <a:r>
              <a:rPr lang="en-US" sz="2000" dirty="0">
                <a:solidFill>
                  <a:prstClr val="black"/>
                </a:solidFill>
              </a:rPr>
              <a:t>N in 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101943" y="4417069"/>
            <a:ext cx="1678370" cy="400110"/>
          </a:xfrm>
          <a:prstGeom prst="rect">
            <a:avLst/>
          </a:prstGeom>
          <a:noFill/>
        </p:spPr>
        <p:txBody>
          <a:bodyPr wrap="square" rtlCol="0">
            <a:spAutoFit/>
          </a:bodyPr>
          <a:lstStyle/>
          <a:p>
            <a:pPr algn="ctr"/>
            <a:r>
              <a:rPr lang="en-US" sz="2000" dirty="0">
                <a:solidFill>
                  <a:prstClr val="black"/>
                </a:solidFill>
              </a:rPr>
              <a:t>N in fertilizer</a:t>
            </a:r>
          </a:p>
        </p:txBody>
      </p:sp>
      <p:sp>
        <p:nvSpPr>
          <p:cNvPr id="31" name="TextBox 30">
            <a:extLst>
              <a:ext uri="{FF2B5EF4-FFF2-40B4-BE49-F238E27FC236}">
                <a16:creationId xmlns:a16="http://schemas.microsoft.com/office/drawing/2014/main" id="{39044768-82C3-4CEA-9D20-9A0DC1A43897}"/>
              </a:ext>
            </a:extLst>
          </p:cNvPr>
          <p:cNvSpPr txBox="1"/>
          <p:nvPr/>
        </p:nvSpPr>
        <p:spPr>
          <a:xfrm>
            <a:off x="532838" y="4563689"/>
            <a:ext cx="1868825" cy="400110"/>
          </a:xfrm>
          <a:prstGeom prst="rect">
            <a:avLst/>
          </a:prstGeom>
          <a:noFill/>
        </p:spPr>
        <p:txBody>
          <a:bodyPr wrap="square" rtlCol="0">
            <a:spAutoFit/>
          </a:bodyPr>
          <a:lstStyle/>
          <a:p>
            <a:pPr algn="ctr"/>
            <a:r>
              <a:rPr lang="en-US" sz="2000" dirty="0">
                <a:solidFill>
                  <a:prstClr val="black"/>
                </a:solidFill>
              </a:rPr>
              <a:t>159 lbs. N /acre</a:t>
            </a:r>
          </a:p>
        </p:txBody>
      </p:sp>
      <p:sp>
        <p:nvSpPr>
          <p:cNvPr id="30" name="TextBox 29">
            <a:extLst>
              <a:ext uri="{FF2B5EF4-FFF2-40B4-BE49-F238E27FC236}">
                <a16:creationId xmlns:a16="http://schemas.microsoft.com/office/drawing/2014/main" id="{8C8B09F8-9243-4DD1-AF93-DCB32833B280}"/>
              </a:ext>
            </a:extLst>
          </p:cNvPr>
          <p:cNvSpPr txBox="1"/>
          <p:nvPr/>
        </p:nvSpPr>
        <p:spPr>
          <a:xfrm>
            <a:off x="3815799" y="4550859"/>
            <a:ext cx="1868825" cy="400110"/>
          </a:xfrm>
          <a:prstGeom prst="rect">
            <a:avLst/>
          </a:prstGeom>
          <a:noFill/>
        </p:spPr>
        <p:txBody>
          <a:bodyPr wrap="square" rtlCol="0">
            <a:spAutoFit/>
          </a:bodyPr>
          <a:lstStyle/>
          <a:p>
            <a:pPr algn="ctr"/>
            <a:r>
              <a:rPr lang="en-US" sz="2000" dirty="0">
                <a:solidFill>
                  <a:prstClr val="black"/>
                </a:solidFill>
              </a:rPr>
              <a:t>30 lbs. N /ac</a:t>
            </a:r>
          </a:p>
        </p:txBody>
      </p:sp>
      <p:pic>
        <p:nvPicPr>
          <p:cNvPr id="32" name="Picture 31">
            <a:extLst>
              <a:ext uri="{FF2B5EF4-FFF2-40B4-BE49-F238E27FC236}">
                <a16:creationId xmlns:a16="http://schemas.microsoft.com/office/drawing/2014/main" id="{D92F9852-3246-4754-BD9F-D94680EF9EF7}"/>
              </a:ext>
            </a:extLst>
          </p:cNvPr>
          <p:cNvPicPr>
            <a:picLocks noChangeAspect="1"/>
          </p:cNvPicPr>
          <p:nvPr/>
        </p:nvPicPr>
        <p:blipFill>
          <a:blip r:embed="rId8"/>
          <a:stretch>
            <a:fillRect/>
          </a:stretch>
        </p:blipFill>
        <p:spPr>
          <a:xfrm>
            <a:off x="704455" y="2962807"/>
            <a:ext cx="1609725" cy="1352550"/>
          </a:xfrm>
          <a:prstGeom prst="rect">
            <a:avLst/>
          </a:prstGeom>
        </p:spPr>
      </p:pic>
    </p:spTree>
    <p:extLst>
      <p:ext uri="{BB962C8B-B14F-4D97-AF65-F5344CB8AC3E}">
        <p14:creationId xmlns:p14="http://schemas.microsoft.com/office/powerpoint/2010/main" val="1864088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83E16-6958-4936-848D-F21A6F96BC88}"/>
              </a:ext>
            </a:extLst>
          </p:cNvPr>
          <p:cNvSpPr>
            <a:spLocks noGrp="1"/>
          </p:cNvSpPr>
          <p:nvPr>
            <p:ph type="title"/>
          </p:nvPr>
        </p:nvSpPr>
        <p:spPr/>
        <p:txBody>
          <a:bodyPr>
            <a:normAutofit/>
          </a:bodyPr>
          <a:lstStyle/>
          <a:p>
            <a:r>
              <a:rPr lang="en-US" sz="4000" b="1" dirty="0"/>
              <a:t>N in Irrigation Water </a:t>
            </a:r>
            <a:r>
              <a:rPr lang="en-US" sz="4000" b="1" dirty="0">
                <a:solidFill>
                  <a:schemeClr val="accent1"/>
                </a:solidFill>
              </a:rPr>
              <a:t>Box 10</a:t>
            </a:r>
          </a:p>
        </p:txBody>
      </p:sp>
      <p:sp>
        <p:nvSpPr>
          <p:cNvPr id="5" name="Content Placeholder 4">
            <a:extLst>
              <a:ext uri="{FF2B5EF4-FFF2-40B4-BE49-F238E27FC236}">
                <a16:creationId xmlns:a16="http://schemas.microsoft.com/office/drawing/2014/main" id="{7B1017A3-442A-4E1F-BE8F-3A5B70EAF077}"/>
              </a:ext>
            </a:extLst>
          </p:cNvPr>
          <p:cNvSpPr>
            <a:spLocks noGrp="1"/>
          </p:cNvSpPr>
          <p:nvPr>
            <p:ph idx="1"/>
          </p:nvPr>
        </p:nvSpPr>
        <p:spPr/>
        <p:txBody>
          <a:bodyPr>
            <a:normAutofit/>
          </a:bodyPr>
          <a:lstStyle/>
          <a:p>
            <a:r>
              <a:rPr lang="en-US" dirty="0"/>
              <a:t>Irrigation Water</a:t>
            </a:r>
          </a:p>
          <a:p>
            <a:pPr lvl="1"/>
            <a:r>
              <a:rPr lang="en-US" dirty="0"/>
              <a:t>36 inches / season applied via solid set sprinkler</a:t>
            </a:r>
          </a:p>
          <a:p>
            <a:pPr lvl="1"/>
            <a:r>
              <a:rPr lang="en-US" dirty="0"/>
              <a:t>Nitrate from water test = 1.1 ppm Nitrate-N</a:t>
            </a:r>
          </a:p>
          <a:p>
            <a:endParaRPr lang="en-US" sz="900" dirty="0"/>
          </a:p>
          <a:p>
            <a:r>
              <a:rPr lang="en-US" dirty="0"/>
              <a:t>Formula for Nitrate-N </a:t>
            </a:r>
          </a:p>
          <a:p>
            <a:pPr lvl="1"/>
            <a:r>
              <a:rPr lang="en-US" dirty="0"/>
              <a:t>Nitrate-N concentration (ppm) x inches irrigation applied x 0.23 </a:t>
            </a:r>
            <a:r>
              <a:rPr lang="en-US" dirty="0" err="1"/>
              <a:t>lbs</a:t>
            </a:r>
            <a:r>
              <a:rPr lang="en-US" dirty="0"/>
              <a:t>/ac inch conversion</a:t>
            </a:r>
          </a:p>
          <a:p>
            <a:endParaRPr lang="en-US" sz="800" dirty="0"/>
          </a:p>
          <a:p>
            <a:r>
              <a:rPr lang="en-US" dirty="0"/>
              <a:t>1.1 ppm Nitrate-N x 36 in. x 0.23 = 9 lbs. N /ac</a:t>
            </a:r>
          </a:p>
          <a:p>
            <a:endParaRPr lang="en-US" dirty="0"/>
          </a:p>
        </p:txBody>
      </p:sp>
      <p:sp>
        <p:nvSpPr>
          <p:cNvPr id="2" name="Slide Number Placeholder 1">
            <a:extLst>
              <a:ext uri="{FF2B5EF4-FFF2-40B4-BE49-F238E27FC236}">
                <a16:creationId xmlns:a16="http://schemas.microsoft.com/office/drawing/2014/main" id="{A49642F8-2485-4AFA-A655-78031F93AAC6}"/>
              </a:ext>
            </a:extLst>
          </p:cNvPr>
          <p:cNvSpPr>
            <a:spLocks noGrp="1"/>
          </p:cNvSpPr>
          <p:nvPr>
            <p:ph type="sldNum" sz="quarter" idx="12"/>
          </p:nvPr>
        </p:nvSpPr>
        <p:spPr/>
        <p:txBody>
          <a:bodyPr/>
          <a:lstStyle/>
          <a:p>
            <a:fld id="{30F35C39-F39F-4C0B-997D-CB1EB03A2CEE}" type="slidenum">
              <a:rPr lang="en-US" smtClean="0"/>
              <a:t>173</a:t>
            </a:fld>
            <a:endParaRPr lang="en-US" dirty="0"/>
          </a:p>
        </p:txBody>
      </p:sp>
      <p:sp>
        <p:nvSpPr>
          <p:cNvPr id="7" name="Rectangle 6">
            <a:extLst>
              <a:ext uri="{FF2B5EF4-FFF2-40B4-BE49-F238E27FC236}">
                <a16:creationId xmlns:a16="http://schemas.microsoft.com/office/drawing/2014/main" id="{7FBE4947-1D38-4B5D-9885-49F6867E0DA4}"/>
              </a:ext>
            </a:extLst>
          </p:cNvPr>
          <p:cNvSpPr/>
          <p:nvPr/>
        </p:nvSpPr>
        <p:spPr>
          <a:xfrm>
            <a:off x="5867400" y="4800600"/>
            <a:ext cx="1981200" cy="533400"/>
          </a:xfrm>
          <a:prstGeom prst="rect">
            <a:avLst/>
          </a:prstGeom>
          <a:solidFill>
            <a:schemeClr val="accent6">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5468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F132A3-8B8C-4B4B-82D9-B8C9E8B78342}"/>
              </a:ext>
            </a:extLst>
          </p:cNvPr>
          <p:cNvSpPr/>
          <p:nvPr/>
        </p:nvSpPr>
        <p:spPr>
          <a:xfrm>
            <a:off x="7185600" y="2566850"/>
            <a:ext cx="1555610" cy="2558859"/>
          </a:xfrm>
          <a:prstGeom prst="rect">
            <a:avLst/>
          </a:prstGeom>
          <a:solidFill>
            <a:schemeClr val="accent6">
              <a:lumMod val="20000"/>
              <a:lumOff val="80000"/>
              <a:alpha val="47000"/>
            </a:schemeClr>
          </a:solidFill>
          <a:ln>
            <a:solidFill>
              <a:schemeClr val="accent2">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3600" b="1" dirty="0"/>
              <a:t>Estimating Supply</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174</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805635" y="3373239"/>
            <a:ext cx="838200" cy="83820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3849144" y="2542641"/>
            <a:ext cx="4542381" cy="1772716"/>
            <a:chOff x="3763419" y="2542641"/>
            <a:chExt cx="454238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63419" y="2542641"/>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756960" y="1864110"/>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842497" y="1864110"/>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3849144" y="2483178"/>
            <a:ext cx="4931169"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8" y="2487078"/>
            <a:ext cx="2266147"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5583759" y="4550859"/>
            <a:ext cx="1678370" cy="400110"/>
          </a:xfrm>
          <a:prstGeom prst="rect">
            <a:avLst/>
          </a:prstGeom>
          <a:noFill/>
        </p:spPr>
        <p:txBody>
          <a:bodyPr wrap="square" rtlCol="0">
            <a:spAutoFit/>
          </a:bodyPr>
          <a:lstStyle/>
          <a:p>
            <a:pPr algn="ctr"/>
            <a:r>
              <a:rPr lang="en-US" sz="2000" dirty="0">
                <a:solidFill>
                  <a:prstClr val="black"/>
                </a:solidFill>
              </a:rPr>
              <a:t>9 lbs. N /ac</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101943" y="4417069"/>
            <a:ext cx="1678370" cy="400110"/>
          </a:xfrm>
          <a:prstGeom prst="rect">
            <a:avLst/>
          </a:prstGeom>
          <a:noFill/>
        </p:spPr>
        <p:txBody>
          <a:bodyPr wrap="square" rtlCol="0">
            <a:spAutoFit/>
          </a:bodyPr>
          <a:lstStyle/>
          <a:p>
            <a:pPr algn="ctr"/>
            <a:r>
              <a:rPr lang="en-US" sz="2000" dirty="0">
                <a:solidFill>
                  <a:prstClr val="black"/>
                </a:solidFill>
              </a:rPr>
              <a:t>N in fertilizer</a:t>
            </a:r>
          </a:p>
        </p:txBody>
      </p:sp>
      <p:sp>
        <p:nvSpPr>
          <p:cNvPr id="31" name="TextBox 30">
            <a:extLst>
              <a:ext uri="{FF2B5EF4-FFF2-40B4-BE49-F238E27FC236}">
                <a16:creationId xmlns:a16="http://schemas.microsoft.com/office/drawing/2014/main" id="{39044768-82C3-4CEA-9D20-9A0DC1A43897}"/>
              </a:ext>
            </a:extLst>
          </p:cNvPr>
          <p:cNvSpPr txBox="1"/>
          <p:nvPr/>
        </p:nvSpPr>
        <p:spPr>
          <a:xfrm>
            <a:off x="532838" y="4563689"/>
            <a:ext cx="1868825" cy="400110"/>
          </a:xfrm>
          <a:prstGeom prst="rect">
            <a:avLst/>
          </a:prstGeom>
          <a:noFill/>
        </p:spPr>
        <p:txBody>
          <a:bodyPr wrap="square" rtlCol="0">
            <a:spAutoFit/>
          </a:bodyPr>
          <a:lstStyle/>
          <a:p>
            <a:pPr algn="ctr"/>
            <a:r>
              <a:rPr lang="en-US" sz="2000" dirty="0">
                <a:solidFill>
                  <a:prstClr val="black"/>
                </a:solidFill>
              </a:rPr>
              <a:t>159 lbs. N /acre</a:t>
            </a:r>
          </a:p>
        </p:txBody>
      </p:sp>
      <p:sp>
        <p:nvSpPr>
          <p:cNvPr id="30" name="TextBox 29">
            <a:extLst>
              <a:ext uri="{FF2B5EF4-FFF2-40B4-BE49-F238E27FC236}">
                <a16:creationId xmlns:a16="http://schemas.microsoft.com/office/drawing/2014/main" id="{8C8B09F8-9243-4DD1-AF93-DCB32833B280}"/>
              </a:ext>
            </a:extLst>
          </p:cNvPr>
          <p:cNvSpPr txBox="1"/>
          <p:nvPr/>
        </p:nvSpPr>
        <p:spPr>
          <a:xfrm>
            <a:off x="3815799" y="4550859"/>
            <a:ext cx="1868825" cy="400110"/>
          </a:xfrm>
          <a:prstGeom prst="rect">
            <a:avLst/>
          </a:prstGeom>
          <a:noFill/>
        </p:spPr>
        <p:txBody>
          <a:bodyPr wrap="square" rtlCol="0">
            <a:spAutoFit/>
          </a:bodyPr>
          <a:lstStyle/>
          <a:p>
            <a:pPr algn="ctr"/>
            <a:r>
              <a:rPr lang="en-US" sz="2000" dirty="0">
                <a:solidFill>
                  <a:prstClr val="black"/>
                </a:solidFill>
              </a:rPr>
              <a:t>30 lbs. N /ac</a:t>
            </a:r>
          </a:p>
        </p:txBody>
      </p:sp>
      <p:pic>
        <p:nvPicPr>
          <p:cNvPr id="32" name="Picture 31">
            <a:extLst>
              <a:ext uri="{FF2B5EF4-FFF2-40B4-BE49-F238E27FC236}">
                <a16:creationId xmlns:a16="http://schemas.microsoft.com/office/drawing/2014/main" id="{D92F9852-3246-4754-BD9F-D94680EF9EF7}"/>
              </a:ext>
            </a:extLst>
          </p:cNvPr>
          <p:cNvPicPr>
            <a:picLocks noChangeAspect="1"/>
          </p:cNvPicPr>
          <p:nvPr/>
        </p:nvPicPr>
        <p:blipFill>
          <a:blip r:embed="rId8"/>
          <a:stretch>
            <a:fillRect/>
          </a:stretch>
        </p:blipFill>
        <p:spPr>
          <a:xfrm>
            <a:off x="704455" y="2962807"/>
            <a:ext cx="1609725" cy="1352550"/>
          </a:xfrm>
          <a:prstGeom prst="rect">
            <a:avLst/>
          </a:prstGeom>
        </p:spPr>
      </p:pic>
    </p:spTree>
    <p:extLst>
      <p:ext uri="{BB962C8B-B14F-4D97-AF65-F5344CB8AC3E}">
        <p14:creationId xmlns:p14="http://schemas.microsoft.com/office/powerpoint/2010/main" val="323929701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3600" b="1" dirty="0"/>
              <a:t>Estimating Supply</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175</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805635" y="3373239"/>
            <a:ext cx="838200" cy="83820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3962400" y="2592619"/>
            <a:ext cx="4317409" cy="1772716"/>
            <a:chOff x="3763419" y="2542641"/>
            <a:chExt cx="4317409"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63419" y="2542641"/>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002831" y="3317333"/>
              <a:ext cx="471950" cy="563302"/>
              <a:chOff x="6421894" y="4105918"/>
              <a:chExt cx="272997" cy="275966"/>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421894" y="4229484"/>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552016" y="4105918"/>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dirty="0"/>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66428" y="3123856"/>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756960" y="1864110"/>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842497" y="1864110"/>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3849144" y="2483178"/>
            <a:ext cx="4931169"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8" y="2487078"/>
            <a:ext cx="2266147"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5583759" y="4550859"/>
            <a:ext cx="1678370" cy="400110"/>
          </a:xfrm>
          <a:prstGeom prst="rect">
            <a:avLst/>
          </a:prstGeom>
          <a:noFill/>
        </p:spPr>
        <p:txBody>
          <a:bodyPr wrap="square" rtlCol="0">
            <a:spAutoFit/>
          </a:bodyPr>
          <a:lstStyle/>
          <a:p>
            <a:pPr algn="ctr"/>
            <a:r>
              <a:rPr lang="en-US" sz="2000" dirty="0">
                <a:solidFill>
                  <a:prstClr val="black"/>
                </a:solidFill>
              </a:rPr>
              <a:t>9 lbs. N /ac</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095140" y="4563689"/>
            <a:ext cx="1678370" cy="400110"/>
          </a:xfrm>
          <a:prstGeom prst="rect">
            <a:avLst/>
          </a:prstGeom>
          <a:noFill/>
        </p:spPr>
        <p:txBody>
          <a:bodyPr wrap="square" rtlCol="0">
            <a:spAutoFit/>
          </a:bodyPr>
          <a:lstStyle/>
          <a:p>
            <a:pPr algn="ctr"/>
            <a:r>
              <a:rPr lang="en-US" sz="2000" dirty="0">
                <a:solidFill>
                  <a:prstClr val="black"/>
                </a:solidFill>
              </a:rPr>
              <a:t>120 lbs. N /ac</a:t>
            </a:r>
          </a:p>
        </p:txBody>
      </p:sp>
      <p:sp>
        <p:nvSpPr>
          <p:cNvPr id="31" name="TextBox 30">
            <a:extLst>
              <a:ext uri="{FF2B5EF4-FFF2-40B4-BE49-F238E27FC236}">
                <a16:creationId xmlns:a16="http://schemas.microsoft.com/office/drawing/2014/main" id="{39044768-82C3-4CEA-9D20-9A0DC1A43897}"/>
              </a:ext>
            </a:extLst>
          </p:cNvPr>
          <p:cNvSpPr txBox="1"/>
          <p:nvPr/>
        </p:nvSpPr>
        <p:spPr>
          <a:xfrm>
            <a:off x="532838" y="4563689"/>
            <a:ext cx="1868825" cy="400110"/>
          </a:xfrm>
          <a:prstGeom prst="rect">
            <a:avLst/>
          </a:prstGeom>
          <a:noFill/>
        </p:spPr>
        <p:txBody>
          <a:bodyPr wrap="square" rtlCol="0">
            <a:spAutoFit/>
          </a:bodyPr>
          <a:lstStyle/>
          <a:p>
            <a:pPr algn="ctr"/>
            <a:r>
              <a:rPr lang="en-US" sz="2000" dirty="0">
                <a:solidFill>
                  <a:prstClr val="black"/>
                </a:solidFill>
              </a:rPr>
              <a:t>159 lbs. N /acre</a:t>
            </a:r>
          </a:p>
        </p:txBody>
      </p:sp>
      <p:sp>
        <p:nvSpPr>
          <p:cNvPr id="30" name="TextBox 29">
            <a:extLst>
              <a:ext uri="{FF2B5EF4-FFF2-40B4-BE49-F238E27FC236}">
                <a16:creationId xmlns:a16="http://schemas.microsoft.com/office/drawing/2014/main" id="{8C8B09F8-9243-4DD1-AF93-DCB32833B280}"/>
              </a:ext>
            </a:extLst>
          </p:cNvPr>
          <p:cNvSpPr txBox="1"/>
          <p:nvPr/>
        </p:nvSpPr>
        <p:spPr>
          <a:xfrm>
            <a:off x="3815799" y="4550859"/>
            <a:ext cx="1868825" cy="400110"/>
          </a:xfrm>
          <a:prstGeom prst="rect">
            <a:avLst/>
          </a:prstGeom>
          <a:noFill/>
        </p:spPr>
        <p:txBody>
          <a:bodyPr wrap="square" rtlCol="0">
            <a:spAutoFit/>
          </a:bodyPr>
          <a:lstStyle/>
          <a:p>
            <a:pPr algn="ctr"/>
            <a:r>
              <a:rPr lang="en-US" sz="2000" dirty="0">
                <a:solidFill>
                  <a:prstClr val="black"/>
                </a:solidFill>
              </a:rPr>
              <a:t>30 lbs. N /ac</a:t>
            </a:r>
          </a:p>
        </p:txBody>
      </p:sp>
      <p:pic>
        <p:nvPicPr>
          <p:cNvPr id="32" name="Picture 31">
            <a:extLst>
              <a:ext uri="{FF2B5EF4-FFF2-40B4-BE49-F238E27FC236}">
                <a16:creationId xmlns:a16="http://schemas.microsoft.com/office/drawing/2014/main" id="{D92F9852-3246-4754-BD9F-D94680EF9EF7}"/>
              </a:ext>
            </a:extLst>
          </p:cNvPr>
          <p:cNvPicPr>
            <a:picLocks noChangeAspect="1"/>
          </p:cNvPicPr>
          <p:nvPr/>
        </p:nvPicPr>
        <p:blipFill>
          <a:blip r:embed="rId8"/>
          <a:stretch>
            <a:fillRect/>
          </a:stretch>
        </p:blipFill>
        <p:spPr>
          <a:xfrm>
            <a:off x="704455" y="2962807"/>
            <a:ext cx="1609725" cy="1352550"/>
          </a:xfrm>
          <a:prstGeom prst="rect">
            <a:avLst/>
          </a:prstGeom>
        </p:spPr>
      </p:pic>
      <p:sp>
        <p:nvSpPr>
          <p:cNvPr id="25" name="TextBox 24">
            <a:extLst>
              <a:ext uri="{FF2B5EF4-FFF2-40B4-BE49-F238E27FC236}">
                <a16:creationId xmlns:a16="http://schemas.microsoft.com/office/drawing/2014/main" id="{80CE6403-F713-4CB8-9C39-67873268EBB7}"/>
              </a:ext>
            </a:extLst>
          </p:cNvPr>
          <p:cNvSpPr txBox="1"/>
          <p:nvPr/>
        </p:nvSpPr>
        <p:spPr>
          <a:xfrm>
            <a:off x="892621" y="5576955"/>
            <a:ext cx="6440847"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solidFill>
                  <a:prstClr val="black"/>
                </a:solidFill>
              </a:rPr>
              <a:t>Demand </a:t>
            </a:r>
            <a:r>
              <a:rPr lang="en-US" sz="2400" dirty="0">
                <a:solidFill>
                  <a:srgbClr val="FF0000"/>
                </a:solidFill>
              </a:rPr>
              <a:t>– </a:t>
            </a:r>
            <a:r>
              <a:rPr lang="en-US" sz="2400" dirty="0">
                <a:solidFill>
                  <a:prstClr val="black"/>
                </a:solidFill>
              </a:rPr>
              <a:t>N mineralized </a:t>
            </a:r>
            <a:r>
              <a:rPr lang="en-US" sz="2400" dirty="0">
                <a:solidFill>
                  <a:srgbClr val="FF0000"/>
                </a:solidFill>
              </a:rPr>
              <a:t>– </a:t>
            </a:r>
            <a:r>
              <a:rPr lang="en-US" sz="2400" dirty="0">
                <a:solidFill>
                  <a:prstClr val="black"/>
                </a:solidFill>
              </a:rPr>
              <a:t>N in water =</a:t>
            </a:r>
          </a:p>
        </p:txBody>
      </p:sp>
      <p:cxnSp>
        <p:nvCxnSpPr>
          <p:cNvPr id="26" name="Straight Arrow Connector 25">
            <a:extLst>
              <a:ext uri="{FF2B5EF4-FFF2-40B4-BE49-F238E27FC236}">
                <a16:creationId xmlns:a16="http://schemas.microsoft.com/office/drawing/2014/main" id="{53F4C2C1-24DD-4045-9933-1021A501613B}"/>
              </a:ext>
            </a:extLst>
          </p:cNvPr>
          <p:cNvCxnSpPr>
            <a:cxnSpLocks/>
          </p:cNvCxnSpPr>
          <p:nvPr/>
        </p:nvCxnSpPr>
        <p:spPr>
          <a:xfrm flipV="1">
            <a:off x="6764510" y="5159911"/>
            <a:ext cx="661260" cy="58767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273318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BEACF5-97AB-48A1-837E-92A209B89EF4}"/>
              </a:ext>
            </a:extLst>
          </p:cNvPr>
          <p:cNvSpPr>
            <a:spLocks noGrp="1"/>
          </p:cNvSpPr>
          <p:nvPr>
            <p:ph type="sldNum" sz="quarter" idx="12"/>
          </p:nvPr>
        </p:nvSpPr>
        <p:spPr/>
        <p:txBody>
          <a:bodyPr/>
          <a:lstStyle/>
          <a:p>
            <a:fld id="{30F35C39-F39F-4C0B-997D-CB1EB03A2CEE}" type="slidenum">
              <a:rPr lang="en-US" smtClean="0"/>
              <a:t>176</a:t>
            </a:fld>
            <a:endParaRPr lang="en-US"/>
          </a:p>
        </p:txBody>
      </p:sp>
      <p:sp>
        <p:nvSpPr>
          <p:cNvPr id="4" name="Slide Number Placeholder 1">
            <a:extLst>
              <a:ext uri="{FF2B5EF4-FFF2-40B4-BE49-F238E27FC236}">
                <a16:creationId xmlns:a16="http://schemas.microsoft.com/office/drawing/2014/main" id="{CF8FC8EC-B536-4447-86B7-27E6C86330C0}"/>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F35C39-F39F-4C0B-997D-CB1EB03A2CEE}" type="slidenum">
              <a:rPr lang="en-US" smtClean="0"/>
              <a:pPr/>
              <a:t>176</a:t>
            </a:fld>
            <a:endParaRPr lang="en-US"/>
          </a:p>
        </p:txBody>
      </p:sp>
      <p:pic>
        <p:nvPicPr>
          <p:cNvPr id="5" name="Picture 4">
            <a:extLst>
              <a:ext uri="{FF2B5EF4-FFF2-40B4-BE49-F238E27FC236}">
                <a16:creationId xmlns:a16="http://schemas.microsoft.com/office/drawing/2014/main" id="{AEF4C4E5-1B44-46A2-9489-C0423F5788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6" name="Picture 5">
            <a:extLst>
              <a:ext uri="{FF2B5EF4-FFF2-40B4-BE49-F238E27FC236}">
                <a16:creationId xmlns:a16="http://schemas.microsoft.com/office/drawing/2014/main" id="{084F5643-6B4C-4D2D-8960-5199812BF3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7" name="TextBox 6">
            <a:extLst>
              <a:ext uri="{FF2B5EF4-FFF2-40B4-BE49-F238E27FC236}">
                <a16:creationId xmlns:a16="http://schemas.microsoft.com/office/drawing/2014/main" id="{4D19F2C9-8A7E-4ED5-9753-2F163DA7677C}"/>
              </a:ext>
            </a:extLst>
          </p:cNvPr>
          <p:cNvSpPr txBox="1"/>
          <p:nvPr/>
        </p:nvSpPr>
        <p:spPr>
          <a:xfrm>
            <a:off x="2057400" y="1535668"/>
            <a:ext cx="1143001" cy="369332"/>
          </a:xfrm>
          <a:prstGeom prst="rect">
            <a:avLst/>
          </a:prstGeom>
          <a:noFill/>
        </p:spPr>
        <p:txBody>
          <a:bodyPr wrap="square" rtlCol="0">
            <a:spAutoFit/>
          </a:bodyPr>
          <a:lstStyle/>
          <a:p>
            <a:pPr algn="ctr"/>
            <a:r>
              <a:rPr lang="en-US" b="1" dirty="0"/>
              <a:t>tons</a:t>
            </a:r>
          </a:p>
        </p:txBody>
      </p:sp>
      <p:sp>
        <p:nvSpPr>
          <p:cNvPr id="8" name="TextBox 7">
            <a:extLst>
              <a:ext uri="{FF2B5EF4-FFF2-40B4-BE49-F238E27FC236}">
                <a16:creationId xmlns:a16="http://schemas.microsoft.com/office/drawing/2014/main" id="{E2AD6699-232F-4429-AF32-87011CB66B96}"/>
              </a:ext>
            </a:extLst>
          </p:cNvPr>
          <p:cNvSpPr txBox="1"/>
          <p:nvPr/>
        </p:nvSpPr>
        <p:spPr>
          <a:xfrm>
            <a:off x="6457950" y="1535668"/>
            <a:ext cx="1143001" cy="369332"/>
          </a:xfrm>
          <a:prstGeom prst="rect">
            <a:avLst/>
          </a:prstGeom>
          <a:noFill/>
        </p:spPr>
        <p:txBody>
          <a:bodyPr wrap="square" rtlCol="0">
            <a:spAutoFit/>
          </a:bodyPr>
          <a:lstStyle/>
          <a:p>
            <a:pPr algn="ctr"/>
            <a:r>
              <a:rPr lang="en-US" b="1" dirty="0"/>
              <a:t>3</a:t>
            </a:r>
          </a:p>
        </p:txBody>
      </p:sp>
      <p:sp>
        <p:nvSpPr>
          <p:cNvPr id="9" name="Rectangle 8">
            <a:extLst>
              <a:ext uri="{FF2B5EF4-FFF2-40B4-BE49-F238E27FC236}">
                <a16:creationId xmlns:a16="http://schemas.microsoft.com/office/drawing/2014/main" id="{65960683-569C-4AFE-9A89-EEF80E46F673}"/>
              </a:ext>
            </a:extLst>
          </p:cNvPr>
          <p:cNvSpPr/>
          <p:nvPr/>
        </p:nvSpPr>
        <p:spPr>
          <a:xfrm>
            <a:off x="283782" y="33011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6F3804-74A6-431D-A23F-C16AD2309941}"/>
              </a:ext>
            </a:extLst>
          </p:cNvPr>
          <p:cNvSpPr/>
          <p:nvPr/>
        </p:nvSpPr>
        <p:spPr>
          <a:xfrm>
            <a:off x="283782" y="300460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1406C4-A41C-4E32-876D-71287B221561}"/>
              </a:ext>
            </a:extLst>
          </p:cNvPr>
          <p:cNvSpPr/>
          <p:nvPr/>
        </p:nvSpPr>
        <p:spPr>
          <a:xfrm>
            <a:off x="261257" y="4158342"/>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E1FF7E-287B-4475-B37F-0BC07B9FC38A}"/>
              </a:ext>
            </a:extLst>
          </p:cNvPr>
          <p:cNvSpPr/>
          <p:nvPr/>
        </p:nvSpPr>
        <p:spPr>
          <a:xfrm>
            <a:off x="261257" y="387531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AAABB9-2B22-4AE8-A41C-09C2F8423685}"/>
              </a:ext>
            </a:extLst>
          </p:cNvPr>
          <p:cNvSpPr/>
          <p:nvPr/>
        </p:nvSpPr>
        <p:spPr>
          <a:xfrm>
            <a:off x="283782" y="47444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BD3A5F-519F-4EF6-9E60-A5C78C580278}"/>
              </a:ext>
            </a:extLst>
          </p:cNvPr>
          <p:cNvSpPr txBox="1"/>
          <p:nvPr/>
        </p:nvSpPr>
        <p:spPr>
          <a:xfrm>
            <a:off x="6457950" y="5562600"/>
            <a:ext cx="1143001" cy="369332"/>
          </a:xfrm>
          <a:prstGeom prst="rect">
            <a:avLst/>
          </a:prstGeom>
          <a:noFill/>
        </p:spPr>
        <p:txBody>
          <a:bodyPr wrap="square" rtlCol="0">
            <a:spAutoFit/>
          </a:bodyPr>
          <a:lstStyle/>
          <a:p>
            <a:pPr algn="ctr"/>
            <a:r>
              <a:rPr lang="en-US" b="1" dirty="0"/>
              <a:t>159</a:t>
            </a:r>
          </a:p>
        </p:txBody>
      </p:sp>
      <p:sp>
        <p:nvSpPr>
          <p:cNvPr id="15" name="TextBox 14">
            <a:extLst>
              <a:ext uri="{FF2B5EF4-FFF2-40B4-BE49-F238E27FC236}">
                <a16:creationId xmlns:a16="http://schemas.microsoft.com/office/drawing/2014/main" id="{DB17736E-9401-4BE0-A617-EEBE00DC9984}"/>
              </a:ext>
            </a:extLst>
          </p:cNvPr>
          <p:cNvSpPr txBox="1"/>
          <p:nvPr/>
        </p:nvSpPr>
        <p:spPr>
          <a:xfrm>
            <a:off x="6457949" y="3338122"/>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9</a:t>
            </a:r>
          </a:p>
        </p:txBody>
      </p:sp>
      <p:sp>
        <p:nvSpPr>
          <p:cNvPr id="16" name="TextBox 15">
            <a:extLst>
              <a:ext uri="{FF2B5EF4-FFF2-40B4-BE49-F238E27FC236}">
                <a16:creationId xmlns:a16="http://schemas.microsoft.com/office/drawing/2014/main" id="{F68114E7-33F6-4CCA-81C9-FA7291B7C8DE}"/>
              </a:ext>
            </a:extLst>
          </p:cNvPr>
          <p:cNvSpPr txBox="1"/>
          <p:nvPr/>
        </p:nvSpPr>
        <p:spPr>
          <a:xfrm>
            <a:off x="6457949" y="2744047"/>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0</a:t>
            </a:r>
          </a:p>
        </p:txBody>
      </p:sp>
      <p:sp>
        <p:nvSpPr>
          <p:cNvPr id="17" name="TextBox 16">
            <a:extLst>
              <a:ext uri="{FF2B5EF4-FFF2-40B4-BE49-F238E27FC236}">
                <a16:creationId xmlns:a16="http://schemas.microsoft.com/office/drawing/2014/main" id="{8AA850E2-EA63-47B3-A405-64F326251A35}"/>
              </a:ext>
            </a:extLst>
          </p:cNvPr>
          <p:cNvSpPr txBox="1"/>
          <p:nvPr/>
        </p:nvSpPr>
        <p:spPr>
          <a:xfrm>
            <a:off x="6457948" y="3865575"/>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30</a:t>
            </a:r>
          </a:p>
        </p:txBody>
      </p:sp>
      <p:sp>
        <p:nvSpPr>
          <p:cNvPr id="18" name="TextBox 17">
            <a:extLst>
              <a:ext uri="{FF2B5EF4-FFF2-40B4-BE49-F238E27FC236}">
                <a16:creationId xmlns:a16="http://schemas.microsoft.com/office/drawing/2014/main" id="{4A6243F8-5B81-45B6-95E1-957B935B0AA6}"/>
              </a:ext>
            </a:extLst>
          </p:cNvPr>
          <p:cNvSpPr txBox="1"/>
          <p:nvPr/>
        </p:nvSpPr>
        <p:spPr>
          <a:xfrm>
            <a:off x="6457948" y="4441072"/>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120</a:t>
            </a:r>
          </a:p>
        </p:txBody>
      </p:sp>
      <p:sp>
        <p:nvSpPr>
          <p:cNvPr id="19" name="TextBox 18">
            <a:extLst>
              <a:ext uri="{FF2B5EF4-FFF2-40B4-BE49-F238E27FC236}">
                <a16:creationId xmlns:a16="http://schemas.microsoft.com/office/drawing/2014/main" id="{D2423E59-E0C8-4834-BF11-278821A557B8}"/>
              </a:ext>
            </a:extLst>
          </p:cNvPr>
          <p:cNvSpPr txBox="1"/>
          <p:nvPr/>
        </p:nvSpPr>
        <p:spPr>
          <a:xfrm>
            <a:off x="6457947" y="5016442"/>
            <a:ext cx="1143001" cy="369332"/>
          </a:xfrm>
          <a:prstGeom prst="rect">
            <a:avLst/>
          </a:prstGeom>
          <a:solidFill>
            <a:schemeClr val="accent5">
              <a:lumMod val="60000"/>
              <a:lumOff val="40000"/>
              <a:alpha val="30196"/>
            </a:schemeClr>
          </a:solidFill>
        </p:spPr>
        <p:txBody>
          <a:bodyPr wrap="square" rtlCol="0">
            <a:spAutoFit/>
          </a:bodyPr>
          <a:lstStyle/>
          <a:p>
            <a:pPr algn="ctr"/>
            <a:r>
              <a:rPr lang="en-US" b="1" dirty="0"/>
              <a:t>0</a:t>
            </a:r>
          </a:p>
        </p:txBody>
      </p:sp>
    </p:spTree>
    <p:extLst>
      <p:ext uri="{BB962C8B-B14F-4D97-AF65-F5344CB8AC3E}">
        <p14:creationId xmlns:p14="http://schemas.microsoft.com/office/powerpoint/2010/main" val="182040508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A7263-652F-468D-8177-21340D44A63A}"/>
              </a:ext>
            </a:extLst>
          </p:cNvPr>
          <p:cNvSpPr>
            <a:spLocks noGrp="1"/>
          </p:cNvSpPr>
          <p:nvPr>
            <p:ph type="sldNum" sz="quarter" idx="12"/>
          </p:nvPr>
        </p:nvSpPr>
        <p:spPr/>
        <p:txBody>
          <a:bodyPr/>
          <a:lstStyle/>
          <a:p>
            <a:fld id="{30F35C39-F39F-4C0B-997D-CB1EB03A2CEE}" type="slidenum">
              <a:rPr lang="en-US" smtClean="0"/>
              <a:t>177</a:t>
            </a:fld>
            <a:endParaRPr lang="en-US"/>
          </a:p>
        </p:txBody>
      </p:sp>
      <p:pic>
        <p:nvPicPr>
          <p:cNvPr id="3" name="Picture 2">
            <a:extLst>
              <a:ext uri="{FF2B5EF4-FFF2-40B4-BE49-F238E27FC236}">
                <a16:creationId xmlns:a16="http://schemas.microsoft.com/office/drawing/2014/main" id="{4B99C6FC-601C-49FD-B351-3F6F840ED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4F46D5CA-4552-4764-8AD0-EFB85039D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533400"/>
            <a:ext cx="8763000" cy="5176032"/>
          </a:xfrm>
          <a:prstGeom prst="rect">
            <a:avLst/>
          </a:prstGeom>
        </p:spPr>
      </p:pic>
      <p:sp>
        <p:nvSpPr>
          <p:cNvPr id="5" name="TextBox 4">
            <a:extLst>
              <a:ext uri="{FF2B5EF4-FFF2-40B4-BE49-F238E27FC236}">
                <a16:creationId xmlns:a16="http://schemas.microsoft.com/office/drawing/2014/main" id="{68118881-F992-4743-8CFC-ECE68C0A8B36}"/>
              </a:ext>
            </a:extLst>
          </p:cNvPr>
          <p:cNvSpPr txBox="1"/>
          <p:nvPr/>
        </p:nvSpPr>
        <p:spPr>
          <a:xfrm>
            <a:off x="2057400" y="1228084"/>
            <a:ext cx="1143001" cy="369332"/>
          </a:xfrm>
          <a:prstGeom prst="rect">
            <a:avLst/>
          </a:prstGeom>
          <a:noFill/>
        </p:spPr>
        <p:txBody>
          <a:bodyPr wrap="square" rtlCol="0">
            <a:spAutoFit/>
          </a:bodyPr>
          <a:lstStyle/>
          <a:p>
            <a:pPr algn="ctr"/>
            <a:r>
              <a:rPr lang="en-US" b="1" dirty="0"/>
              <a:t>tons</a:t>
            </a:r>
          </a:p>
        </p:txBody>
      </p:sp>
      <p:sp>
        <p:nvSpPr>
          <p:cNvPr id="6" name="TextBox 5">
            <a:extLst>
              <a:ext uri="{FF2B5EF4-FFF2-40B4-BE49-F238E27FC236}">
                <a16:creationId xmlns:a16="http://schemas.microsoft.com/office/drawing/2014/main" id="{B8589084-D2A9-4EBA-BDEC-F587AF5E08F3}"/>
              </a:ext>
            </a:extLst>
          </p:cNvPr>
          <p:cNvSpPr txBox="1"/>
          <p:nvPr/>
        </p:nvSpPr>
        <p:spPr>
          <a:xfrm>
            <a:off x="6457950" y="1228084"/>
            <a:ext cx="1143001" cy="369332"/>
          </a:xfrm>
          <a:prstGeom prst="rect">
            <a:avLst/>
          </a:prstGeom>
          <a:noFill/>
        </p:spPr>
        <p:txBody>
          <a:bodyPr wrap="square" rtlCol="0">
            <a:spAutoFit/>
          </a:bodyPr>
          <a:lstStyle/>
          <a:p>
            <a:pPr algn="ctr"/>
            <a:r>
              <a:rPr lang="en-US" b="1" dirty="0"/>
              <a:t>3</a:t>
            </a:r>
          </a:p>
        </p:txBody>
      </p:sp>
      <p:sp>
        <p:nvSpPr>
          <p:cNvPr id="7" name="Rectangle 6">
            <a:extLst>
              <a:ext uri="{FF2B5EF4-FFF2-40B4-BE49-F238E27FC236}">
                <a16:creationId xmlns:a16="http://schemas.microsoft.com/office/drawing/2014/main" id="{452E7A1F-FA81-4168-8899-F6749EBB0BD5}"/>
              </a:ext>
            </a:extLst>
          </p:cNvPr>
          <p:cNvSpPr/>
          <p:nvPr/>
        </p:nvSpPr>
        <p:spPr>
          <a:xfrm>
            <a:off x="283782" y="299357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426E91-CB45-4B59-8BF1-584C03DE4D8B}"/>
              </a:ext>
            </a:extLst>
          </p:cNvPr>
          <p:cNvSpPr/>
          <p:nvPr/>
        </p:nvSpPr>
        <p:spPr>
          <a:xfrm>
            <a:off x="283782" y="2697016"/>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EAE758-3A5C-4CCD-B814-AC2DD55F3C5F}"/>
              </a:ext>
            </a:extLst>
          </p:cNvPr>
          <p:cNvSpPr/>
          <p:nvPr/>
        </p:nvSpPr>
        <p:spPr>
          <a:xfrm>
            <a:off x="261257" y="3850758"/>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701E5-E7B4-4FE6-AED3-E6CFB77B65AA}"/>
              </a:ext>
            </a:extLst>
          </p:cNvPr>
          <p:cNvSpPr/>
          <p:nvPr/>
        </p:nvSpPr>
        <p:spPr>
          <a:xfrm>
            <a:off x="261257" y="356773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4AD53B-829D-4A46-BCAA-F40C8E8ADBE6}"/>
              </a:ext>
            </a:extLst>
          </p:cNvPr>
          <p:cNvSpPr/>
          <p:nvPr/>
        </p:nvSpPr>
        <p:spPr>
          <a:xfrm>
            <a:off x="283782" y="443687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04F1AC-354F-4083-978A-42DD73433A76}"/>
              </a:ext>
            </a:extLst>
          </p:cNvPr>
          <p:cNvSpPr txBox="1"/>
          <p:nvPr/>
        </p:nvSpPr>
        <p:spPr>
          <a:xfrm>
            <a:off x="6457950" y="5255016"/>
            <a:ext cx="1143001" cy="369332"/>
          </a:xfrm>
          <a:prstGeom prst="rect">
            <a:avLst/>
          </a:prstGeom>
          <a:noFill/>
        </p:spPr>
        <p:txBody>
          <a:bodyPr wrap="square" rtlCol="0">
            <a:spAutoFit/>
          </a:bodyPr>
          <a:lstStyle/>
          <a:p>
            <a:pPr algn="ctr"/>
            <a:r>
              <a:rPr lang="en-US" b="1" dirty="0"/>
              <a:t>159</a:t>
            </a:r>
          </a:p>
        </p:txBody>
      </p:sp>
      <p:sp>
        <p:nvSpPr>
          <p:cNvPr id="13" name="TextBox 12">
            <a:extLst>
              <a:ext uri="{FF2B5EF4-FFF2-40B4-BE49-F238E27FC236}">
                <a16:creationId xmlns:a16="http://schemas.microsoft.com/office/drawing/2014/main" id="{2AED1F58-7C02-4F7E-82D3-B7A2085EB36C}"/>
              </a:ext>
            </a:extLst>
          </p:cNvPr>
          <p:cNvSpPr txBox="1"/>
          <p:nvPr/>
        </p:nvSpPr>
        <p:spPr>
          <a:xfrm>
            <a:off x="6457949" y="3030538"/>
            <a:ext cx="1143001" cy="369332"/>
          </a:xfrm>
          <a:prstGeom prst="rect">
            <a:avLst/>
          </a:prstGeom>
          <a:noFill/>
        </p:spPr>
        <p:txBody>
          <a:bodyPr wrap="square" rtlCol="0">
            <a:spAutoFit/>
          </a:bodyPr>
          <a:lstStyle/>
          <a:p>
            <a:pPr algn="ctr"/>
            <a:r>
              <a:rPr lang="en-US" b="1" dirty="0"/>
              <a:t>9</a:t>
            </a:r>
          </a:p>
        </p:txBody>
      </p:sp>
      <p:sp>
        <p:nvSpPr>
          <p:cNvPr id="14" name="TextBox 13">
            <a:extLst>
              <a:ext uri="{FF2B5EF4-FFF2-40B4-BE49-F238E27FC236}">
                <a16:creationId xmlns:a16="http://schemas.microsoft.com/office/drawing/2014/main" id="{392AA122-95A2-480D-A1A9-D1D416D71F7F}"/>
              </a:ext>
            </a:extLst>
          </p:cNvPr>
          <p:cNvSpPr txBox="1"/>
          <p:nvPr/>
        </p:nvSpPr>
        <p:spPr>
          <a:xfrm>
            <a:off x="6457949" y="2436463"/>
            <a:ext cx="1143001" cy="369332"/>
          </a:xfrm>
          <a:prstGeom prst="rect">
            <a:avLst/>
          </a:prstGeom>
          <a:noFill/>
        </p:spPr>
        <p:txBody>
          <a:bodyPr wrap="square" rtlCol="0">
            <a:spAutoFit/>
          </a:bodyPr>
          <a:lstStyle/>
          <a:p>
            <a:pPr algn="ctr"/>
            <a:r>
              <a:rPr lang="en-US" b="1" dirty="0"/>
              <a:t>0</a:t>
            </a:r>
          </a:p>
        </p:txBody>
      </p:sp>
      <p:sp>
        <p:nvSpPr>
          <p:cNvPr id="15" name="TextBox 14">
            <a:extLst>
              <a:ext uri="{FF2B5EF4-FFF2-40B4-BE49-F238E27FC236}">
                <a16:creationId xmlns:a16="http://schemas.microsoft.com/office/drawing/2014/main" id="{7DB1E2E4-4E15-4F10-A33E-837D8983E1B6}"/>
              </a:ext>
            </a:extLst>
          </p:cNvPr>
          <p:cNvSpPr txBox="1"/>
          <p:nvPr/>
        </p:nvSpPr>
        <p:spPr>
          <a:xfrm>
            <a:off x="6457948" y="3557991"/>
            <a:ext cx="1143001" cy="369332"/>
          </a:xfrm>
          <a:prstGeom prst="rect">
            <a:avLst/>
          </a:prstGeom>
          <a:noFill/>
        </p:spPr>
        <p:txBody>
          <a:bodyPr wrap="square" rtlCol="0">
            <a:spAutoFit/>
          </a:bodyPr>
          <a:lstStyle/>
          <a:p>
            <a:pPr algn="ctr"/>
            <a:r>
              <a:rPr lang="en-US" b="1" dirty="0"/>
              <a:t>30</a:t>
            </a:r>
          </a:p>
        </p:txBody>
      </p:sp>
      <p:sp>
        <p:nvSpPr>
          <p:cNvPr id="16" name="TextBox 15">
            <a:extLst>
              <a:ext uri="{FF2B5EF4-FFF2-40B4-BE49-F238E27FC236}">
                <a16:creationId xmlns:a16="http://schemas.microsoft.com/office/drawing/2014/main" id="{9F8C3277-5F00-4227-A92E-D807348E0876}"/>
              </a:ext>
            </a:extLst>
          </p:cNvPr>
          <p:cNvSpPr txBox="1"/>
          <p:nvPr/>
        </p:nvSpPr>
        <p:spPr>
          <a:xfrm>
            <a:off x="6457948" y="4133488"/>
            <a:ext cx="1143001" cy="369332"/>
          </a:xfrm>
          <a:prstGeom prst="rect">
            <a:avLst/>
          </a:prstGeom>
          <a:noFill/>
        </p:spPr>
        <p:txBody>
          <a:bodyPr wrap="square" rtlCol="0">
            <a:spAutoFit/>
          </a:bodyPr>
          <a:lstStyle/>
          <a:p>
            <a:pPr algn="ctr"/>
            <a:r>
              <a:rPr lang="en-US" b="1" dirty="0"/>
              <a:t>120</a:t>
            </a:r>
          </a:p>
        </p:txBody>
      </p:sp>
      <p:sp>
        <p:nvSpPr>
          <p:cNvPr id="17" name="TextBox 16">
            <a:extLst>
              <a:ext uri="{FF2B5EF4-FFF2-40B4-BE49-F238E27FC236}">
                <a16:creationId xmlns:a16="http://schemas.microsoft.com/office/drawing/2014/main" id="{4A6E3697-D418-4D60-B2EA-737C9D73081C}"/>
              </a:ext>
            </a:extLst>
          </p:cNvPr>
          <p:cNvSpPr txBox="1"/>
          <p:nvPr/>
        </p:nvSpPr>
        <p:spPr>
          <a:xfrm>
            <a:off x="6457947" y="4708858"/>
            <a:ext cx="1143001" cy="369332"/>
          </a:xfrm>
          <a:prstGeom prst="rect">
            <a:avLst/>
          </a:prstGeom>
          <a:noFill/>
        </p:spPr>
        <p:txBody>
          <a:bodyPr wrap="square" rtlCol="0">
            <a:spAutoFit/>
          </a:bodyPr>
          <a:lstStyle/>
          <a:p>
            <a:pPr algn="ctr"/>
            <a:r>
              <a:rPr lang="en-US" b="1" dirty="0"/>
              <a:t>0</a:t>
            </a:r>
          </a:p>
        </p:txBody>
      </p:sp>
      <p:pic>
        <p:nvPicPr>
          <p:cNvPr id="18" name="Picture 17">
            <a:extLst>
              <a:ext uri="{FF2B5EF4-FFF2-40B4-BE49-F238E27FC236}">
                <a16:creationId xmlns:a16="http://schemas.microsoft.com/office/drawing/2014/main" id="{646792FE-AB1A-4965-BC9E-A3F74387CABF}"/>
              </a:ext>
            </a:extLst>
          </p:cNvPr>
          <p:cNvPicPr>
            <a:picLocks noChangeAspect="1"/>
          </p:cNvPicPr>
          <p:nvPr/>
        </p:nvPicPr>
        <p:blipFill>
          <a:blip r:embed="rId4"/>
          <a:stretch>
            <a:fillRect/>
          </a:stretch>
        </p:blipFill>
        <p:spPr>
          <a:xfrm>
            <a:off x="5740180" y="6064751"/>
            <a:ext cx="1781175" cy="381000"/>
          </a:xfrm>
          <a:prstGeom prst="rect">
            <a:avLst/>
          </a:prstGeom>
        </p:spPr>
      </p:pic>
      <p:pic>
        <p:nvPicPr>
          <p:cNvPr id="19" name="Picture 18">
            <a:extLst>
              <a:ext uri="{FF2B5EF4-FFF2-40B4-BE49-F238E27FC236}">
                <a16:creationId xmlns:a16="http://schemas.microsoft.com/office/drawing/2014/main" id="{EE5D7DE3-EA49-4E84-AF15-6A808F6CCD92}"/>
              </a:ext>
            </a:extLst>
          </p:cNvPr>
          <p:cNvPicPr>
            <a:picLocks noChangeAspect="1"/>
          </p:cNvPicPr>
          <p:nvPr/>
        </p:nvPicPr>
        <p:blipFill>
          <a:blip r:embed="rId5"/>
          <a:stretch>
            <a:fillRect/>
          </a:stretch>
        </p:blipFill>
        <p:spPr>
          <a:xfrm>
            <a:off x="7521355" y="5849091"/>
            <a:ext cx="1038225" cy="647700"/>
          </a:xfrm>
          <a:prstGeom prst="rect">
            <a:avLst/>
          </a:prstGeom>
        </p:spPr>
      </p:pic>
      <p:sp>
        <p:nvSpPr>
          <p:cNvPr id="20" name="TextBox 19">
            <a:extLst>
              <a:ext uri="{FF2B5EF4-FFF2-40B4-BE49-F238E27FC236}">
                <a16:creationId xmlns:a16="http://schemas.microsoft.com/office/drawing/2014/main" id="{E8B62A36-618E-4ADC-9556-88E384EFE586}"/>
              </a:ext>
            </a:extLst>
          </p:cNvPr>
          <p:cNvSpPr txBox="1"/>
          <p:nvPr/>
        </p:nvSpPr>
        <p:spPr>
          <a:xfrm>
            <a:off x="7535690" y="5988275"/>
            <a:ext cx="979660" cy="369332"/>
          </a:xfrm>
          <a:prstGeom prst="rect">
            <a:avLst/>
          </a:prstGeom>
          <a:solidFill>
            <a:schemeClr val="accent5">
              <a:lumMod val="60000"/>
              <a:lumOff val="40000"/>
              <a:alpha val="30196"/>
            </a:schemeClr>
          </a:solidFill>
        </p:spPr>
        <p:txBody>
          <a:bodyPr wrap="square" rtlCol="0">
            <a:spAutoFit/>
          </a:bodyPr>
          <a:lstStyle/>
          <a:p>
            <a:pPr algn="ctr"/>
            <a:r>
              <a:rPr lang="en-US" b="1" dirty="0"/>
              <a:t>JD</a:t>
            </a:r>
          </a:p>
        </p:txBody>
      </p:sp>
    </p:spTree>
    <p:extLst>
      <p:ext uri="{BB962C8B-B14F-4D97-AF65-F5344CB8AC3E}">
        <p14:creationId xmlns:p14="http://schemas.microsoft.com/office/powerpoint/2010/main" val="117925468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E3CA1-6624-4DC3-A6CD-EE20916F5031}"/>
              </a:ext>
            </a:extLst>
          </p:cNvPr>
          <p:cNvSpPr>
            <a:spLocks noGrp="1"/>
          </p:cNvSpPr>
          <p:nvPr>
            <p:ph type="title"/>
          </p:nvPr>
        </p:nvSpPr>
        <p:spPr/>
        <p:txBody>
          <a:bodyPr>
            <a:normAutofit/>
          </a:bodyPr>
          <a:lstStyle/>
          <a:p>
            <a:r>
              <a:rPr lang="en-US" sz="4000" b="1" dirty="0"/>
              <a:t>Recording Actual Values</a:t>
            </a:r>
          </a:p>
        </p:txBody>
      </p:sp>
      <p:sp>
        <p:nvSpPr>
          <p:cNvPr id="4" name="Content Placeholder 3">
            <a:extLst>
              <a:ext uri="{FF2B5EF4-FFF2-40B4-BE49-F238E27FC236}">
                <a16:creationId xmlns:a16="http://schemas.microsoft.com/office/drawing/2014/main" id="{667B27BD-560F-4726-95AB-0446A65D9646}"/>
              </a:ext>
            </a:extLst>
          </p:cNvPr>
          <p:cNvSpPr>
            <a:spLocks noGrp="1"/>
          </p:cNvSpPr>
          <p:nvPr>
            <p:ph idx="1"/>
          </p:nvPr>
        </p:nvSpPr>
        <p:spPr/>
        <p:txBody>
          <a:bodyPr>
            <a:normAutofit/>
          </a:bodyPr>
          <a:lstStyle/>
          <a:p>
            <a:r>
              <a:rPr lang="en-US" sz="3200" dirty="0"/>
              <a:t>At the end of the season you have:</a:t>
            </a:r>
          </a:p>
          <a:p>
            <a:pPr lvl="1"/>
            <a:r>
              <a:rPr lang="en-US" sz="2800" dirty="0"/>
              <a:t>Produced a yield of 3.2 tons  </a:t>
            </a:r>
          </a:p>
          <a:p>
            <a:pPr lvl="1"/>
            <a:r>
              <a:rPr lang="en-US" sz="2800" dirty="0"/>
              <a:t> Applied a total of 170 lbs. of N </a:t>
            </a:r>
          </a:p>
          <a:p>
            <a:pPr lvl="2"/>
            <a:r>
              <a:rPr lang="en-US" sz="2800" dirty="0"/>
              <a:t>Including contributions:</a:t>
            </a:r>
          </a:p>
          <a:p>
            <a:pPr lvl="3"/>
            <a:r>
              <a:rPr lang="en-US" sz="2400" dirty="0"/>
              <a:t>cover crop 		  30 </a:t>
            </a:r>
            <a:r>
              <a:rPr lang="en-US" sz="2400" dirty="0" err="1"/>
              <a:t>lb</a:t>
            </a:r>
            <a:r>
              <a:rPr lang="en-US" sz="2400" dirty="0"/>
              <a:t> N</a:t>
            </a:r>
          </a:p>
          <a:p>
            <a:pPr lvl="3"/>
            <a:r>
              <a:rPr lang="en-US" sz="2400" dirty="0"/>
              <a:t>irrigation water	                  9 </a:t>
            </a:r>
            <a:r>
              <a:rPr lang="en-US" sz="2400" dirty="0" err="1"/>
              <a:t>lb</a:t>
            </a:r>
            <a:r>
              <a:rPr lang="en-US" sz="2400" dirty="0"/>
              <a:t> N</a:t>
            </a:r>
          </a:p>
          <a:p>
            <a:pPr lvl="3"/>
            <a:r>
              <a:rPr lang="en-US" sz="2400" dirty="0"/>
              <a:t>Fertilizer 		131 </a:t>
            </a:r>
            <a:r>
              <a:rPr lang="en-US" sz="2400" dirty="0" err="1"/>
              <a:t>lb</a:t>
            </a:r>
            <a:r>
              <a:rPr lang="en-US" sz="2400" dirty="0"/>
              <a:t> N</a:t>
            </a:r>
          </a:p>
          <a:p>
            <a:pPr marL="457200" lvl="1" indent="0">
              <a:buNone/>
            </a:pPr>
            <a:endParaRPr lang="en-US" sz="2800" dirty="0"/>
          </a:p>
        </p:txBody>
      </p:sp>
      <p:sp>
        <p:nvSpPr>
          <p:cNvPr id="2" name="Slide Number Placeholder 1">
            <a:extLst>
              <a:ext uri="{FF2B5EF4-FFF2-40B4-BE49-F238E27FC236}">
                <a16:creationId xmlns:a16="http://schemas.microsoft.com/office/drawing/2014/main" id="{9DEC493A-D078-4A87-9191-E78BC61E91B2}"/>
              </a:ext>
            </a:extLst>
          </p:cNvPr>
          <p:cNvSpPr>
            <a:spLocks noGrp="1"/>
          </p:cNvSpPr>
          <p:nvPr>
            <p:ph type="sldNum" sz="quarter" idx="12"/>
          </p:nvPr>
        </p:nvSpPr>
        <p:spPr/>
        <p:txBody>
          <a:bodyPr/>
          <a:lstStyle/>
          <a:p>
            <a:fld id="{30F35C39-F39F-4C0B-997D-CB1EB03A2CEE}" type="slidenum">
              <a:rPr lang="en-US" smtClean="0"/>
              <a:t>178</a:t>
            </a:fld>
            <a:endParaRPr lang="en-US"/>
          </a:p>
        </p:txBody>
      </p:sp>
    </p:spTree>
    <p:extLst>
      <p:ext uri="{BB962C8B-B14F-4D97-AF65-F5344CB8AC3E}">
        <p14:creationId xmlns:p14="http://schemas.microsoft.com/office/powerpoint/2010/main" val="33288392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A7263-652F-468D-8177-21340D44A63A}"/>
              </a:ext>
            </a:extLst>
          </p:cNvPr>
          <p:cNvSpPr>
            <a:spLocks noGrp="1"/>
          </p:cNvSpPr>
          <p:nvPr>
            <p:ph type="sldNum" sz="quarter" idx="12"/>
          </p:nvPr>
        </p:nvSpPr>
        <p:spPr/>
        <p:txBody>
          <a:bodyPr/>
          <a:lstStyle/>
          <a:p>
            <a:fld id="{30F35C39-F39F-4C0B-997D-CB1EB03A2CEE}" type="slidenum">
              <a:rPr lang="en-US" smtClean="0"/>
              <a:t>179</a:t>
            </a:fld>
            <a:endParaRPr lang="en-US"/>
          </a:p>
        </p:txBody>
      </p:sp>
      <p:pic>
        <p:nvPicPr>
          <p:cNvPr id="3" name="Picture 2">
            <a:extLst>
              <a:ext uri="{FF2B5EF4-FFF2-40B4-BE49-F238E27FC236}">
                <a16:creationId xmlns:a16="http://schemas.microsoft.com/office/drawing/2014/main" id="{4B99C6FC-601C-49FD-B351-3F6F840ED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4F46D5CA-4552-4764-8AD0-EFB85039D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533400"/>
            <a:ext cx="8763000" cy="5176032"/>
          </a:xfrm>
          <a:prstGeom prst="rect">
            <a:avLst/>
          </a:prstGeom>
        </p:spPr>
      </p:pic>
      <p:sp>
        <p:nvSpPr>
          <p:cNvPr id="5" name="TextBox 4">
            <a:extLst>
              <a:ext uri="{FF2B5EF4-FFF2-40B4-BE49-F238E27FC236}">
                <a16:creationId xmlns:a16="http://schemas.microsoft.com/office/drawing/2014/main" id="{68118881-F992-4743-8CFC-ECE68C0A8B36}"/>
              </a:ext>
            </a:extLst>
          </p:cNvPr>
          <p:cNvSpPr txBox="1"/>
          <p:nvPr/>
        </p:nvSpPr>
        <p:spPr>
          <a:xfrm>
            <a:off x="2057400" y="1228084"/>
            <a:ext cx="1143001" cy="369332"/>
          </a:xfrm>
          <a:prstGeom prst="rect">
            <a:avLst/>
          </a:prstGeom>
          <a:noFill/>
        </p:spPr>
        <p:txBody>
          <a:bodyPr wrap="square" rtlCol="0">
            <a:spAutoFit/>
          </a:bodyPr>
          <a:lstStyle/>
          <a:p>
            <a:pPr algn="ctr"/>
            <a:r>
              <a:rPr lang="en-US" b="1" dirty="0"/>
              <a:t>tons</a:t>
            </a:r>
          </a:p>
        </p:txBody>
      </p:sp>
      <p:sp>
        <p:nvSpPr>
          <p:cNvPr id="6" name="TextBox 5">
            <a:extLst>
              <a:ext uri="{FF2B5EF4-FFF2-40B4-BE49-F238E27FC236}">
                <a16:creationId xmlns:a16="http://schemas.microsoft.com/office/drawing/2014/main" id="{B8589084-D2A9-4EBA-BDEC-F587AF5E08F3}"/>
              </a:ext>
            </a:extLst>
          </p:cNvPr>
          <p:cNvSpPr txBox="1"/>
          <p:nvPr/>
        </p:nvSpPr>
        <p:spPr>
          <a:xfrm>
            <a:off x="6457950" y="1228084"/>
            <a:ext cx="1143001" cy="369332"/>
          </a:xfrm>
          <a:prstGeom prst="rect">
            <a:avLst/>
          </a:prstGeom>
          <a:noFill/>
        </p:spPr>
        <p:txBody>
          <a:bodyPr wrap="square" rtlCol="0">
            <a:spAutoFit/>
          </a:bodyPr>
          <a:lstStyle/>
          <a:p>
            <a:pPr algn="ctr"/>
            <a:r>
              <a:rPr lang="en-US" b="1" dirty="0"/>
              <a:t>3</a:t>
            </a:r>
          </a:p>
        </p:txBody>
      </p:sp>
      <p:sp>
        <p:nvSpPr>
          <p:cNvPr id="7" name="Rectangle 6">
            <a:extLst>
              <a:ext uri="{FF2B5EF4-FFF2-40B4-BE49-F238E27FC236}">
                <a16:creationId xmlns:a16="http://schemas.microsoft.com/office/drawing/2014/main" id="{452E7A1F-FA81-4168-8899-F6749EBB0BD5}"/>
              </a:ext>
            </a:extLst>
          </p:cNvPr>
          <p:cNvSpPr/>
          <p:nvPr/>
        </p:nvSpPr>
        <p:spPr>
          <a:xfrm>
            <a:off x="283782" y="299357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426E91-CB45-4B59-8BF1-584C03DE4D8B}"/>
              </a:ext>
            </a:extLst>
          </p:cNvPr>
          <p:cNvSpPr/>
          <p:nvPr/>
        </p:nvSpPr>
        <p:spPr>
          <a:xfrm>
            <a:off x="283782" y="2697016"/>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EAE758-3A5C-4CCD-B814-AC2DD55F3C5F}"/>
              </a:ext>
            </a:extLst>
          </p:cNvPr>
          <p:cNvSpPr/>
          <p:nvPr/>
        </p:nvSpPr>
        <p:spPr>
          <a:xfrm>
            <a:off x="261257" y="3850758"/>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701E5-E7B4-4FE6-AED3-E6CFB77B65AA}"/>
              </a:ext>
            </a:extLst>
          </p:cNvPr>
          <p:cNvSpPr/>
          <p:nvPr/>
        </p:nvSpPr>
        <p:spPr>
          <a:xfrm>
            <a:off x="261257" y="356773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4AD53B-829D-4A46-BCAA-F40C8E8ADBE6}"/>
              </a:ext>
            </a:extLst>
          </p:cNvPr>
          <p:cNvSpPr/>
          <p:nvPr/>
        </p:nvSpPr>
        <p:spPr>
          <a:xfrm>
            <a:off x="283782" y="443687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04F1AC-354F-4083-978A-42DD73433A76}"/>
              </a:ext>
            </a:extLst>
          </p:cNvPr>
          <p:cNvSpPr txBox="1"/>
          <p:nvPr/>
        </p:nvSpPr>
        <p:spPr>
          <a:xfrm>
            <a:off x="6457950" y="5255016"/>
            <a:ext cx="1143001" cy="369332"/>
          </a:xfrm>
          <a:prstGeom prst="rect">
            <a:avLst/>
          </a:prstGeom>
          <a:noFill/>
        </p:spPr>
        <p:txBody>
          <a:bodyPr wrap="square" rtlCol="0">
            <a:spAutoFit/>
          </a:bodyPr>
          <a:lstStyle/>
          <a:p>
            <a:pPr algn="ctr"/>
            <a:r>
              <a:rPr lang="en-US" b="1" dirty="0"/>
              <a:t>159</a:t>
            </a:r>
          </a:p>
        </p:txBody>
      </p:sp>
      <p:sp>
        <p:nvSpPr>
          <p:cNvPr id="13" name="TextBox 12">
            <a:extLst>
              <a:ext uri="{FF2B5EF4-FFF2-40B4-BE49-F238E27FC236}">
                <a16:creationId xmlns:a16="http://schemas.microsoft.com/office/drawing/2014/main" id="{2AED1F58-7C02-4F7E-82D3-B7A2085EB36C}"/>
              </a:ext>
            </a:extLst>
          </p:cNvPr>
          <p:cNvSpPr txBox="1"/>
          <p:nvPr/>
        </p:nvSpPr>
        <p:spPr>
          <a:xfrm>
            <a:off x="6457949" y="3030538"/>
            <a:ext cx="1143001" cy="369332"/>
          </a:xfrm>
          <a:prstGeom prst="rect">
            <a:avLst/>
          </a:prstGeom>
          <a:noFill/>
        </p:spPr>
        <p:txBody>
          <a:bodyPr wrap="square" rtlCol="0">
            <a:spAutoFit/>
          </a:bodyPr>
          <a:lstStyle/>
          <a:p>
            <a:pPr algn="ctr"/>
            <a:r>
              <a:rPr lang="en-US" b="1" dirty="0"/>
              <a:t>9</a:t>
            </a:r>
          </a:p>
        </p:txBody>
      </p:sp>
      <p:sp>
        <p:nvSpPr>
          <p:cNvPr id="14" name="TextBox 13">
            <a:extLst>
              <a:ext uri="{FF2B5EF4-FFF2-40B4-BE49-F238E27FC236}">
                <a16:creationId xmlns:a16="http://schemas.microsoft.com/office/drawing/2014/main" id="{392AA122-95A2-480D-A1A9-D1D416D71F7F}"/>
              </a:ext>
            </a:extLst>
          </p:cNvPr>
          <p:cNvSpPr txBox="1"/>
          <p:nvPr/>
        </p:nvSpPr>
        <p:spPr>
          <a:xfrm>
            <a:off x="6457949" y="2436463"/>
            <a:ext cx="1143001" cy="369332"/>
          </a:xfrm>
          <a:prstGeom prst="rect">
            <a:avLst/>
          </a:prstGeom>
          <a:noFill/>
        </p:spPr>
        <p:txBody>
          <a:bodyPr wrap="square" rtlCol="0">
            <a:spAutoFit/>
          </a:bodyPr>
          <a:lstStyle/>
          <a:p>
            <a:pPr algn="ctr"/>
            <a:r>
              <a:rPr lang="en-US" b="1" dirty="0"/>
              <a:t>0</a:t>
            </a:r>
          </a:p>
        </p:txBody>
      </p:sp>
      <p:sp>
        <p:nvSpPr>
          <p:cNvPr id="15" name="TextBox 14">
            <a:extLst>
              <a:ext uri="{FF2B5EF4-FFF2-40B4-BE49-F238E27FC236}">
                <a16:creationId xmlns:a16="http://schemas.microsoft.com/office/drawing/2014/main" id="{7DB1E2E4-4E15-4F10-A33E-837D8983E1B6}"/>
              </a:ext>
            </a:extLst>
          </p:cNvPr>
          <p:cNvSpPr txBox="1"/>
          <p:nvPr/>
        </p:nvSpPr>
        <p:spPr>
          <a:xfrm>
            <a:off x="6457948" y="3557991"/>
            <a:ext cx="1143001" cy="369332"/>
          </a:xfrm>
          <a:prstGeom prst="rect">
            <a:avLst/>
          </a:prstGeom>
          <a:noFill/>
        </p:spPr>
        <p:txBody>
          <a:bodyPr wrap="square" rtlCol="0">
            <a:spAutoFit/>
          </a:bodyPr>
          <a:lstStyle/>
          <a:p>
            <a:pPr algn="ctr"/>
            <a:r>
              <a:rPr lang="en-US" b="1" dirty="0"/>
              <a:t>30</a:t>
            </a:r>
          </a:p>
        </p:txBody>
      </p:sp>
      <p:sp>
        <p:nvSpPr>
          <p:cNvPr id="16" name="TextBox 15">
            <a:extLst>
              <a:ext uri="{FF2B5EF4-FFF2-40B4-BE49-F238E27FC236}">
                <a16:creationId xmlns:a16="http://schemas.microsoft.com/office/drawing/2014/main" id="{9F8C3277-5F00-4227-A92E-D807348E0876}"/>
              </a:ext>
            </a:extLst>
          </p:cNvPr>
          <p:cNvSpPr txBox="1"/>
          <p:nvPr/>
        </p:nvSpPr>
        <p:spPr>
          <a:xfrm>
            <a:off x="6457948" y="4133488"/>
            <a:ext cx="1143001" cy="369332"/>
          </a:xfrm>
          <a:prstGeom prst="rect">
            <a:avLst/>
          </a:prstGeom>
          <a:noFill/>
        </p:spPr>
        <p:txBody>
          <a:bodyPr wrap="square" rtlCol="0">
            <a:spAutoFit/>
          </a:bodyPr>
          <a:lstStyle/>
          <a:p>
            <a:pPr algn="ctr"/>
            <a:r>
              <a:rPr lang="en-US" b="1" dirty="0"/>
              <a:t>120</a:t>
            </a:r>
          </a:p>
        </p:txBody>
      </p:sp>
      <p:sp>
        <p:nvSpPr>
          <p:cNvPr id="17" name="TextBox 16">
            <a:extLst>
              <a:ext uri="{FF2B5EF4-FFF2-40B4-BE49-F238E27FC236}">
                <a16:creationId xmlns:a16="http://schemas.microsoft.com/office/drawing/2014/main" id="{4A6E3697-D418-4D60-B2EA-737C9D73081C}"/>
              </a:ext>
            </a:extLst>
          </p:cNvPr>
          <p:cNvSpPr txBox="1"/>
          <p:nvPr/>
        </p:nvSpPr>
        <p:spPr>
          <a:xfrm>
            <a:off x="6457947" y="4708858"/>
            <a:ext cx="1143001" cy="369332"/>
          </a:xfrm>
          <a:prstGeom prst="rect">
            <a:avLst/>
          </a:prstGeom>
          <a:noFill/>
        </p:spPr>
        <p:txBody>
          <a:bodyPr wrap="square" rtlCol="0">
            <a:spAutoFit/>
          </a:bodyPr>
          <a:lstStyle/>
          <a:p>
            <a:pPr algn="ctr"/>
            <a:r>
              <a:rPr lang="en-US" b="1" dirty="0"/>
              <a:t>0</a:t>
            </a:r>
          </a:p>
        </p:txBody>
      </p:sp>
      <p:pic>
        <p:nvPicPr>
          <p:cNvPr id="18" name="Picture 17">
            <a:extLst>
              <a:ext uri="{FF2B5EF4-FFF2-40B4-BE49-F238E27FC236}">
                <a16:creationId xmlns:a16="http://schemas.microsoft.com/office/drawing/2014/main" id="{646792FE-AB1A-4965-BC9E-A3F74387CABF}"/>
              </a:ext>
            </a:extLst>
          </p:cNvPr>
          <p:cNvPicPr>
            <a:picLocks noChangeAspect="1"/>
          </p:cNvPicPr>
          <p:nvPr/>
        </p:nvPicPr>
        <p:blipFill>
          <a:blip r:embed="rId4"/>
          <a:stretch>
            <a:fillRect/>
          </a:stretch>
        </p:blipFill>
        <p:spPr>
          <a:xfrm>
            <a:off x="5740180" y="6064751"/>
            <a:ext cx="1781175" cy="381000"/>
          </a:xfrm>
          <a:prstGeom prst="rect">
            <a:avLst/>
          </a:prstGeom>
        </p:spPr>
      </p:pic>
      <p:pic>
        <p:nvPicPr>
          <p:cNvPr id="19" name="Picture 18">
            <a:extLst>
              <a:ext uri="{FF2B5EF4-FFF2-40B4-BE49-F238E27FC236}">
                <a16:creationId xmlns:a16="http://schemas.microsoft.com/office/drawing/2014/main" id="{EE5D7DE3-EA49-4E84-AF15-6A808F6CCD92}"/>
              </a:ext>
            </a:extLst>
          </p:cNvPr>
          <p:cNvPicPr>
            <a:picLocks noChangeAspect="1"/>
          </p:cNvPicPr>
          <p:nvPr/>
        </p:nvPicPr>
        <p:blipFill>
          <a:blip r:embed="rId5"/>
          <a:stretch>
            <a:fillRect/>
          </a:stretch>
        </p:blipFill>
        <p:spPr>
          <a:xfrm>
            <a:off x="7521355" y="5849091"/>
            <a:ext cx="1038225" cy="647700"/>
          </a:xfrm>
          <a:prstGeom prst="rect">
            <a:avLst/>
          </a:prstGeom>
        </p:spPr>
      </p:pic>
      <p:sp>
        <p:nvSpPr>
          <p:cNvPr id="20" name="TextBox 19">
            <a:extLst>
              <a:ext uri="{FF2B5EF4-FFF2-40B4-BE49-F238E27FC236}">
                <a16:creationId xmlns:a16="http://schemas.microsoft.com/office/drawing/2014/main" id="{E8B62A36-618E-4ADC-9556-88E384EFE586}"/>
              </a:ext>
            </a:extLst>
          </p:cNvPr>
          <p:cNvSpPr txBox="1"/>
          <p:nvPr/>
        </p:nvSpPr>
        <p:spPr>
          <a:xfrm>
            <a:off x="7535690" y="5988275"/>
            <a:ext cx="979660" cy="369332"/>
          </a:xfrm>
          <a:prstGeom prst="rect">
            <a:avLst/>
          </a:prstGeom>
          <a:noFill/>
        </p:spPr>
        <p:txBody>
          <a:bodyPr wrap="square" rtlCol="0">
            <a:spAutoFit/>
          </a:bodyPr>
          <a:lstStyle/>
          <a:p>
            <a:pPr algn="ctr"/>
            <a:r>
              <a:rPr lang="en-US" b="1" dirty="0"/>
              <a:t>JD</a:t>
            </a:r>
          </a:p>
        </p:txBody>
      </p:sp>
      <p:sp>
        <p:nvSpPr>
          <p:cNvPr id="22" name="TextBox 21">
            <a:extLst>
              <a:ext uri="{FF2B5EF4-FFF2-40B4-BE49-F238E27FC236}">
                <a16:creationId xmlns:a16="http://schemas.microsoft.com/office/drawing/2014/main" id="{BF7535C5-CF25-44D2-8D46-27F3565362E1}"/>
              </a:ext>
            </a:extLst>
          </p:cNvPr>
          <p:cNvSpPr txBox="1"/>
          <p:nvPr/>
        </p:nvSpPr>
        <p:spPr>
          <a:xfrm>
            <a:off x="7787395" y="1228084"/>
            <a:ext cx="979660" cy="369332"/>
          </a:xfrm>
          <a:prstGeom prst="rect">
            <a:avLst/>
          </a:prstGeom>
          <a:solidFill>
            <a:schemeClr val="accent5">
              <a:lumMod val="60000"/>
              <a:lumOff val="40000"/>
              <a:alpha val="30196"/>
            </a:schemeClr>
          </a:solidFill>
        </p:spPr>
        <p:txBody>
          <a:bodyPr wrap="square" rtlCol="0">
            <a:spAutoFit/>
          </a:bodyPr>
          <a:lstStyle/>
          <a:p>
            <a:pPr algn="ctr"/>
            <a:r>
              <a:rPr lang="en-US" b="1" dirty="0"/>
              <a:t>3.2</a:t>
            </a:r>
          </a:p>
        </p:txBody>
      </p:sp>
      <p:sp>
        <p:nvSpPr>
          <p:cNvPr id="23" name="TextBox 22">
            <a:extLst>
              <a:ext uri="{FF2B5EF4-FFF2-40B4-BE49-F238E27FC236}">
                <a16:creationId xmlns:a16="http://schemas.microsoft.com/office/drawing/2014/main" id="{A2B79E39-B359-4745-8274-13C678641BD1}"/>
              </a:ext>
            </a:extLst>
          </p:cNvPr>
          <p:cNvSpPr txBox="1"/>
          <p:nvPr/>
        </p:nvSpPr>
        <p:spPr>
          <a:xfrm>
            <a:off x="7787395" y="3028112"/>
            <a:ext cx="979660" cy="369332"/>
          </a:xfrm>
          <a:prstGeom prst="rect">
            <a:avLst/>
          </a:prstGeom>
          <a:solidFill>
            <a:schemeClr val="accent5">
              <a:lumMod val="60000"/>
              <a:lumOff val="40000"/>
              <a:alpha val="30196"/>
            </a:schemeClr>
          </a:solidFill>
        </p:spPr>
        <p:txBody>
          <a:bodyPr wrap="square" rtlCol="0">
            <a:spAutoFit/>
          </a:bodyPr>
          <a:lstStyle/>
          <a:p>
            <a:pPr algn="ctr"/>
            <a:r>
              <a:rPr lang="en-US" b="1" dirty="0"/>
              <a:t>9</a:t>
            </a:r>
          </a:p>
        </p:txBody>
      </p:sp>
      <p:sp>
        <p:nvSpPr>
          <p:cNvPr id="24" name="TextBox 23">
            <a:extLst>
              <a:ext uri="{FF2B5EF4-FFF2-40B4-BE49-F238E27FC236}">
                <a16:creationId xmlns:a16="http://schemas.microsoft.com/office/drawing/2014/main" id="{76EEA471-6E81-499C-9328-75526B755050}"/>
              </a:ext>
            </a:extLst>
          </p:cNvPr>
          <p:cNvSpPr txBox="1"/>
          <p:nvPr/>
        </p:nvSpPr>
        <p:spPr>
          <a:xfrm>
            <a:off x="7783340" y="3593068"/>
            <a:ext cx="979660" cy="369332"/>
          </a:xfrm>
          <a:prstGeom prst="rect">
            <a:avLst/>
          </a:prstGeom>
          <a:solidFill>
            <a:schemeClr val="accent5">
              <a:lumMod val="60000"/>
              <a:lumOff val="40000"/>
              <a:alpha val="30196"/>
            </a:schemeClr>
          </a:solidFill>
        </p:spPr>
        <p:txBody>
          <a:bodyPr wrap="square" rtlCol="0">
            <a:spAutoFit/>
          </a:bodyPr>
          <a:lstStyle/>
          <a:p>
            <a:pPr algn="ctr"/>
            <a:r>
              <a:rPr lang="en-US" b="1" dirty="0"/>
              <a:t>30</a:t>
            </a:r>
          </a:p>
        </p:txBody>
      </p:sp>
      <p:sp>
        <p:nvSpPr>
          <p:cNvPr id="25" name="TextBox 24">
            <a:extLst>
              <a:ext uri="{FF2B5EF4-FFF2-40B4-BE49-F238E27FC236}">
                <a16:creationId xmlns:a16="http://schemas.microsoft.com/office/drawing/2014/main" id="{9A1B0892-2F16-4591-B1F2-11C94FD8A3FA}"/>
              </a:ext>
            </a:extLst>
          </p:cNvPr>
          <p:cNvSpPr txBox="1"/>
          <p:nvPr/>
        </p:nvSpPr>
        <p:spPr>
          <a:xfrm>
            <a:off x="7783340" y="4123680"/>
            <a:ext cx="979660" cy="369332"/>
          </a:xfrm>
          <a:prstGeom prst="rect">
            <a:avLst/>
          </a:prstGeom>
          <a:solidFill>
            <a:schemeClr val="accent5">
              <a:lumMod val="60000"/>
              <a:lumOff val="40000"/>
              <a:alpha val="30196"/>
            </a:schemeClr>
          </a:solidFill>
        </p:spPr>
        <p:txBody>
          <a:bodyPr wrap="square" rtlCol="0">
            <a:spAutoFit/>
          </a:bodyPr>
          <a:lstStyle/>
          <a:p>
            <a:pPr algn="ctr"/>
            <a:r>
              <a:rPr lang="en-US" b="1" dirty="0"/>
              <a:t>131</a:t>
            </a:r>
          </a:p>
        </p:txBody>
      </p:sp>
      <p:sp>
        <p:nvSpPr>
          <p:cNvPr id="26" name="TextBox 25">
            <a:extLst>
              <a:ext uri="{FF2B5EF4-FFF2-40B4-BE49-F238E27FC236}">
                <a16:creationId xmlns:a16="http://schemas.microsoft.com/office/drawing/2014/main" id="{10B24B20-3294-4CEA-8C03-4E4B3DFAB69E}"/>
              </a:ext>
            </a:extLst>
          </p:cNvPr>
          <p:cNvSpPr txBox="1"/>
          <p:nvPr/>
        </p:nvSpPr>
        <p:spPr>
          <a:xfrm>
            <a:off x="7787867" y="5226129"/>
            <a:ext cx="979660" cy="369332"/>
          </a:xfrm>
          <a:prstGeom prst="rect">
            <a:avLst/>
          </a:prstGeom>
          <a:solidFill>
            <a:schemeClr val="accent5">
              <a:lumMod val="60000"/>
              <a:lumOff val="40000"/>
              <a:alpha val="30196"/>
            </a:schemeClr>
          </a:solidFill>
        </p:spPr>
        <p:txBody>
          <a:bodyPr wrap="square" rtlCol="0">
            <a:spAutoFit/>
          </a:bodyPr>
          <a:lstStyle/>
          <a:p>
            <a:pPr algn="ctr"/>
            <a:r>
              <a:rPr lang="en-US" b="1" dirty="0"/>
              <a:t>170</a:t>
            </a:r>
          </a:p>
        </p:txBody>
      </p:sp>
    </p:spTree>
    <p:extLst>
      <p:ext uri="{BB962C8B-B14F-4D97-AF65-F5344CB8AC3E}">
        <p14:creationId xmlns:p14="http://schemas.microsoft.com/office/powerpoint/2010/main" val="268881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Nitrate. What is the Problem?</a:t>
            </a:r>
          </a:p>
        </p:txBody>
      </p:sp>
      <p:sp>
        <p:nvSpPr>
          <p:cNvPr id="3" name="Content Placeholder 2"/>
          <p:cNvSpPr>
            <a:spLocks noGrp="1"/>
          </p:cNvSpPr>
          <p:nvPr>
            <p:ph idx="1"/>
          </p:nvPr>
        </p:nvSpPr>
        <p:spPr/>
        <p:txBody>
          <a:bodyPr>
            <a:normAutofit lnSpcReduction="10000"/>
          </a:bodyPr>
          <a:lstStyle/>
          <a:p>
            <a:r>
              <a:rPr lang="en-US" sz="3200" dirty="0"/>
              <a:t>Nitrate in Drinking Water</a:t>
            </a:r>
          </a:p>
          <a:p>
            <a:pPr lvl="1"/>
            <a:r>
              <a:rPr lang="en-US" sz="2800" dirty="0"/>
              <a:t>Federal/CA Maximum Contaminant Level</a:t>
            </a:r>
            <a:r>
              <a:rPr lang="en-US" sz="2800" b="1" dirty="0"/>
              <a:t> </a:t>
            </a:r>
            <a:r>
              <a:rPr lang="en-US" sz="2800" dirty="0"/>
              <a:t>(MCL) is 10 ppm Nitrate expressed as NO</a:t>
            </a:r>
            <a:r>
              <a:rPr lang="en-US" sz="2800" baseline="-25000" dirty="0"/>
              <a:t>3</a:t>
            </a:r>
            <a:r>
              <a:rPr lang="en-US" sz="2800" dirty="0"/>
              <a:t>–N </a:t>
            </a:r>
          </a:p>
          <a:p>
            <a:pPr lvl="2"/>
            <a:r>
              <a:rPr lang="en-US" sz="2400" dirty="0"/>
              <a:t>MCL was determined by US EPA, “to prevent methemoglobinemia in infants”</a:t>
            </a:r>
          </a:p>
          <a:p>
            <a:pPr marL="457200" lvl="1" indent="0">
              <a:buNone/>
            </a:pPr>
            <a:endParaRPr lang="en-US" sz="2800" dirty="0"/>
          </a:p>
          <a:p>
            <a:pPr lvl="1"/>
            <a:r>
              <a:rPr lang="en-US" sz="2800" dirty="0"/>
              <a:t>Concentrations in drinking water of some CA aquifers exceed this level.</a:t>
            </a:r>
          </a:p>
          <a:p>
            <a:pPr lvl="2"/>
            <a:r>
              <a:rPr lang="en-US" sz="2400" dirty="0"/>
              <a:t>CA State Water Resources Control Board noted that 8% of drinking water wells exceed the nitrate threshold. </a:t>
            </a:r>
          </a:p>
          <a:p>
            <a:pPr lvl="1"/>
            <a:endParaRPr lang="en-US" sz="1800" dirty="0"/>
          </a:p>
          <a:p>
            <a:pPr marL="0" indent="0">
              <a:buNone/>
            </a:pPr>
            <a:endParaRPr lang="en-US" sz="1800" i="1" dirty="0"/>
          </a:p>
          <a:p>
            <a:pPr marL="0" indent="0">
              <a:buNone/>
            </a:pPr>
            <a:endParaRPr lang="en-US" sz="1800" i="1" dirty="0"/>
          </a:p>
        </p:txBody>
      </p:sp>
      <p:sp>
        <p:nvSpPr>
          <p:cNvPr id="4" name="Slide Number Placeholder 3">
            <a:extLst>
              <a:ext uri="{FF2B5EF4-FFF2-40B4-BE49-F238E27FC236}">
                <a16:creationId xmlns:a16="http://schemas.microsoft.com/office/drawing/2014/main" id="{CAEA03A5-7813-4AA6-8830-DC852DEA1F85}"/>
              </a:ext>
            </a:extLst>
          </p:cNvPr>
          <p:cNvSpPr>
            <a:spLocks noGrp="1"/>
          </p:cNvSpPr>
          <p:nvPr>
            <p:ph type="sldNum" sz="quarter" idx="12"/>
          </p:nvPr>
        </p:nvSpPr>
        <p:spPr/>
        <p:txBody>
          <a:bodyPr/>
          <a:lstStyle/>
          <a:p>
            <a:fld id="{30F35C39-F39F-4C0B-997D-CB1EB03A2CEE}" type="slidenum">
              <a:rPr lang="en-US" smtClean="0"/>
              <a:t>18</a:t>
            </a:fld>
            <a:endParaRPr lang="en-US"/>
          </a:p>
        </p:txBody>
      </p:sp>
    </p:spTree>
    <p:extLst>
      <p:ext uri="{BB962C8B-B14F-4D97-AF65-F5344CB8AC3E}">
        <p14:creationId xmlns:p14="http://schemas.microsoft.com/office/powerpoint/2010/main" val="350071959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3007D-09CE-4269-A2E2-2EF628C2DE6D}"/>
              </a:ext>
            </a:extLst>
          </p:cNvPr>
          <p:cNvSpPr>
            <a:spLocks noGrp="1"/>
          </p:cNvSpPr>
          <p:nvPr>
            <p:ph type="sldNum" sz="quarter" idx="12"/>
          </p:nvPr>
        </p:nvSpPr>
        <p:spPr/>
        <p:txBody>
          <a:bodyPr/>
          <a:lstStyle/>
          <a:p>
            <a:fld id="{30F35C39-F39F-4C0B-997D-CB1EB03A2CEE}" type="slidenum">
              <a:rPr lang="en-US" smtClean="0"/>
              <a:t>180</a:t>
            </a:fld>
            <a:endParaRPr lang="en-US"/>
          </a:p>
        </p:txBody>
      </p:sp>
      <p:pic>
        <p:nvPicPr>
          <p:cNvPr id="3" name="Picture 2">
            <a:extLst>
              <a:ext uri="{FF2B5EF4-FFF2-40B4-BE49-F238E27FC236}">
                <a16:creationId xmlns:a16="http://schemas.microsoft.com/office/drawing/2014/main" id="{E04169C7-8E94-4AC3-B4FC-544EB83B8760}"/>
              </a:ext>
            </a:extLst>
          </p:cNvPr>
          <p:cNvPicPr>
            <a:picLocks noChangeAspect="1"/>
          </p:cNvPicPr>
          <p:nvPr/>
        </p:nvPicPr>
        <p:blipFill>
          <a:blip r:embed="rId3"/>
          <a:stretch>
            <a:fillRect/>
          </a:stretch>
        </p:blipFill>
        <p:spPr>
          <a:xfrm>
            <a:off x="495300" y="464321"/>
            <a:ext cx="8153399" cy="6408768"/>
          </a:xfrm>
          <a:prstGeom prst="rect">
            <a:avLst/>
          </a:prstGeom>
          <a:solidFill>
            <a:schemeClr val="tx1"/>
          </a:solidFill>
        </p:spPr>
      </p:pic>
      <p:sp>
        <p:nvSpPr>
          <p:cNvPr id="4" name="Rectangle 3">
            <a:extLst>
              <a:ext uri="{FF2B5EF4-FFF2-40B4-BE49-F238E27FC236}">
                <a16:creationId xmlns:a16="http://schemas.microsoft.com/office/drawing/2014/main" id="{0B0BFB3F-84E9-4C46-80AB-99881144BAD1}"/>
              </a:ext>
            </a:extLst>
          </p:cNvPr>
          <p:cNvSpPr/>
          <p:nvPr/>
        </p:nvSpPr>
        <p:spPr>
          <a:xfrm>
            <a:off x="1905000" y="1219201"/>
            <a:ext cx="76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873BB2-60DE-4945-BE76-A02E9E269F20}"/>
              </a:ext>
            </a:extLst>
          </p:cNvPr>
          <p:cNvSpPr txBox="1"/>
          <p:nvPr/>
        </p:nvSpPr>
        <p:spPr>
          <a:xfrm>
            <a:off x="990600" y="2294521"/>
            <a:ext cx="1828800" cy="369332"/>
          </a:xfrm>
          <a:prstGeom prst="rect">
            <a:avLst/>
          </a:prstGeom>
          <a:solidFill>
            <a:schemeClr val="accent2">
              <a:lumMod val="40000"/>
              <a:lumOff val="60000"/>
              <a:alpha val="47000"/>
            </a:schemeClr>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7DE91AE-5D5F-430B-86BF-535B86044A4C}"/>
              </a:ext>
            </a:extLst>
          </p:cNvPr>
          <p:cNvSpPr txBox="1"/>
          <p:nvPr/>
        </p:nvSpPr>
        <p:spPr>
          <a:xfrm>
            <a:off x="838200" y="3079393"/>
            <a:ext cx="3733800" cy="369332"/>
          </a:xfrm>
          <a:prstGeom prst="rect">
            <a:avLst/>
          </a:prstGeom>
          <a:solidFill>
            <a:schemeClr val="accent2">
              <a:lumMod val="40000"/>
              <a:lumOff val="60000"/>
              <a:alpha val="47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9BC09319-864B-4B88-B116-85E9866972DF}"/>
              </a:ext>
            </a:extLst>
          </p:cNvPr>
          <p:cNvSpPr txBox="1"/>
          <p:nvPr/>
        </p:nvSpPr>
        <p:spPr>
          <a:xfrm>
            <a:off x="6457950" y="3079393"/>
            <a:ext cx="1066800" cy="369332"/>
          </a:xfrm>
          <a:prstGeom prst="rect">
            <a:avLst/>
          </a:prstGeom>
          <a:solidFill>
            <a:schemeClr val="accent2">
              <a:lumMod val="40000"/>
              <a:lumOff val="60000"/>
              <a:alpha val="47000"/>
            </a:schemeClr>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6A571331-C2A1-4137-9890-F1B873A89633}"/>
              </a:ext>
            </a:extLst>
          </p:cNvPr>
          <p:cNvSpPr txBox="1"/>
          <p:nvPr/>
        </p:nvSpPr>
        <p:spPr>
          <a:xfrm>
            <a:off x="990600" y="3910473"/>
            <a:ext cx="1676400" cy="260866"/>
          </a:xfrm>
          <a:prstGeom prst="rect">
            <a:avLst/>
          </a:prstGeom>
          <a:solidFill>
            <a:schemeClr val="accent1">
              <a:lumMod val="40000"/>
              <a:lumOff val="60000"/>
              <a:alpha val="48000"/>
            </a:schemeClr>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135FAA43-76F1-4E91-9354-118338DA7EF4}"/>
              </a:ext>
            </a:extLst>
          </p:cNvPr>
          <p:cNvSpPr txBox="1"/>
          <p:nvPr/>
        </p:nvSpPr>
        <p:spPr>
          <a:xfrm>
            <a:off x="838200" y="6118842"/>
            <a:ext cx="3733800" cy="260866"/>
          </a:xfrm>
          <a:prstGeom prst="rect">
            <a:avLst/>
          </a:prstGeom>
          <a:solidFill>
            <a:schemeClr val="accent1">
              <a:lumMod val="40000"/>
              <a:lumOff val="60000"/>
              <a:alpha val="48000"/>
            </a:schemeClr>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169DA29E-72F9-44C1-BD5F-87C900031139}"/>
              </a:ext>
            </a:extLst>
          </p:cNvPr>
          <p:cNvSpPr txBox="1"/>
          <p:nvPr/>
        </p:nvSpPr>
        <p:spPr>
          <a:xfrm>
            <a:off x="6438146" y="6075165"/>
            <a:ext cx="1066800" cy="348219"/>
          </a:xfrm>
          <a:prstGeom prst="rect">
            <a:avLst/>
          </a:prstGeom>
          <a:solidFill>
            <a:schemeClr val="accent1">
              <a:lumMod val="40000"/>
              <a:lumOff val="60000"/>
              <a:alpha val="48000"/>
            </a:schemeClr>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D2BB1301-F09F-446A-9181-27969518AA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spTree>
    <p:extLst>
      <p:ext uri="{BB962C8B-B14F-4D97-AF65-F5344CB8AC3E}">
        <p14:creationId xmlns:p14="http://schemas.microsoft.com/office/powerpoint/2010/main" val="7178585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4B9CB3-F701-4CB5-AEB7-8F4584647D62}"/>
              </a:ext>
            </a:extLst>
          </p:cNvPr>
          <p:cNvSpPr>
            <a:spLocks noGrp="1"/>
          </p:cNvSpPr>
          <p:nvPr>
            <p:ph type="sldNum" sz="quarter" idx="12"/>
          </p:nvPr>
        </p:nvSpPr>
        <p:spPr/>
        <p:txBody>
          <a:bodyPr/>
          <a:lstStyle/>
          <a:p>
            <a:fld id="{30F35C39-F39F-4C0B-997D-CB1EB03A2CEE}" type="slidenum">
              <a:rPr lang="en-US" smtClean="0"/>
              <a:t>181</a:t>
            </a:fld>
            <a:endParaRPr lang="en-US"/>
          </a:p>
        </p:txBody>
      </p:sp>
      <p:pic>
        <p:nvPicPr>
          <p:cNvPr id="5" name="Picture 4">
            <a:extLst>
              <a:ext uri="{FF2B5EF4-FFF2-40B4-BE49-F238E27FC236}">
                <a16:creationId xmlns:a16="http://schemas.microsoft.com/office/drawing/2014/main" id="{2D050CB7-D97A-4E44-8D73-7AECD7B04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33"/>
          <a:stretch/>
        </p:blipFill>
        <p:spPr>
          <a:xfrm>
            <a:off x="152400" y="0"/>
            <a:ext cx="8839200" cy="3581723"/>
          </a:xfrm>
          <a:prstGeom prst="rect">
            <a:avLst/>
          </a:prstGeom>
        </p:spPr>
      </p:pic>
      <p:pic>
        <p:nvPicPr>
          <p:cNvPr id="9" name="Picture 8">
            <a:extLst>
              <a:ext uri="{FF2B5EF4-FFF2-40B4-BE49-F238E27FC236}">
                <a16:creationId xmlns:a16="http://schemas.microsoft.com/office/drawing/2014/main" id="{61EF9627-6F1B-47CD-8A27-0E8AA92B3A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920" y="3886200"/>
            <a:ext cx="8763000" cy="2231253"/>
          </a:xfrm>
          <a:prstGeom prst="rect">
            <a:avLst/>
          </a:prstGeom>
        </p:spPr>
      </p:pic>
      <p:sp>
        <p:nvSpPr>
          <p:cNvPr id="6" name="Rectangle 5">
            <a:extLst>
              <a:ext uri="{FF2B5EF4-FFF2-40B4-BE49-F238E27FC236}">
                <a16:creationId xmlns:a16="http://schemas.microsoft.com/office/drawing/2014/main" id="{6F203D03-31E2-4085-A950-6D0CC5189E49}"/>
              </a:ext>
            </a:extLst>
          </p:cNvPr>
          <p:cNvSpPr/>
          <p:nvPr/>
        </p:nvSpPr>
        <p:spPr>
          <a:xfrm>
            <a:off x="152400" y="1215666"/>
            <a:ext cx="8763000" cy="913845"/>
          </a:xfrm>
          <a:prstGeom prst="rect">
            <a:avLst/>
          </a:prstGeom>
          <a:solidFill>
            <a:schemeClr val="accent4">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EFFA381-25FD-4A31-A9B5-FA8248BFE6B4}"/>
              </a:ext>
            </a:extLst>
          </p:cNvPr>
          <p:cNvSpPr txBox="1"/>
          <p:nvPr/>
        </p:nvSpPr>
        <p:spPr>
          <a:xfrm>
            <a:off x="2468766" y="1146004"/>
            <a:ext cx="876300" cy="369332"/>
          </a:xfrm>
          <a:prstGeom prst="rect">
            <a:avLst/>
          </a:prstGeom>
          <a:noFill/>
        </p:spPr>
        <p:txBody>
          <a:bodyPr wrap="square" rtlCol="0">
            <a:spAutoFit/>
          </a:bodyPr>
          <a:lstStyle/>
          <a:p>
            <a:r>
              <a:rPr lang="en-US" dirty="0"/>
              <a:t>1234</a:t>
            </a:r>
          </a:p>
        </p:txBody>
      </p:sp>
      <p:sp>
        <p:nvSpPr>
          <p:cNvPr id="10" name="TextBox 9">
            <a:extLst>
              <a:ext uri="{FF2B5EF4-FFF2-40B4-BE49-F238E27FC236}">
                <a16:creationId xmlns:a16="http://schemas.microsoft.com/office/drawing/2014/main" id="{4D73379F-FD4D-4A44-8A7A-55A21CF9489B}"/>
              </a:ext>
            </a:extLst>
          </p:cNvPr>
          <p:cNvSpPr txBox="1"/>
          <p:nvPr/>
        </p:nvSpPr>
        <p:spPr>
          <a:xfrm>
            <a:off x="3333749" y="1595849"/>
            <a:ext cx="3962400" cy="369332"/>
          </a:xfrm>
          <a:prstGeom prst="rect">
            <a:avLst/>
          </a:prstGeom>
          <a:noFill/>
        </p:spPr>
        <p:txBody>
          <a:bodyPr wrap="square" rtlCol="0">
            <a:spAutoFit/>
          </a:bodyPr>
          <a:lstStyle/>
          <a:p>
            <a:r>
              <a:rPr lang="en-US" dirty="0"/>
              <a:t>John Doe</a:t>
            </a:r>
          </a:p>
        </p:txBody>
      </p:sp>
      <p:sp>
        <p:nvSpPr>
          <p:cNvPr id="18" name="Rectangle 17">
            <a:extLst>
              <a:ext uri="{FF2B5EF4-FFF2-40B4-BE49-F238E27FC236}">
                <a16:creationId xmlns:a16="http://schemas.microsoft.com/office/drawing/2014/main" id="{9610CADB-90DE-4C38-8321-BFF91A05BA73}"/>
              </a:ext>
            </a:extLst>
          </p:cNvPr>
          <p:cNvSpPr/>
          <p:nvPr/>
        </p:nvSpPr>
        <p:spPr>
          <a:xfrm>
            <a:off x="222810" y="4418939"/>
            <a:ext cx="8580661" cy="509287"/>
          </a:xfrm>
          <a:prstGeom prst="rect">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B3CEBA2-9A6D-4E71-8C2C-D1E26BB01199}"/>
              </a:ext>
            </a:extLst>
          </p:cNvPr>
          <p:cNvSpPr txBox="1"/>
          <p:nvPr/>
        </p:nvSpPr>
        <p:spPr>
          <a:xfrm>
            <a:off x="8153400" y="4402175"/>
            <a:ext cx="762000" cy="369332"/>
          </a:xfrm>
          <a:prstGeom prst="rect">
            <a:avLst/>
          </a:prstGeom>
          <a:noFill/>
        </p:spPr>
        <p:txBody>
          <a:bodyPr wrap="square" rtlCol="0">
            <a:spAutoFit/>
          </a:bodyPr>
          <a:lstStyle/>
          <a:p>
            <a:r>
              <a:rPr lang="en-US" dirty="0"/>
              <a:t>100</a:t>
            </a:r>
          </a:p>
        </p:txBody>
      </p:sp>
      <p:sp>
        <p:nvSpPr>
          <p:cNvPr id="16" name="TextBox 15">
            <a:extLst>
              <a:ext uri="{FF2B5EF4-FFF2-40B4-BE49-F238E27FC236}">
                <a16:creationId xmlns:a16="http://schemas.microsoft.com/office/drawing/2014/main" id="{608DEC11-B5B3-407E-B51F-F9A513A2FC58}"/>
              </a:ext>
            </a:extLst>
          </p:cNvPr>
          <p:cNvSpPr txBox="1"/>
          <p:nvPr/>
        </p:nvSpPr>
        <p:spPr>
          <a:xfrm>
            <a:off x="7268936" y="4411331"/>
            <a:ext cx="838200" cy="369332"/>
          </a:xfrm>
          <a:prstGeom prst="rect">
            <a:avLst/>
          </a:prstGeom>
          <a:noFill/>
        </p:spPr>
        <p:txBody>
          <a:bodyPr wrap="square" rtlCol="0">
            <a:spAutoFit/>
          </a:bodyPr>
          <a:lstStyle/>
          <a:p>
            <a:r>
              <a:rPr lang="en-US" dirty="0"/>
              <a:t>12</a:t>
            </a:r>
          </a:p>
        </p:txBody>
      </p:sp>
      <p:sp>
        <p:nvSpPr>
          <p:cNvPr id="15" name="TextBox 14">
            <a:extLst>
              <a:ext uri="{FF2B5EF4-FFF2-40B4-BE49-F238E27FC236}">
                <a16:creationId xmlns:a16="http://schemas.microsoft.com/office/drawing/2014/main" id="{AD85F129-901A-4D72-8016-714996085A21}"/>
              </a:ext>
            </a:extLst>
          </p:cNvPr>
          <p:cNvSpPr txBox="1"/>
          <p:nvPr/>
        </p:nvSpPr>
        <p:spPr>
          <a:xfrm>
            <a:off x="5755822" y="4402175"/>
            <a:ext cx="1600200" cy="376431"/>
          </a:xfrm>
          <a:prstGeom prst="rect">
            <a:avLst/>
          </a:prstGeom>
          <a:noFill/>
        </p:spPr>
        <p:txBody>
          <a:bodyPr wrap="square" rtlCol="0">
            <a:spAutoFit/>
          </a:bodyPr>
          <a:lstStyle/>
          <a:p>
            <a:r>
              <a:rPr lang="en-US" dirty="0"/>
              <a:t>Walnut</a:t>
            </a:r>
          </a:p>
        </p:txBody>
      </p:sp>
      <p:sp>
        <p:nvSpPr>
          <p:cNvPr id="14" name="TextBox 13">
            <a:extLst>
              <a:ext uri="{FF2B5EF4-FFF2-40B4-BE49-F238E27FC236}">
                <a16:creationId xmlns:a16="http://schemas.microsoft.com/office/drawing/2014/main" id="{42D1FCA3-5C85-495E-9DEB-CFD108C54C44}"/>
              </a:ext>
            </a:extLst>
          </p:cNvPr>
          <p:cNvSpPr txBox="1"/>
          <p:nvPr/>
        </p:nvSpPr>
        <p:spPr>
          <a:xfrm>
            <a:off x="4191001" y="4391616"/>
            <a:ext cx="1447800" cy="369332"/>
          </a:xfrm>
          <a:prstGeom prst="rect">
            <a:avLst/>
          </a:prstGeom>
          <a:noFill/>
        </p:spPr>
        <p:txBody>
          <a:bodyPr wrap="square" rtlCol="0">
            <a:spAutoFit/>
          </a:bodyPr>
          <a:lstStyle/>
          <a:p>
            <a:r>
              <a:rPr lang="en-US" dirty="0"/>
              <a:t>Stanislaus</a:t>
            </a:r>
          </a:p>
        </p:txBody>
      </p:sp>
      <p:sp>
        <p:nvSpPr>
          <p:cNvPr id="13" name="TextBox 12">
            <a:extLst>
              <a:ext uri="{FF2B5EF4-FFF2-40B4-BE49-F238E27FC236}">
                <a16:creationId xmlns:a16="http://schemas.microsoft.com/office/drawing/2014/main" id="{143C826C-7E91-48B1-B95A-5E9569433603}"/>
              </a:ext>
            </a:extLst>
          </p:cNvPr>
          <p:cNvSpPr txBox="1"/>
          <p:nvPr/>
        </p:nvSpPr>
        <p:spPr>
          <a:xfrm>
            <a:off x="2789465" y="4411331"/>
            <a:ext cx="1600200" cy="369332"/>
          </a:xfrm>
          <a:prstGeom prst="rect">
            <a:avLst/>
          </a:prstGeom>
          <a:noFill/>
        </p:spPr>
        <p:txBody>
          <a:bodyPr wrap="square" rtlCol="0">
            <a:spAutoFit/>
          </a:bodyPr>
          <a:lstStyle/>
          <a:p>
            <a:r>
              <a:rPr lang="en-US" dirty="0"/>
              <a:t>002-025-016</a:t>
            </a:r>
          </a:p>
        </p:txBody>
      </p:sp>
      <p:sp>
        <p:nvSpPr>
          <p:cNvPr id="12" name="TextBox 11">
            <a:extLst>
              <a:ext uri="{FF2B5EF4-FFF2-40B4-BE49-F238E27FC236}">
                <a16:creationId xmlns:a16="http://schemas.microsoft.com/office/drawing/2014/main" id="{A7F09F53-6835-45E7-B585-5A53381B13E9}"/>
              </a:ext>
            </a:extLst>
          </p:cNvPr>
          <p:cNvSpPr txBox="1"/>
          <p:nvPr/>
        </p:nvSpPr>
        <p:spPr>
          <a:xfrm>
            <a:off x="491219" y="4391616"/>
            <a:ext cx="1752600" cy="369332"/>
          </a:xfrm>
          <a:prstGeom prst="rect">
            <a:avLst/>
          </a:prstGeom>
          <a:noFill/>
        </p:spPr>
        <p:txBody>
          <a:bodyPr wrap="square" rtlCol="0">
            <a:spAutoFit/>
          </a:bodyPr>
          <a:lstStyle/>
          <a:p>
            <a:r>
              <a:rPr lang="en-US" dirty="0"/>
              <a:t>1-1 Walnut</a:t>
            </a:r>
          </a:p>
        </p:txBody>
      </p:sp>
      <p:sp>
        <p:nvSpPr>
          <p:cNvPr id="11" name="TextBox 10">
            <a:extLst>
              <a:ext uri="{FF2B5EF4-FFF2-40B4-BE49-F238E27FC236}">
                <a16:creationId xmlns:a16="http://schemas.microsoft.com/office/drawing/2014/main" id="{D4A3B980-93EF-477B-AB38-C1A2B95E17E3}"/>
              </a:ext>
            </a:extLst>
          </p:cNvPr>
          <p:cNvSpPr txBox="1"/>
          <p:nvPr/>
        </p:nvSpPr>
        <p:spPr>
          <a:xfrm>
            <a:off x="6226239" y="1140078"/>
            <a:ext cx="2362200" cy="369332"/>
          </a:xfrm>
          <a:prstGeom prst="rect">
            <a:avLst/>
          </a:prstGeom>
          <a:noFill/>
        </p:spPr>
        <p:txBody>
          <a:bodyPr wrap="square" rtlCol="0">
            <a:spAutoFit/>
          </a:bodyPr>
          <a:lstStyle/>
          <a:p>
            <a:pPr algn="ctr"/>
            <a:r>
              <a:rPr lang="en-US" dirty="0"/>
              <a:t>2019</a:t>
            </a:r>
          </a:p>
        </p:txBody>
      </p:sp>
    </p:spTree>
    <p:extLst>
      <p:ext uri="{BB962C8B-B14F-4D97-AF65-F5344CB8AC3E}">
        <p14:creationId xmlns:p14="http://schemas.microsoft.com/office/powerpoint/2010/main" val="24406154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5BD1A-3889-4E95-8778-B26E11473BF7}"/>
              </a:ext>
            </a:extLst>
          </p:cNvPr>
          <p:cNvSpPr>
            <a:spLocks noGrp="1"/>
          </p:cNvSpPr>
          <p:nvPr>
            <p:ph type="sldNum" sz="quarter" idx="12"/>
          </p:nvPr>
        </p:nvSpPr>
        <p:spPr/>
        <p:txBody>
          <a:bodyPr/>
          <a:lstStyle/>
          <a:p>
            <a:fld id="{30F35C39-F39F-4C0B-997D-CB1EB03A2CEE}" type="slidenum">
              <a:rPr lang="en-US" smtClean="0"/>
              <a:t>182</a:t>
            </a:fld>
            <a:endParaRPr lang="en-US"/>
          </a:p>
        </p:txBody>
      </p:sp>
      <p:pic>
        <p:nvPicPr>
          <p:cNvPr id="3" name="Picture 2">
            <a:extLst>
              <a:ext uri="{FF2B5EF4-FFF2-40B4-BE49-F238E27FC236}">
                <a16:creationId xmlns:a16="http://schemas.microsoft.com/office/drawing/2014/main" id="{34BD8E34-76CD-420E-9DF1-AC6480E8C4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7200"/>
            <a:ext cx="9144000" cy="3133515"/>
          </a:xfrm>
          <a:prstGeom prst="rect">
            <a:avLst/>
          </a:prstGeom>
        </p:spPr>
      </p:pic>
      <p:sp>
        <p:nvSpPr>
          <p:cNvPr id="4" name="Rectangle 3">
            <a:extLst>
              <a:ext uri="{FF2B5EF4-FFF2-40B4-BE49-F238E27FC236}">
                <a16:creationId xmlns:a16="http://schemas.microsoft.com/office/drawing/2014/main" id="{A1AC7ADA-8FEC-4748-8F25-F402B7B62CAC}"/>
              </a:ext>
            </a:extLst>
          </p:cNvPr>
          <p:cNvSpPr/>
          <p:nvPr/>
        </p:nvSpPr>
        <p:spPr>
          <a:xfrm>
            <a:off x="76200" y="1828800"/>
            <a:ext cx="2971800" cy="1761915"/>
          </a:xfrm>
          <a:prstGeom prst="rect">
            <a:avLst/>
          </a:prstGeom>
          <a:solidFill>
            <a:srgbClr val="C5E0B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a:extLst>
              <a:ext uri="{FF2B5EF4-FFF2-40B4-BE49-F238E27FC236}">
                <a16:creationId xmlns:a16="http://schemas.microsoft.com/office/drawing/2014/main" id="{82F73904-E794-4D77-9303-E96742589194}"/>
              </a:ext>
            </a:extLst>
          </p:cNvPr>
          <p:cNvSpPr txBox="1">
            <a:spLocks/>
          </p:cNvSpPr>
          <p:nvPr/>
        </p:nvSpPr>
        <p:spPr>
          <a:xfrm>
            <a:off x="304800" y="3962400"/>
            <a:ext cx="8686800" cy="224927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dirty="0"/>
              <a:t>Enter the membership ID #</a:t>
            </a:r>
          </a:p>
          <a:p>
            <a:pPr marL="514350" indent="-514350">
              <a:buFont typeface="Arial" panose="020B0604020202020204" pitchFamily="34" charset="0"/>
              <a:buAutoNum type="arabicPeriod"/>
            </a:pPr>
            <a:r>
              <a:rPr lang="en-US" dirty="0"/>
              <a:t>Enter the name of the person completing this form. This needs to be the owner or manager of the farm or the individual certifying the plan </a:t>
            </a:r>
          </a:p>
          <a:p>
            <a:pPr marL="514350" indent="-514350">
              <a:buFont typeface="Arial" panose="020B0604020202020204" pitchFamily="34" charset="0"/>
              <a:buAutoNum type="arabicPeriod"/>
            </a:pPr>
            <a:r>
              <a:rPr lang="en-US" dirty="0"/>
              <a:t>Enter the Crop Year for which your report is based on</a:t>
            </a:r>
          </a:p>
          <a:p>
            <a:pPr marL="514350" indent="-514350">
              <a:buFont typeface="Arial" panose="020B0604020202020204" pitchFamily="34" charset="0"/>
              <a:buAutoNum type="arabicPeriod"/>
            </a:pPr>
            <a:r>
              <a:rPr lang="en-US" dirty="0"/>
              <a:t>Enter Date form is filled out </a:t>
            </a:r>
          </a:p>
        </p:txBody>
      </p:sp>
    </p:spTree>
    <p:extLst>
      <p:ext uri="{BB962C8B-B14F-4D97-AF65-F5344CB8AC3E}">
        <p14:creationId xmlns:p14="http://schemas.microsoft.com/office/powerpoint/2010/main" val="344603169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5BD1A-3889-4E95-8778-B26E11473BF7}"/>
              </a:ext>
            </a:extLst>
          </p:cNvPr>
          <p:cNvSpPr>
            <a:spLocks noGrp="1"/>
          </p:cNvSpPr>
          <p:nvPr>
            <p:ph type="sldNum" sz="quarter" idx="12"/>
          </p:nvPr>
        </p:nvSpPr>
        <p:spPr/>
        <p:txBody>
          <a:bodyPr/>
          <a:lstStyle/>
          <a:p>
            <a:fld id="{30F35C39-F39F-4C0B-997D-CB1EB03A2CEE}" type="slidenum">
              <a:rPr lang="en-US" smtClean="0"/>
              <a:t>183</a:t>
            </a:fld>
            <a:endParaRPr lang="en-US"/>
          </a:p>
        </p:txBody>
      </p:sp>
      <p:pic>
        <p:nvPicPr>
          <p:cNvPr id="3" name="Picture 2">
            <a:extLst>
              <a:ext uri="{FF2B5EF4-FFF2-40B4-BE49-F238E27FC236}">
                <a16:creationId xmlns:a16="http://schemas.microsoft.com/office/drawing/2014/main" id="{34BD8E34-76CD-420E-9DF1-AC6480E8C4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7200"/>
            <a:ext cx="9144000" cy="3133515"/>
          </a:xfrm>
          <a:prstGeom prst="rect">
            <a:avLst/>
          </a:prstGeom>
        </p:spPr>
      </p:pic>
      <p:sp>
        <p:nvSpPr>
          <p:cNvPr id="5" name="Content Placeholder 7">
            <a:extLst>
              <a:ext uri="{FF2B5EF4-FFF2-40B4-BE49-F238E27FC236}">
                <a16:creationId xmlns:a16="http://schemas.microsoft.com/office/drawing/2014/main" id="{82F73904-E794-4D77-9303-E96742589194}"/>
              </a:ext>
            </a:extLst>
          </p:cNvPr>
          <p:cNvSpPr txBox="1">
            <a:spLocks/>
          </p:cNvSpPr>
          <p:nvPr/>
        </p:nvSpPr>
        <p:spPr>
          <a:xfrm>
            <a:off x="304800" y="3962400"/>
            <a:ext cx="8686800" cy="224927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Coalition provided information about this membership’s nitrogen efficiency for the previous crop year and identified management units that were considered outliers compared to other Coalition members growing the same crop.</a:t>
            </a:r>
          </a:p>
          <a:p>
            <a:pPr lvl="1"/>
            <a:r>
              <a:rPr lang="en-US" sz="2000" dirty="0"/>
              <a:t>Check the box if you were identified</a:t>
            </a:r>
          </a:p>
        </p:txBody>
      </p:sp>
      <p:sp>
        <p:nvSpPr>
          <p:cNvPr id="7" name="Rectangle 6">
            <a:extLst>
              <a:ext uri="{FF2B5EF4-FFF2-40B4-BE49-F238E27FC236}">
                <a16:creationId xmlns:a16="http://schemas.microsoft.com/office/drawing/2014/main" id="{6140E1C5-5683-47F0-9B0F-E7BA5D244FB6}"/>
              </a:ext>
            </a:extLst>
          </p:cNvPr>
          <p:cNvSpPr/>
          <p:nvPr/>
        </p:nvSpPr>
        <p:spPr>
          <a:xfrm>
            <a:off x="3048000" y="1828800"/>
            <a:ext cx="2971800" cy="1761915"/>
          </a:xfrm>
          <a:prstGeom prst="rect">
            <a:avLst/>
          </a:prstGeom>
          <a:solidFill>
            <a:srgbClr val="C5E0B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05555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5BD1A-3889-4E95-8778-B26E11473BF7}"/>
              </a:ext>
            </a:extLst>
          </p:cNvPr>
          <p:cNvSpPr>
            <a:spLocks noGrp="1"/>
          </p:cNvSpPr>
          <p:nvPr>
            <p:ph type="sldNum" sz="quarter" idx="12"/>
          </p:nvPr>
        </p:nvSpPr>
        <p:spPr/>
        <p:txBody>
          <a:bodyPr/>
          <a:lstStyle/>
          <a:p>
            <a:fld id="{30F35C39-F39F-4C0B-997D-CB1EB03A2CEE}" type="slidenum">
              <a:rPr lang="en-US" smtClean="0"/>
              <a:t>184</a:t>
            </a:fld>
            <a:endParaRPr lang="en-US"/>
          </a:p>
        </p:txBody>
      </p:sp>
      <p:pic>
        <p:nvPicPr>
          <p:cNvPr id="3" name="Picture 2">
            <a:extLst>
              <a:ext uri="{FF2B5EF4-FFF2-40B4-BE49-F238E27FC236}">
                <a16:creationId xmlns:a16="http://schemas.microsoft.com/office/drawing/2014/main" id="{34BD8E34-76CD-420E-9DF1-AC6480E8C4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7200"/>
            <a:ext cx="9144000" cy="3133515"/>
          </a:xfrm>
          <a:prstGeom prst="rect">
            <a:avLst/>
          </a:prstGeom>
        </p:spPr>
      </p:pic>
      <p:sp>
        <p:nvSpPr>
          <p:cNvPr id="5" name="Content Placeholder 7">
            <a:extLst>
              <a:ext uri="{FF2B5EF4-FFF2-40B4-BE49-F238E27FC236}">
                <a16:creationId xmlns:a16="http://schemas.microsoft.com/office/drawing/2014/main" id="{82F73904-E794-4D77-9303-E96742589194}"/>
              </a:ext>
            </a:extLst>
          </p:cNvPr>
          <p:cNvSpPr txBox="1">
            <a:spLocks/>
          </p:cNvSpPr>
          <p:nvPr/>
        </p:nvSpPr>
        <p:spPr>
          <a:xfrm>
            <a:off x="304800" y="3962400"/>
            <a:ext cx="8686800" cy="224927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AutoNum type="arabicPeriod"/>
            </a:pPr>
            <a:endParaRPr lang="en-US" sz="2400" dirty="0"/>
          </a:p>
        </p:txBody>
      </p:sp>
      <p:sp>
        <p:nvSpPr>
          <p:cNvPr id="7" name="Rectangle 6">
            <a:extLst>
              <a:ext uri="{FF2B5EF4-FFF2-40B4-BE49-F238E27FC236}">
                <a16:creationId xmlns:a16="http://schemas.microsoft.com/office/drawing/2014/main" id="{6140E1C5-5683-47F0-9B0F-E7BA5D244FB6}"/>
              </a:ext>
            </a:extLst>
          </p:cNvPr>
          <p:cNvSpPr/>
          <p:nvPr/>
        </p:nvSpPr>
        <p:spPr>
          <a:xfrm>
            <a:off x="6019800" y="1828800"/>
            <a:ext cx="3124200" cy="1761915"/>
          </a:xfrm>
          <a:prstGeom prst="rect">
            <a:avLst/>
          </a:prstGeom>
          <a:solidFill>
            <a:srgbClr val="C5E0B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130B59-E6FC-4BAC-842F-471467DBA71F}"/>
              </a:ext>
            </a:extLst>
          </p:cNvPr>
          <p:cNvSpPr txBox="1"/>
          <p:nvPr/>
        </p:nvSpPr>
        <p:spPr>
          <a:xfrm flipH="1">
            <a:off x="6172199" y="2514600"/>
            <a:ext cx="152401" cy="140728"/>
          </a:xfrm>
          <a:prstGeom prst="rect">
            <a:avLst/>
          </a:prstGeom>
          <a:solidFill>
            <a:schemeClr val="tx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507A0C07-06F6-4061-824B-74F648E7FE07}"/>
              </a:ext>
            </a:extLst>
          </p:cNvPr>
          <p:cNvSpPr/>
          <p:nvPr/>
        </p:nvSpPr>
        <p:spPr>
          <a:xfrm>
            <a:off x="685800" y="4272686"/>
            <a:ext cx="8022771" cy="1938992"/>
          </a:xfrm>
          <a:prstGeom prst="rect">
            <a:avLst/>
          </a:prstGeom>
        </p:spPr>
        <p:txBody>
          <a:bodyPr wrap="square">
            <a:spAutoFit/>
          </a:bodyPr>
          <a:lstStyle/>
          <a:p>
            <a:pPr marL="914400" lvl="1" indent="-457200">
              <a:buFont typeface="Arial" panose="020B0604020202020204" pitchFamily="34" charset="0"/>
              <a:buChar char="•"/>
            </a:pPr>
            <a:r>
              <a:rPr lang="en-US" sz="2400" dirty="0"/>
              <a:t>Certified Crop Adviser with Nitrogen Management Training (Any crop and any field)</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Grower Self-Certification (Owned or managed fields only)</a:t>
            </a:r>
          </a:p>
        </p:txBody>
      </p:sp>
    </p:spTree>
    <p:extLst>
      <p:ext uri="{BB962C8B-B14F-4D97-AF65-F5344CB8AC3E}">
        <p14:creationId xmlns:p14="http://schemas.microsoft.com/office/powerpoint/2010/main" val="40554839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C49F0E-EBC3-45F9-82AE-17997A63BBCC}"/>
              </a:ext>
            </a:extLst>
          </p:cNvPr>
          <p:cNvSpPr>
            <a:spLocks noGrp="1"/>
          </p:cNvSpPr>
          <p:nvPr>
            <p:ph type="sldNum" sz="quarter" idx="12"/>
          </p:nvPr>
        </p:nvSpPr>
        <p:spPr/>
        <p:txBody>
          <a:bodyPr/>
          <a:lstStyle/>
          <a:p>
            <a:fld id="{30F35C39-F39F-4C0B-997D-CB1EB03A2CEE}" type="slidenum">
              <a:rPr lang="en-US" smtClean="0"/>
              <a:t>185</a:t>
            </a:fld>
            <a:endParaRPr lang="en-US"/>
          </a:p>
        </p:txBody>
      </p:sp>
      <p:pic>
        <p:nvPicPr>
          <p:cNvPr id="7" name="Picture 6">
            <a:extLst>
              <a:ext uri="{FF2B5EF4-FFF2-40B4-BE49-F238E27FC236}">
                <a16:creationId xmlns:a16="http://schemas.microsoft.com/office/drawing/2014/main" id="{8597E41E-76B2-4816-B5A4-89E9B4DABC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762" y="685801"/>
            <a:ext cx="8964439" cy="1482722"/>
          </a:xfrm>
          <a:prstGeom prst="rect">
            <a:avLst/>
          </a:prstGeom>
        </p:spPr>
      </p:pic>
      <p:sp>
        <p:nvSpPr>
          <p:cNvPr id="3" name="Rectangle 2">
            <a:extLst>
              <a:ext uri="{FF2B5EF4-FFF2-40B4-BE49-F238E27FC236}">
                <a16:creationId xmlns:a16="http://schemas.microsoft.com/office/drawing/2014/main" id="{AC310652-FB25-493A-A3EF-EBFB7CFF0FF9}"/>
              </a:ext>
            </a:extLst>
          </p:cNvPr>
          <p:cNvSpPr/>
          <p:nvPr/>
        </p:nvSpPr>
        <p:spPr>
          <a:xfrm>
            <a:off x="116562" y="2168523"/>
            <a:ext cx="8904838" cy="498477"/>
          </a:xfrm>
          <a:prstGeom prst="rect">
            <a:avLst/>
          </a:prstGeom>
          <a:solidFill>
            <a:schemeClr val="accent6">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B594788-8768-4F61-984F-7F211AEE6C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8" y="-37720"/>
            <a:ext cx="9144000" cy="348487"/>
          </a:xfrm>
          <a:prstGeom prst="rect">
            <a:avLst/>
          </a:prstGeom>
        </p:spPr>
      </p:pic>
      <p:sp>
        <p:nvSpPr>
          <p:cNvPr id="5" name="TextBox 4">
            <a:extLst>
              <a:ext uri="{FF2B5EF4-FFF2-40B4-BE49-F238E27FC236}">
                <a16:creationId xmlns:a16="http://schemas.microsoft.com/office/drawing/2014/main" id="{51D1EF3B-92DD-4912-813E-5DE85897EDDD}"/>
              </a:ext>
            </a:extLst>
          </p:cNvPr>
          <p:cNvSpPr txBox="1"/>
          <p:nvPr/>
        </p:nvSpPr>
        <p:spPr>
          <a:xfrm>
            <a:off x="609600" y="3429000"/>
            <a:ext cx="76200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Information sourced from Irrigation and Nitrogen Management Plan </a:t>
            </a:r>
          </a:p>
          <a:p>
            <a:pPr marL="742950" lvl="1" indent="-285750">
              <a:buFont typeface="Arial" panose="020B0604020202020204" pitchFamily="34" charset="0"/>
              <a:buChar char="•"/>
            </a:pPr>
            <a:r>
              <a:rPr lang="en-US" sz="2800" dirty="0"/>
              <a:t>Post Production Actual Values </a:t>
            </a:r>
          </a:p>
        </p:txBody>
      </p:sp>
      <p:graphicFrame>
        <p:nvGraphicFramePr>
          <p:cNvPr id="8" name="Table 7">
            <a:extLst>
              <a:ext uri="{FF2B5EF4-FFF2-40B4-BE49-F238E27FC236}">
                <a16:creationId xmlns:a16="http://schemas.microsoft.com/office/drawing/2014/main" id="{9F8454CB-019E-4BE6-AFA6-490CD65E3D03}"/>
              </a:ext>
            </a:extLst>
          </p:cNvPr>
          <p:cNvGraphicFramePr>
            <a:graphicFrameLocks noGrp="1"/>
          </p:cNvGraphicFramePr>
          <p:nvPr>
            <p:extLst>
              <p:ext uri="{D42A27DB-BD31-4B8C-83A1-F6EECF244321}">
                <p14:modId xmlns:p14="http://schemas.microsoft.com/office/powerpoint/2010/main" val="1159096692"/>
              </p:ext>
            </p:extLst>
          </p:nvPr>
        </p:nvGraphicFramePr>
        <p:xfrm>
          <a:off x="152400" y="2178683"/>
          <a:ext cx="8839204" cy="41211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10873200"/>
                    </a:ext>
                  </a:extLst>
                </a:gridCol>
                <a:gridCol w="838200">
                  <a:extLst>
                    <a:ext uri="{9D8B030D-6E8A-4147-A177-3AD203B41FA5}">
                      <a16:colId xmlns:a16="http://schemas.microsoft.com/office/drawing/2014/main" val="3327052503"/>
                    </a:ext>
                  </a:extLst>
                </a:gridCol>
                <a:gridCol w="685800">
                  <a:extLst>
                    <a:ext uri="{9D8B030D-6E8A-4147-A177-3AD203B41FA5}">
                      <a16:colId xmlns:a16="http://schemas.microsoft.com/office/drawing/2014/main" val="2357053419"/>
                    </a:ext>
                  </a:extLst>
                </a:gridCol>
                <a:gridCol w="685800">
                  <a:extLst>
                    <a:ext uri="{9D8B030D-6E8A-4147-A177-3AD203B41FA5}">
                      <a16:colId xmlns:a16="http://schemas.microsoft.com/office/drawing/2014/main" val="1807071203"/>
                    </a:ext>
                  </a:extLst>
                </a:gridCol>
                <a:gridCol w="762000">
                  <a:extLst>
                    <a:ext uri="{9D8B030D-6E8A-4147-A177-3AD203B41FA5}">
                      <a16:colId xmlns:a16="http://schemas.microsoft.com/office/drawing/2014/main" val="2427417011"/>
                    </a:ext>
                  </a:extLst>
                </a:gridCol>
                <a:gridCol w="914400">
                  <a:extLst>
                    <a:ext uri="{9D8B030D-6E8A-4147-A177-3AD203B41FA5}">
                      <a16:colId xmlns:a16="http://schemas.microsoft.com/office/drawing/2014/main" val="2611398378"/>
                    </a:ext>
                  </a:extLst>
                </a:gridCol>
                <a:gridCol w="838200">
                  <a:extLst>
                    <a:ext uri="{9D8B030D-6E8A-4147-A177-3AD203B41FA5}">
                      <a16:colId xmlns:a16="http://schemas.microsoft.com/office/drawing/2014/main" val="2513675606"/>
                    </a:ext>
                  </a:extLst>
                </a:gridCol>
                <a:gridCol w="838200">
                  <a:extLst>
                    <a:ext uri="{9D8B030D-6E8A-4147-A177-3AD203B41FA5}">
                      <a16:colId xmlns:a16="http://schemas.microsoft.com/office/drawing/2014/main" val="3754544202"/>
                    </a:ext>
                  </a:extLst>
                </a:gridCol>
                <a:gridCol w="838200">
                  <a:extLst>
                    <a:ext uri="{9D8B030D-6E8A-4147-A177-3AD203B41FA5}">
                      <a16:colId xmlns:a16="http://schemas.microsoft.com/office/drawing/2014/main" val="4012418598"/>
                    </a:ext>
                  </a:extLst>
                </a:gridCol>
                <a:gridCol w="533400">
                  <a:extLst>
                    <a:ext uri="{9D8B030D-6E8A-4147-A177-3AD203B41FA5}">
                      <a16:colId xmlns:a16="http://schemas.microsoft.com/office/drawing/2014/main" val="3191936990"/>
                    </a:ext>
                  </a:extLst>
                </a:gridCol>
                <a:gridCol w="685804">
                  <a:extLst>
                    <a:ext uri="{9D8B030D-6E8A-4147-A177-3AD203B41FA5}">
                      <a16:colId xmlns:a16="http://schemas.microsoft.com/office/drawing/2014/main" val="2136567357"/>
                    </a:ext>
                  </a:extLst>
                </a:gridCol>
              </a:tblGrid>
              <a:tr h="412117">
                <a:tc>
                  <a:txBody>
                    <a:bodyPr/>
                    <a:lstStyle/>
                    <a:p>
                      <a:pPr algn="ctr"/>
                      <a:r>
                        <a:rPr lang="en-US" dirty="0">
                          <a:solidFill>
                            <a:schemeClr val="tx1"/>
                          </a:solidFill>
                        </a:rPr>
                        <a:t>1-1 walnut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rPr>
                        <a:t>Walnut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tons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697463"/>
                  </a:ext>
                </a:extLst>
              </a:tr>
            </a:tbl>
          </a:graphicData>
        </a:graphic>
      </p:graphicFrame>
    </p:spTree>
    <p:extLst>
      <p:ext uri="{BB962C8B-B14F-4D97-AF65-F5344CB8AC3E}">
        <p14:creationId xmlns:p14="http://schemas.microsoft.com/office/powerpoint/2010/main" val="83851868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21B538-5D37-4262-AFE4-F18FB127431B}"/>
              </a:ext>
            </a:extLst>
          </p:cNvPr>
          <p:cNvSpPr>
            <a:spLocks noGrp="1"/>
          </p:cNvSpPr>
          <p:nvPr>
            <p:ph type="sldNum" sz="quarter" idx="12"/>
          </p:nvPr>
        </p:nvSpPr>
        <p:spPr/>
        <p:txBody>
          <a:bodyPr/>
          <a:lstStyle/>
          <a:p>
            <a:fld id="{30F35C39-F39F-4C0B-997D-CB1EB03A2CEE}" type="slidenum">
              <a:rPr lang="en-US" smtClean="0"/>
              <a:t>186</a:t>
            </a:fld>
            <a:endParaRPr lang="en-US"/>
          </a:p>
        </p:txBody>
      </p:sp>
      <p:pic>
        <p:nvPicPr>
          <p:cNvPr id="3" name="Picture 2">
            <a:extLst>
              <a:ext uri="{FF2B5EF4-FFF2-40B4-BE49-F238E27FC236}">
                <a16:creationId xmlns:a16="http://schemas.microsoft.com/office/drawing/2014/main" id="{17915280-4BC8-4110-9C25-233E055B4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03868"/>
            <a:ext cx="8763000" cy="1701956"/>
          </a:xfrm>
          <a:prstGeom prst="rect">
            <a:avLst/>
          </a:prstGeom>
        </p:spPr>
      </p:pic>
      <p:pic>
        <p:nvPicPr>
          <p:cNvPr id="6" name="Picture 5">
            <a:extLst>
              <a:ext uri="{FF2B5EF4-FFF2-40B4-BE49-F238E27FC236}">
                <a16:creationId xmlns:a16="http://schemas.microsoft.com/office/drawing/2014/main" id="{E91EB551-B028-47E2-B0DC-8B7864926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 y="4506509"/>
            <a:ext cx="8763000" cy="1999746"/>
          </a:xfrm>
          <a:prstGeom prst="rect">
            <a:avLst/>
          </a:prstGeom>
        </p:spPr>
      </p:pic>
      <p:pic>
        <p:nvPicPr>
          <p:cNvPr id="7" name="Picture 6">
            <a:extLst>
              <a:ext uri="{FF2B5EF4-FFF2-40B4-BE49-F238E27FC236}">
                <a16:creationId xmlns:a16="http://schemas.microsoft.com/office/drawing/2014/main" id="{11D088B1-04C2-4B95-926E-8B6ABE46C0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 y="2133600"/>
            <a:ext cx="8763000" cy="1785372"/>
          </a:xfrm>
          <a:prstGeom prst="rect">
            <a:avLst/>
          </a:prstGeom>
        </p:spPr>
      </p:pic>
      <p:sp>
        <p:nvSpPr>
          <p:cNvPr id="8" name="Rectangle 7">
            <a:extLst>
              <a:ext uri="{FF2B5EF4-FFF2-40B4-BE49-F238E27FC236}">
                <a16:creationId xmlns:a16="http://schemas.microsoft.com/office/drawing/2014/main" id="{11E8595C-2E87-46FF-9A55-66415C0DB861}"/>
              </a:ext>
            </a:extLst>
          </p:cNvPr>
          <p:cNvSpPr/>
          <p:nvPr/>
        </p:nvSpPr>
        <p:spPr>
          <a:xfrm flipH="1">
            <a:off x="3048000" y="3265714"/>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D5448F-7265-4E9B-9BB4-935EF33E2226}"/>
              </a:ext>
            </a:extLst>
          </p:cNvPr>
          <p:cNvSpPr txBox="1"/>
          <p:nvPr/>
        </p:nvSpPr>
        <p:spPr>
          <a:xfrm>
            <a:off x="114300" y="3203414"/>
            <a:ext cx="843643" cy="261610"/>
          </a:xfrm>
          <a:prstGeom prst="rect">
            <a:avLst/>
          </a:prstGeom>
          <a:solidFill>
            <a:schemeClr val="accent6">
              <a:lumMod val="60000"/>
              <a:lumOff val="40000"/>
              <a:alpha val="47000"/>
            </a:schemeClr>
          </a:solidFill>
        </p:spPr>
        <p:txBody>
          <a:bodyPr wrap="square" rtlCol="0">
            <a:spAutoFit/>
          </a:bodyPr>
          <a:lstStyle/>
          <a:p>
            <a:r>
              <a:rPr lang="en-US" sz="1100" dirty="0"/>
              <a:t>1-1 Walnut</a:t>
            </a:r>
          </a:p>
        </p:txBody>
      </p:sp>
      <p:sp>
        <p:nvSpPr>
          <p:cNvPr id="10" name="TextBox 9">
            <a:extLst>
              <a:ext uri="{FF2B5EF4-FFF2-40B4-BE49-F238E27FC236}">
                <a16:creationId xmlns:a16="http://schemas.microsoft.com/office/drawing/2014/main" id="{7D8B0F7F-ACC4-4893-9CAA-0599090308FD}"/>
              </a:ext>
            </a:extLst>
          </p:cNvPr>
          <p:cNvSpPr txBox="1"/>
          <p:nvPr/>
        </p:nvSpPr>
        <p:spPr>
          <a:xfrm>
            <a:off x="114300" y="6079351"/>
            <a:ext cx="1034143" cy="276999"/>
          </a:xfrm>
          <a:prstGeom prst="rect">
            <a:avLst/>
          </a:prstGeom>
          <a:solidFill>
            <a:schemeClr val="accent6">
              <a:lumMod val="60000"/>
              <a:lumOff val="40000"/>
              <a:alpha val="47000"/>
            </a:schemeClr>
          </a:solidFill>
        </p:spPr>
        <p:txBody>
          <a:bodyPr wrap="square" rtlCol="0">
            <a:spAutoFit/>
          </a:bodyPr>
          <a:lstStyle/>
          <a:p>
            <a:r>
              <a:rPr lang="en-US" sz="1200" dirty="0"/>
              <a:t>1-1 Walnut</a:t>
            </a:r>
          </a:p>
        </p:txBody>
      </p:sp>
      <p:sp>
        <p:nvSpPr>
          <p:cNvPr id="11" name="Rectangle 10">
            <a:extLst>
              <a:ext uri="{FF2B5EF4-FFF2-40B4-BE49-F238E27FC236}">
                <a16:creationId xmlns:a16="http://schemas.microsoft.com/office/drawing/2014/main" id="{C1E80CF7-0FCE-4DE2-A097-73098FE22E78}"/>
              </a:ext>
            </a:extLst>
          </p:cNvPr>
          <p:cNvSpPr/>
          <p:nvPr/>
        </p:nvSpPr>
        <p:spPr>
          <a:xfrm flipH="1">
            <a:off x="2438400" y="6094934"/>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4BD98F-5859-4F40-9B42-CFA59A0FCCEF}"/>
              </a:ext>
            </a:extLst>
          </p:cNvPr>
          <p:cNvSpPr/>
          <p:nvPr/>
        </p:nvSpPr>
        <p:spPr>
          <a:xfrm flipH="1">
            <a:off x="3633107" y="6133488"/>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47AB2E-A857-4B9E-A3A7-912625C52E7F}"/>
              </a:ext>
            </a:extLst>
          </p:cNvPr>
          <p:cNvSpPr/>
          <p:nvPr/>
        </p:nvSpPr>
        <p:spPr>
          <a:xfrm flipH="1">
            <a:off x="7467600" y="614113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9783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21B538-5D37-4262-AFE4-F18FB127431B}"/>
              </a:ext>
            </a:extLst>
          </p:cNvPr>
          <p:cNvSpPr>
            <a:spLocks noGrp="1"/>
          </p:cNvSpPr>
          <p:nvPr>
            <p:ph type="sldNum" sz="quarter" idx="12"/>
          </p:nvPr>
        </p:nvSpPr>
        <p:spPr/>
        <p:txBody>
          <a:bodyPr/>
          <a:lstStyle/>
          <a:p>
            <a:fld id="{30F35C39-F39F-4C0B-997D-CB1EB03A2CEE}" type="slidenum">
              <a:rPr lang="en-US" smtClean="0"/>
              <a:t>187</a:t>
            </a:fld>
            <a:endParaRPr lang="en-US"/>
          </a:p>
        </p:txBody>
      </p:sp>
      <p:pic>
        <p:nvPicPr>
          <p:cNvPr id="3" name="Picture 2">
            <a:extLst>
              <a:ext uri="{FF2B5EF4-FFF2-40B4-BE49-F238E27FC236}">
                <a16:creationId xmlns:a16="http://schemas.microsoft.com/office/drawing/2014/main" id="{17915280-4BC8-4110-9C25-233E055B4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57" y="0"/>
            <a:ext cx="9144000" cy="1701956"/>
          </a:xfrm>
          <a:prstGeom prst="rect">
            <a:avLst/>
          </a:prstGeom>
        </p:spPr>
      </p:pic>
      <p:pic>
        <p:nvPicPr>
          <p:cNvPr id="4" name="Picture 3">
            <a:extLst>
              <a:ext uri="{FF2B5EF4-FFF2-40B4-BE49-F238E27FC236}">
                <a16:creationId xmlns:a16="http://schemas.microsoft.com/office/drawing/2014/main" id="{E055A824-FC00-4E64-A848-C600828F47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19214"/>
            <a:ext cx="9144000" cy="2063220"/>
          </a:xfrm>
          <a:prstGeom prst="rect">
            <a:avLst/>
          </a:prstGeom>
        </p:spPr>
      </p:pic>
      <p:sp>
        <p:nvSpPr>
          <p:cNvPr id="6" name="Rectangle 5">
            <a:extLst>
              <a:ext uri="{FF2B5EF4-FFF2-40B4-BE49-F238E27FC236}">
                <a16:creationId xmlns:a16="http://schemas.microsoft.com/office/drawing/2014/main" id="{4049F371-8E55-4152-9EF4-BF78008EB57C}"/>
              </a:ext>
            </a:extLst>
          </p:cNvPr>
          <p:cNvSpPr/>
          <p:nvPr/>
        </p:nvSpPr>
        <p:spPr>
          <a:xfrm flipH="1">
            <a:off x="1600200" y="3390313"/>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2EDA13-AE1A-479C-97EE-5051D838BC70}"/>
              </a:ext>
            </a:extLst>
          </p:cNvPr>
          <p:cNvSpPr txBox="1"/>
          <p:nvPr/>
        </p:nvSpPr>
        <p:spPr>
          <a:xfrm>
            <a:off x="32657" y="3290500"/>
            <a:ext cx="1077685" cy="276999"/>
          </a:xfrm>
          <a:prstGeom prst="rect">
            <a:avLst/>
          </a:prstGeom>
          <a:solidFill>
            <a:schemeClr val="accent6">
              <a:lumMod val="60000"/>
              <a:lumOff val="40000"/>
              <a:alpha val="47000"/>
            </a:schemeClr>
          </a:solidFill>
        </p:spPr>
        <p:txBody>
          <a:bodyPr wrap="square" rtlCol="0">
            <a:spAutoFit/>
          </a:bodyPr>
          <a:lstStyle/>
          <a:p>
            <a:r>
              <a:rPr lang="en-US" sz="1200" dirty="0"/>
              <a:t>1-1 Walnut</a:t>
            </a:r>
          </a:p>
        </p:txBody>
      </p:sp>
      <p:sp>
        <p:nvSpPr>
          <p:cNvPr id="8" name="Rectangle 7">
            <a:extLst>
              <a:ext uri="{FF2B5EF4-FFF2-40B4-BE49-F238E27FC236}">
                <a16:creationId xmlns:a16="http://schemas.microsoft.com/office/drawing/2014/main" id="{9B19A13E-33E2-47C9-A19B-DCD7963AF774}"/>
              </a:ext>
            </a:extLst>
          </p:cNvPr>
          <p:cNvSpPr/>
          <p:nvPr/>
        </p:nvSpPr>
        <p:spPr>
          <a:xfrm flipH="1">
            <a:off x="2590800" y="33528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D0FF65-D010-41D2-B09A-97A71462BFFB}"/>
              </a:ext>
            </a:extLst>
          </p:cNvPr>
          <p:cNvSpPr/>
          <p:nvPr/>
        </p:nvSpPr>
        <p:spPr>
          <a:xfrm flipH="1">
            <a:off x="5050971" y="33727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21BAFF-6246-43F1-806D-5955BF47BEAB}"/>
              </a:ext>
            </a:extLst>
          </p:cNvPr>
          <p:cNvSpPr/>
          <p:nvPr/>
        </p:nvSpPr>
        <p:spPr>
          <a:xfrm flipH="1">
            <a:off x="4212771" y="33727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55FED2-0A54-4A3E-BA84-82D4921E9676}"/>
              </a:ext>
            </a:extLst>
          </p:cNvPr>
          <p:cNvSpPr/>
          <p:nvPr/>
        </p:nvSpPr>
        <p:spPr>
          <a:xfrm flipH="1">
            <a:off x="6847113" y="3359208"/>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8814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rry\Documents\My Pictures old\2009\7_22_09\DSCN00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651" y="241300"/>
            <a:ext cx="8632849" cy="64741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1" y="5170150"/>
            <a:ext cx="8077200" cy="1323439"/>
          </a:xfrm>
          <a:prstGeom prst="rect">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a:t>Silage Corn Irrigation and Nitrogen Management Plan / Summary</a:t>
            </a:r>
          </a:p>
        </p:txBody>
      </p:sp>
      <p:sp>
        <p:nvSpPr>
          <p:cNvPr id="2" name="Slide Number Placeholder 1">
            <a:extLst>
              <a:ext uri="{FF2B5EF4-FFF2-40B4-BE49-F238E27FC236}">
                <a16:creationId xmlns:a16="http://schemas.microsoft.com/office/drawing/2014/main" id="{A07D66EB-67D9-4EBB-A680-372208BBE144}"/>
              </a:ext>
            </a:extLst>
          </p:cNvPr>
          <p:cNvSpPr>
            <a:spLocks noGrp="1"/>
          </p:cNvSpPr>
          <p:nvPr>
            <p:ph type="sldNum" sz="quarter" idx="12"/>
          </p:nvPr>
        </p:nvSpPr>
        <p:spPr/>
        <p:txBody>
          <a:bodyPr/>
          <a:lstStyle/>
          <a:p>
            <a:fld id="{30F35C39-F39F-4C0B-997D-CB1EB03A2CEE}" type="slidenum">
              <a:rPr lang="en-US" smtClean="0"/>
              <a:t>188</a:t>
            </a:fld>
            <a:endParaRPr lang="en-US"/>
          </a:p>
        </p:txBody>
      </p:sp>
    </p:spTree>
    <p:extLst>
      <p:ext uri="{BB962C8B-B14F-4D97-AF65-F5344CB8AC3E}">
        <p14:creationId xmlns:p14="http://schemas.microsoft.com/office/powerpoint/2010/main" val="248514731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 Silage: Conditions </a:t>
            </a:r>
          </a:p>
        </p:txBody>
      </p:sp>
      <p:sp>
        <p:nvSpPr>
          <p:cNvPr id="5" name="Content Placeholder 4">
            <a:extLst>
              <a:ext uri="{FF2B5EF4-FFF2-40B4-BE49-F238E27FC236}">
                <a16:creationId xmlns:a16="http://schemas.microsoft.com/office/drawing/2014/main" id="{C3E139BF-844C-45BF-87A8-B5EF2B47CB78}"/>
              </a:ext>
            </a:extLst>
          </p:cNvPr>
          <p:cNvSpPr>
            <a:spLocks noGrp="1"/>
          </p:cNvSpPr>
          <p:nvPr>
            <p:ph idx="1"/>
          </p:nvPr>
        </p:nvSpPr>
        <p:spPr/>
        <p:txBody>
          <a:bodyPr>
            <a:normAutofit fontScale="77500" lnSpcReduction="20000"/>
          </a:bodyPr>
          <a:lstStyle/>
          <a:p>
            <a:r>
              <a:rPr lang="en-US" dirty="0"/>
              <a:t>40 acres silage corn</a:t>
            </a:r>
          </a:p>
          <a:p>
            <a:r>
              <a:rPr lang="en-US" dirty="0"/>
              <a:t>Soil– sandy loam</a:t>
            </a:r>
          </a:p>
          <a:p>
            <a:r>
              <a:rPr lang="en-US" dirty="0"/>
              <a:t>Seasonal Water Sources</a:t>
            </a:r>
          </a:p>
          <a:p>
            <a:pPr lvl="1"/>
            <a:r>
              <a:rPr lang="en-US" dirty="0"/>
              <a:t>Stored soil moisture = 1.0 in</a:t>
            </a:r>
          </a:p>
          <a:p>
            <a:pPr lvl="1"/>
            <a:r>
              <a:rPr lang="en-US" dirty="0"/>
              <a:t>In-season effective rainfall = 0 in</a:t>
            </a:r>
          </a:p>
          <a:p>
            <a:pPr lvl="1"/>
            <a:r>
              <a:rPr lang="en-US" dirty="0"/>
              <a:t>Irrigation = 36 in applied Irrigation water as furrow irrigation</a:t>
            </a:r>
          </a:p>
          <a:p>
            <a:r>
              <a:rPr lang="en-US" dirty="0"/>
              <a:t>Irrigation Scheduling</a:t>
            </a:r>
          </a:p>
          <a:p>
            <a:pPr lvl="1"/>
            <a:r>
              <a:rPr lang="en-US" dirty="0"/>
              <a:t>ET Estimation: 24 inches</a:t>
            </a:r>
          </a:p>
          <a:p>
            <a:r>
              <a:rPr lang="en-US" dirty="0"/>
              <a:t>Nitrogen Sources</a:t>
            </a:r>
          </a:p>
          <a:p>
            <a:pPr lvl="1"/>
            <a:r>
              <a:rPr lang="en-US" dirty="0"/>
              <a:t>Soil analysis pre-plant </a:t>
            </a:r>
          </a:p>
          <a:p>
            <a:pPr lvl="1"/>
            <a:r>
              <a:rPr lang="en-US" dirty="0"/>
              <a:t>Water test = 9.0 ppm Nitrate-N with ET = 24 in</a:t>
            </a:r>
          </a:p>
          <a:p>
            <a:pPr lvl="1"/>
            <a:r>
              <a:rPr lang="en-US" dirty="0"/>
              <a:t>Applied fertilizer, starter plus side dress</a:t>
            </a:r>
          </a:p>
          <a:p>
            <a:pPr lvl="1"/>
            <a:r>
              <a:rPr lang="en-US" dirty="0"/>
              <a:t>Corral manure applied</a:t>
            </a:r>
          </a:p>
          <a:p>
            <a:r>
              <a:rPr lang="en-US" dirty="0"/>
              <a:t>Estimated yield 30 tons per acre</a:t>
            </a:r>
          </a:p>
          <a:p>
            <a:endParaRPr lang="en-US" dirty="0"/>
          </a:p>
        </p:txBody>
      </p:sp>
      <p:sp>
        <p:nvSpPr>
          <p:cNvPr id="4" name="Slide Number Placeholder 3">
            <a:extLst>
              <a:ext uri="{FF2B5EF4-FFF2-40B4-BE49-F238E27FC236}">
                <a16:creationId xmlns:a16="http://schemas.microsoft.com/office/drawing/2014/main" id="{652A1016-5B50-4885-92C4-0B6C40E834F7}"/>
              </a:ext>
            </a:extLst>
          </p:cNvPr>
          <p:cNvSpPr>
            <a:spLocks noGrp="1"/>
          </p:cNvSpPr>
          <p:nvPr>
            <p:ph type="sldNum" sz="quarter" idx="12"/>
          </p:nvPr>
        </p:nvSpPr>
        <p:spPr/>
        <p:txBody>
          <a:bodyPr/>
          <a:lstStyle/>
          <a:p>
            <a:fld id="{30F35C39-F39F-4C0B-997D-CB1EB03A2CEE}" type="slidenum">
              <a:rPr lang="en-US" smtClean="0"/>
              <a:t>189</a:t>
            </a:fld>
            <a:endParaRPr lang="en-US"/>
          </a:p>
        </p:txBody>
      </p:sp>
    </p:spTree>
    <p:extLst>
      <p:ext uri="{BB962C8B-B14F-4D97-AF65-F5344CB8AC3E}">
        <p14:creationId xmlns:p14="http://schemas.microsoft.com/office/powerpoint/2010/main" val="109448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58279" y="0"/>
            <a:ext cx="6001242" cy="6858000"/>
          </a:xfrm>
          <a:prstGeom prst="rect">
            <a:avLst/>
          </a:prstGeom>
          <a:noFill/>
          <a:ln w="9525">
            <a:noFill/>
            <a:miter lim="800000"/>
            <a:headEnd/>
            <a:tailEnd/>
          </a:ln>
        </p:spPr>
      </p:pic>
      <p:sp>
        <p:nvSpPr>
          <p:cNvPr id="6" name="TextBox 5"/>
          <p:cNvSpPr txBox="1"/>
          <p:nvPr/>
        </p:nvSpPr>
        <p:spPr>
          <a:xfrm>
            <a:off x="21265" y="2097444"/>
            <a:ext cx="3323868" cy="1938992"/>
          </a:xfrm>
          <a:prstGeom prst="rect">
            <a:avLst/>
          </a:prstGeom>
          <a:noFill/>
        </p:spPr>
        <p:txBody>
          <a:bodyPr wrap="square" rtlCol="0">
            <a:spAutoFit/>
          </a:bodyPr>
          <a:lstStyle/>
          <a:p>
            <a:pPr algn="just"/>
            <a:r>
              <a:rPr lang="en-US" sz="2400" dirty="0"/>
              <a:t>Areas with shallow</a:t>
            </a:r>
          </a:p>
          <a:p>
            <a:pPr algn="just"/>
            <a:r>
              <a:rPr lang="en-US" sz="2400" dirty="0"/>
              <a:t>groundwater and </a:t>
            </a:r>
          </a:p>
          <a:p>
            <a:pPr algn="just"/>
            <a:r>
              <a:rPr lang="en-US" sz="2400" dirty="0"/>
              <a:t>intensive agriculture </a:t>
            </a:r>
          </a:p>
          <a:p>
            <a:pPr algn="just"/>
            <a:r>
              <a:rPr lang="en-US" sz="2400" dirty="0"/>
              <a:t>are vulnerable to </a:t>
            </a:r>
          </a:p>
          <a:p>
            <a:pPr algn="just"/>
            <a:r>
              <a:rPr lang="en-US" sz="2400" dirty="0"/>
              <a:t>nitrate contamination</a:t>
            </a:r>
          </a:p>
        </p:txBody>
      </p:sp>
      <p:grpSp>
        <p:nvGrpSpPr>
          <p:cNvPr id="7" name="Group 6"/>
          <p:cNvGrpSpPr/>
          <p:nvPr/>
        </p:nvGrpSpPr>
        <p:grpSpPr>
          <a:xfrm>
            <a:off x="230710" y="5028147"/>
            <a:ext cx="2927569" cy="769442"/>
            <a:chOff x="457200" y="3541486"/>
            <a:chExt cx="2927569" cy="769442"/>
          </a:xfrm>
        </p:grpSpPr>
        <p:sp>
          <p:nvSpPr>
            <p:cNvPr id="2" name="Oval 1"/>
            <p:cNvSpPr/>
            <p:nvPr/>
          </p:nvSpPr>
          <p:spPr>
            <a:xfrm>
              <a:off x="457200" y="3657600"/>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457200" y="4025583"/>
              <a:ext cx="152400" cy="1524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09600" y="3541486"/>
              <a:ext cx="2775169" cy="400110"/>
            </a:xfrm>
            <a:prstGeom prst="rect">
              <a:avLst/>
            </a:prstGeom>
            <a:noFill/>
          </p:spPr>
          <p:txBody>
            <a:bodyPr wrap="square" rtlCol="0">
              <a:spAutoFit/>
            </a:bodyPr>
            <a:lstStyle/>
            <a:p>
              <a:r>
                <a:rPr lang="en-US" sz="2000" b="1" dirty="0"/>
                <a:t>Above</a:t>
              </a:r>
              <a:r>
                <a:rPr lang="en-US" sz="2000" dirty="0"/>
                <a:t> MCL</a:t>
              </a:r>
            </a:p>
          </p:txBody>
        </p:sp>
        <p:sp>
          <p:nvSpPr>
            <p:cNvPr id="4" name="Rectangle 3"/>
            <p:cNvSpPr/>
            <p:nvPr/>
          </p:nvSpPr>
          <p:spPr>
            <a:xfrm>
              <a:off x="609600" y="3941596"/>
              <a:ext cx="2286000" cy="369332"/>
            </a:xfrm>
            <a:prstGeom prst="rect">
              <a:avLst/>
            </a:prstGeom>
          </p:spPr>
          <p:txBody>
            <a:bodyPr wrap="square">
              <a:spAutoFit/>
            </a:bodyPr>
            <a:lstStyle/>
            <a:p>
              <a:r>
                <a:rPr lang="en-US" b="1" dirty="0"/>
                <a:t>Below</a:t>
              </a:r>
              <a:r>
                <a:rPr lang="en-US" dirty="0"/>
                <a:t> MCL</a:t>
              </a:r>
            </a:p>
          </p:txBody>
        </p:sp>
      </p:grpSp>
      <p:sp>
        <p:nvSpPr>
          <p:cNvPr id="8" name="Title 1"/>
          <p:cNvSpPr txBox="1">
            <a:spLocks/>
          </p:cNvSpPr>
          <p:nvPr/>
        </p:nvSpPr>
        <p:spPr>
          <a:xfrm>
            <a:off x="-7353" y="379651"/>
            <a:ext cx="332386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mn-lt"/>
              </a:rPr>
              <a:t>Nitrate Problem </a:t>
            </a:r>
          </a:p>
          <a:p>
            <a:pPr algn="l"/>
            <a:r>
              <a:rPr lang="en-US" sz="3200" b="1" dirty="0">
                <a:latin typeface="+mn-lt"/>
              </a:rPr>
              <a:t>Areas in California</a:t>
            </a:r>
          </a:p>
        </p:txBody>
      </p:sp>
      <p:sp>
        <p:nvSpPr>
          <p:cNvPr id="9" name="Slide Number Placeholder 8">
            <a:extLst>
              <a:ext uri="{FF2B5EF4-FFF2-40B4-BE49-F238E27FC236}">
                <a16:creationId xmlns:a16="http://schemas.microsoft.com/office/drawing/2014/main" id="{70C7AA0A-0B4B-4177-92CF-8B1EF97EE221}"/>
              </a:ext>
            </a:extLst>
          </p:cNvPr>
          <p:cNvSpPr>
            <a:spLocks noGrp="1"/>
          </p:cNvSpPr>
          <p:nvPr>
            <p:ph type="sldNum" sz="quarter" idx="12"/>
          </p:nvPr>
        </p:nvSpPr>
        <p:spPr/>
        <p:txBody>
          <a:bodyPr/>
          <a:lstStyle/>
          <a:p>
            <a:fld id="{30F35C39-F39F-4C0B-997D-CB1EB03A2CEE}" type="slidenum">
              <a:rPr lang="en-US" smtClean="0"/>
              <a:t>19</a:t>
            </a:fld>
            <a:endParaRPr lang="en-US"/>
          </a:p>
        </p:txBody>
      </p:sp>
      <p:sp>
        <p:nvSpPr>
          <p:cNvPr id="10" name="TextBox 9">
            <a:extLst>
              <a:ext uri="{FF2B5EF4-FFF2-40B4-BE49-F238E27FC236}">
                <a16:creationId xmlns:a16="http://schemas.microsoft.com/office/drawing/2014/main" id="{19170A57-FA68-4389-A46B-08BAA490833E}"/>
              </a:ext>
            </a:extLst>
          </p:cNvPr>
          <p:cNvSpPr txBox="1"/>
          <p:nvPr/>
        </p:nvSpPr>
        <p:spPr>
          <a:xfrm>
            <a:off x="6305550" y="172531"/>
            <a:ext cx="2362200" cy="1631216"/>
          </a:xfrm>
          <a:prstGeom prst="rect">
            <a:avLst/>
          </a:prstGeom>
          <a:solidFill>
            <a:schemeClr val="bg1"/>
          </a:solidFill>
          <a:ln w="19050">
            <a:solidFill>
              <a:schemeClr val="tx1"/>
            </a:solidFill>
          </a:ln>
        </p:spPr>
        <p:txBody>
          <a:bodyPr wrap="square" rtlCol="0">
            <a:spAutoFit/>
          </a:bodyPr>
          <a:lstStyle/>
          <a:p>
            <a:pPr algn="ctr"/>
            <a:r>
              <a:rPr lang="en-US" sz="2400" dirty="0"/>
              <a:t>Active and Standby Wells</a:t>
            </a:r>
          </a:p>
          <a:p>
            <a:endParaRPr lang="en-US" sz="1600" dirty="0"/>
          </a:p>
          <a:p>
            <a:r>
              <a:rPr lang="en-US" sz="1600" dirty="0"/>
              <a:t>      </a:t>
            </a:r>
            <a:r>
              <a:rPr lang="en-US" dirty="0"/>
              <a:t>Above 10 mg/L or   </a:t>
            </a:r>
          </a:p>
          <a:p>
            <a:r>
              <a:rPr lang="en-US" dirty="0"/>
              <a:t>      ppm NO</a:t>
            </a:r>
            <a:r>
              <a:rPr lang="en-US" baseline="-25000" dirty="0"/>
              <a:t>3</a:t>
            </a:r>
            <a:r>
              <a:rPr lang="en-US" dirty="0"/>
              <a:t>-N  (MCL)</a:t>
            </a:r>
          </a:p>
        </p:txBody>
      </p:sp>
      <p:sp>
        <p:nvSpPr>
          <p:cNvPr id="12" name="Oval 11">
            <a:extLst>
              <a:ext uri="{FF2B5EF4-FFF2-40B4-BE49-F238E27FC236}">
                <a16:creationId xmlns:a16="http://schemas.microsoft.com/office/drawing/2014/main" id="{69A446D0-8EC4-4015-9437-D98F41087136}"/>
              </a:ext>
            </a:extLst>
          </p:cNvPr>
          <p:cNvSpPr/>
          <p:nvPr/>
        </p:nvSpPr>
        <p:spPr>
          <a:xfrm>
            <a:off x="6426228" y="1219200"/>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346F7C-EA6B-49B7-B601-148B27AC6C9F}"/>
              </a:ext>
            </a:extLst>
          </p:cNvPr>
          <p:cNvSpPr/>
          <p:nvPr/>
        </p:nvSpPr>
        <p:spPr>
          <a:xfrm>
            <a:off x="-13062" y="5987019"/>
            <a:ext cx="3078343" cy="369332"/>
          </a:xfrm>
          <a:prstGeom prst="rect">
            <a:avLst/>
          </a:prstGeom>
        </p:spPr>
        <p:txBody>
          <a:bodyPr wrap="none">
            <a:spAutoFit/>
          </a:bodyPr>
          <a:lstStyle/>
          <a:p>
            <a:r>
              <a:rPr lang="en-US" dirty="0"/>
              <a:t>(Maximum Contaminant Level)</a:t>
            </a:r>
          </a:p>
        </p:txBody>
      </p:sp>
    </p:spTree>
    <p:extLst>
      <p:ext uri="{BB962C8B-B14F-4D97-AF65-F5344CB8AC3E}">
        <p14:creationId xmlns:p14="http://schemas.microsoft.com/office/powerpoint/2010/main" val="25411139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F7B006-217C-4ACB-9873-AD2AF0855738}"/>
              </a:ext>
            </a:extLst>
          </p:cNvPr>
          <p:cNvSpPr>
            <a:spLocks noGrp="1"/>
          </p:cNvSpPr>
          <p:nvPr>
            <p:ph type="sldNum" sz="quarter" idx="12"/>
          </p:nvPr>
        </p:nvSpPr>
        <p:spPr/>
        <p:txBody>
          <a:bodyPr/>
          <a:lstStyle/>
          <a:p>
            <a:fld id="{30F35C39-F39F-4C0B-997D-CB1EB03A2CEE}" type="slidenum">
              <a:rPr lang="en-US" smtClean="0"/>
              <a:t>190</a:t>
            </a:fld>
            <a:endParaRPr lang="en-US"/>
          </a:p>
        </p:txBody>
      </p:sp>
      <p:pic>
        <p:nvPicPr>
          <p:cNvPr id="5" name="Picture 4">
            <a:extLst>
              <a:ext uri="{FF2B5EF4-FFF2-40B4-BE49-F238E27FC236}">
                <a16:creationId xmlns:a16="http://schemas.microsoft.com/office/drawing/2014/main" id="{7142C794-FE5B-4421-8D69-3F384CF17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2596"/>
            <a:ext cx="9144000" cy="6564693"/>
          </a:xfrm>
          <a:prstGeom prst="rect">
            <a:avLst/>
          </a:prstGeom>
        </p:spPr>
      </p:pic>
      <p:sp>
        <p:nvSpPr>
          <p:cNvPr id="6" name="Rectangle 5">
            <a:extLst>
              <a:ext uri="{FF2B5EF4-FFF2-40B4-BE49-F238E27FC236}">
                <a16:creationId xmlns:a16="http://schemas.microsoft.com/office/drawing/2014/main" id="{0131F82C-F22C-4346-BD60-32EEF7612344}"/>
              </a:ext>
            </a:extLst>
          </p:cNvPr>
          <p:cNvSpPr/>
          <p:nvPr/>
        </p:nvSpPr>
        <p:spPr>
          <a:xfrm>
            <a:off x="1752600" y="1790700"/>
            <a:ext cx="1524000" cy="381000"/>
          </a:xfrm>
          <a:prstGeom prst="rect">
            <a:avLst/>
          </a:prstGeom>
          <a:solidFill>
            <a:srgbClr val="A9D18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1234</a:t>
            </a:r>
          </a:p>
        </p:txBody>
      </p:sp>
      <p:sp>
        <p:nvSpPr>
          <p:cNvPr id="7" name="Rectangle 6">
            <a:extLst>
              <a:ext uri="{FF2B5EF4-FFF2-40B4-BE49-F238E27FC236}">
                <a16:creationId xmlns:a16="http://schemas.microsoft.com/office/drawing/2014/main" id="{8712A6C9-1AEF-48E8-B4D8-2D076B25F3AF}"/>
              </a:ext>
            </a:extLst>
          </p:cNvPr>
          <p:cNvSpPr/>
          <p:nvPr/>
        </p:nvSpPr>
        <p:spPr>
          <a:xfrm>
            <a:off x="5181600" y="1762125"/>
            <a:ext cx="3438525" cy="381000"/>
          </a:xfrm>
          <a:prstGeom prst="rect">
            <a:avLst/>
          </a:prstGeom>
          <a:solidFill>
            <a:srgbClr val="A9D18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John Doe</a:t>
            </a:r>
          </a:p>
        </p:txBody>
      </p:sp>
      <p:sp>
        <p:nvSpPr>
          <p:cNvPr id="8" name="Rectangle 7">
            <a:extLst>
              <a:ext uri="{FF2B5EF4-FFF2-40B4-BE49-F238E27FC236}">
                <a16:creationId xmlns:a16="http://schemas.microsoft.com/office/drawing/2014/main" id="{8CF39C9F-C68E-495F-81D9-456EFA48F90B}"/>
              </a:ext>
            </a:extLst>
          </p:cNvPr>
          <p:cNvSpPr/>
          <p:nvPr/>
        </p:nvSpPr>
        <p:spPr>
          <a:xfrm>
            <a:off x="2400300" y="3886200"/>
            <a:ext cx="1752600" cy="381000"/>
          </a:xfrm>
          <a:prstGeom prst="rect">
            <a:avLst/>
          </a:prstGeom>
          <a:solidFill>
            <a:srgbClr val="A9D18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2019</a:t>
            </a:r>
          </a:p>
        </p:txBody>
      </p:sp>
      <p:sp>
        <p:nvSpPr>
          <p:cNvPr id="9" name="Rectangle 8">
            <a:extLst>
              <a:ext uri="{FF2B5EF4-FFF2-40B4-BE49-F238E27FC236}">
                <a16:creationId xmlns:a16="http://schemas.microsoft.com/office/drawing/2014/main" id="{6A78B144-3AE5-445A-9491-7E83E0350909}"/>
              </a:ext>
            </a:extLst>
          </p:cNvPr>
          <p:cNvSpPr/>
          <p:nvPr/>
        </p:nvSpPr>
        <p:spPr>
          <a:xfrm>
            <a:off x="4562475" y="3048000"/>
            <a:ext cx="342900" cy="381000"/>
          </a:xfrm>
          <a:prstGeom prst="rect">
            <a:avLst/>
          </a:prstGeom>
          <a:solidFill>
            <a:srgbClr val="A9D18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a:t>
            </a:r>
          </a:p>
        </p:txBody>
      </p:sp>
      <p:sp>
        <p:nvSpPr>
          <p:cNvPr id="10" name="Rectangle 9">
            <a:extLst>
              <a:ext uri="{FF2B5EF4-FFF2-40B4-BE49-F238E27FC236}">
                <a16:creationId xmlns:a16="http://schemas.microsoft.com/office/drawing/2014/main" id="{DDD658B5-8D26-4DB2-9278-778F85D9940D}"/>
              </a:ext>
            </a:extLst>
          </p:cNvPr>
          <p:cNvSpPr/>
          <p:nvPr/>
        </p:nvSpPr>
        <p:spPr>
          <a:xfrm>
            <a:off x="381000" y="5486400"/>
            <a:ext cx="8382000" cy="381000"/>
          </a:xfrm>
          <a:prstGeom prst="rect">
            <a:avLst/>
          </a:prstGeom>
          <a:solidFill>
            <a:srgbClr val="A9D18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1-2 corn 		          005-234-5678	        San Joaquin   Silage Corn	       		         40</a:t>
            </a:r>
          </a:p>
        </p:txBody>
      </p:sp>
    </p:spTree>
    <p:extLst>
      <p:ext uri="{BB962C8B-B14F-4D97-AF65-F5344CB8AC3E}">
        <p14:creationId xmlns:p14="http://schemas.microsoft.com/office/powerpoint/2010/main" val="4277910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555446-84D8-4FC7-BCCE-FBF16905957C}"/>
              </a:ext>
            </a:extLst>
          </p:cNvPr>
          <p:cNvSpPr>
            <a:spLocks noGrp="1"/>
          </p:cNvSpPr>
          <p:nvPr>
            <p:ph type="sldNum" sz="quarter" idx="12"/>
          </p:nvPr>
        </p:nvSpPr>
        <p:spPr/>
        <p:txBody>
          <a:bodyPr/>
          <a:lstStyle/>
          <a:p>
            <a:fld id="{30F35C39-F39F-4C0B-997D-CB1EB03A2CEE}" type="slidenum">
              <a:rPr lang="en-US" smtClean="0"/>
              <a:t>191</a:t>
            </a:fld>
            <a:endParaRPr lang="en-US"/>
          </a:p>
        </p:txBody>
      </p:sp>
      <p:pic>
        <p:nvPicPr>
          <p:cNvPr id="3" name="Picture 2">
            <a:extLst>
              <a:ext uri="{FF2B5EF4-FFF2-40B4-BE49-F238E27FC236}">
                <a16:creationId xmlns:a16="http://schemas.microsoft.com/office/drawing/2014/main" id="{D912CFEC-67F6-440B-83A9-5E666F14360C}"/>
              </a:ext>
            </a:extLst>
          </p:cNvPr>
          <p:cNvPicPr>
            <a:picLocks noChangeAspect="1"/>
          </p:cNvPicPr>
          <p:nvPr/>
        </p:nvPicPr>
        <p:blipFill>
          <a:blip r:embed="rId2"/>
          <a:stretch>
            <a:fillRect/>
          </a:stretch>
        </p:blipFill>
        <p:spPr>
          <a:xfrm>
            <a:off x="127485" y="1066799"/>
            <a:ext cx="8889030" cy="5100637"/>
          </a:xfrm>
          <a:prstGeom prst="rect">
            <a:avLst/>
          </a:prstGeom>
        </p:spPr>
      </p:pic>
      <p:sp>
        <p:nvSpPr>
          <p:cNvPr id="6" name="Multiplication Sign 5">
            <a:extLst>
              <a:ext uri="{FF2B5EF4-FFF2-40B4-BE49-F238E27FC236}">
                <a16:creationId xmlns:a16="http://schemas.microsoft.com/office/drawing/2014/main" id="{430D0B85-EA12-4C67-8ACB-E60BCC12B931}"/>
              </a:ext>
            </a:extLst>
          </p:cNvPr>
          <p:cNvSpPr/>
          <p:nvPr/>
        </p:nvSpPr>
        <p:spPr>
          <a:xfrm>
            <a:off x="337728" y="5253039"/>
            <a:ext cx="114300" cy="152400"/>
          </a:xfrm>
          <a:prstGeom prst="mathMultiply">
            <a:avLst>
              <a:gd name="adj1" fmla="val 2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Multiplication Sign 6">
            <a:extLst>
              <a:ext uri="{FF2B5EF4-FFF2-40B4-BE49-F238E27FC236}">
                <a16:creationId xmlns:a16="http://schemas.microsoft.com/office/drawing/2014/main" id="{3AB173EB-6929-46A1-97FA-5B15D4522D61}"/>
              </a:ext>
            </a:extLst>
          </p:cNvPr>
          <p:cNvSpPr/>
          <p:nvPr/>
        </p:nvSpPr>
        <p:spPr>
          <a:xfrm>
            <a:off x="337728" y="5486400"/>
            <a:ext cx="114300" cy="152400"/>
          </a:xfrm>
          <a:prstGeom prst="mathMultiply">
            <a:avLst>
              <a:gd name="adj1" fmla="val 2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ication Sign 7">
            <a:extLst>
              <a:ext uri="{FF2B5EF4-FFF2-40B4-BE49-F238E27FC236}">
                <a16:creationId xmlns:a16="http://schemas.microsoft.com/office/drawing/2014/main" id="{8695F5CE-9CDA-46EE-B5CA-F8AE514A4593}"/>
              </a:ext>
            </a:extLst>
          </p:cNvPr>
          <p:cNvSpPr/>
          <p:nvPr/>
        </p:nvSpPr>
        <p:spPr>
          <a:xfrm>
            <a:off x="337728" y="5738811"/>
            <a:ext cx="114300" cy="152400"/>
          </a:xfrm>
          <a:prstGeom prst="mathMultiply">
            <a:avLst>
              <a:gd name="adj1" fmla="val 2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B12EEA9-ED1C-4C01-BAFF-9945B5333A2A}"/>
              </a:ext>
            </a:extLst>
          </p:cNvPr>
          <p:cNvSpPr txBox="1"/>
          <p:nvPr/>
        </p:nvSpPr>
        <p:spPr>
          <a:xfrm>
            <a:off x="6896099" y="2694051"/>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24</a:t>
            </a:r>
          </a:p>
        </p:txBody>
      </p:sp>
      <p:sp>
        <p:nvSpPr>
          <p:cNvPr id="15" name="TextBox 14">
            <a:extLst>
              <a:ext uri="{FF2B5EF4-FFF2-40B4-BE49-F238E27FC236}">
                <a16:creationId xmlns:a16="http://schemas.microsoft.com/office/drawing/2014/main" id="{8F3EB939-F8B3-4B15-8CEF-CF08001F7DC1}"/>
              </a:ext>
            </a:extLst>
          </p:cNvPr>
          <p:cNvSpPr txBox="1"/>
          <p:nvPr/>
        </p:nvSpPr>
        <p:spPr>
          <a:xfrm>
            <a:off x="6896098" y="3559670"/>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36</a:t>
            </a:r>
          </a:p>
        </p:txBody>
      </p:sp>
      <p:sp>
        <p:nvSpPr>
          <p:cNvPr id="18" name="TextBox 17">
            <a:extLst>
              <a:ext uri="{FF2B5EF4-FFF2-40B4-BE49-F238E27FC236}">
                <a16:creationId xmlns:a16="http://schemas.microsoft.com/office/drawing/2014/main" id="{4ACD274A-57C0-4FB6-8534-8382145F0826}"/>
              </a:ext>
            </a:extLst>
          </p:cNvPr>
          <p:cNvSpPr txBox="1"/>
          <p:nvPr/>
        </p:nvSpPr>
        <p:spPr>
          <a:xfrm>
            <a:off x="6915149" y="4305239"/>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9.0</a:t>
            </a:r>
          </a:p>
        </p:txBody>
      </p:sp>
      <p:sp>
        <p:nvSpPr>
          <p:cNvPr id="19" name="TextBox 18">
            <a:extLst>
              <a:ext uri="{FF2B5EF4-FFF2-40B4-BE49-F238E27FC236}">
                <a16:creationId xmlns:a16="http://schemas.microsoft.com/office/drawing/2014/main" id="{91F48450-3178-4801-ABEC-ABA70A4EC784}"/>
              </a:ext>
            </a:extLst>
          </p:cNvPr>
          <p:cNvSpPr txBox="1"/>
          <p:nvPr/>
        </p:nvSpPr>
        <p:spPr>
          <a:xfrm>
            <a:off x="495301" y="3230435"/>
            <a:ext cx="1219200" cy="1569660"/>
          </a:xfrm>
          <a:prstGeom prst="rect">
            <a:avLst/>
          </a:prstGeom>
          <a:solidFill>
            <a:schemeClr val="accent6">
              <a:lumMod val="60000"/>
              <a:lumOff val="40000"/>
              <a:alpha val="30196"/>
            </a:schemeClr>
          </a:solidFill>
        </p:spPr>
        <p:txBody>
          <a:bodyPr wrap="square" rtlCol="0" anchor="ctr">
            <a:spAutoFit/>
          </a:bodyPr>
          <a:lstStyle/>
          <a:p>
            <a:endParaRPr lang="en-US" b="1" dirty="0"/>
          </a:p>
          <a:p>
            <a:r>
              <a:rPr lang="en-US" sz="2400" b="1" dirty="0"/>
              <a:t>    x</a:t>
            </a:r>
          </a:p>
          <a:p>
            <a:endParaRPr lang="en-US" b="1" dirty="0"/>
          </a:p>
          <a:p>
            <a:endParaRPr lang="en-US" b="1" dirty="0"/>
          </a:p>
          <a:p>
            <a:endParaRPr lang="en-US" b="1" dirty="0"/>
          </a:p>
        </p:txBody>
      </p:sp>
      <p:sp>
        <p:nvSpPr>
          <p:cNvPr id="20" name="TextBox 19">
            <a:extLst>
              <a:ext uri="{FF2B5EF4-FFF2-40B4-BE49-F238E27FC236}">
                <a16:creationId xmlns:a16="http://schemas.microsoft.com/office/drawing/2014/main" id="{08EC97CC-C522-4DF5-93ED-0C290AAC9C41}"/>
              </a:ext>
            </a:extLst>
          </p:cNvPr>
          <p:cNvSpPr txBox="1"/>
          <p:nvPr/>
        </p:nvSpPr>
        <p:spPr>
          <a:xfrm>
            <a:off x="304800" y="5156752"/>
            <a:ext cx="190501" cy="1010683"/>
          </a:xfrm>
          <a:prstGeom prst="rect">
            <a:avLst/>
          </a:prstGeom>
          <a:solidFill>
            <a:schemeClr val="accent6">
              <a:lumMod val="60000"/>
              <a:lumOff val="40000"/>
              <a:alpha val="30196"/>
            </a:schemeClr>
          </a:solidFill>
        </p:spPr>
        <p:txBody>
          <a:bodyPr wrap="square" rtlCol="0">
            <a:spAutoFit/>
          </a:bodyPr>
          <a:lstStyle/>
          <a:p>
            <a:pPr algn="ctr"/>
            <a:endParaRPr lang="en-US" b="1" dirty="0"/>
          </a:p>
        </p:txBody>
      </p:sp>
      <p:sp>
        <p:nvSpPr>
          <p:cNvPr id="21" name="TextBox 20">
            <a:extLst>
              <a:ext uri="{FF2B5EF4-FFF2-40B4-BE49-F238E27FC236}">
                <a16:creationId xmlns:a16="http://schemas.microsoft.com/office/drawing/2014/main" id="{F6F5595C-FE23-44A3-AC54-D0F51BCEDF87}"/>
              </a:ext>
            </a:extLst>
          </p:cNvPr>
          <p:cNvSpPr txBox="1"/>
          <p:nvPr/>
        </p:nvSpPr>
        <p:spPr>
          <a:xfrm>
            <a:off x="4581524" y="5133458"/>
            <a:ext cx="190501" cy="1010683"/>
          </a:xfrm>
          <a:prstGeom prst="rect">
            <a:avLst/>
          </a:prstGeom>
          <a:solidFill>
            <a:schemeClr val="accent6">
              <a:lumMod val="60000"/>
              <a:lumOff val="40000"/>
              <a:alpha val="30196"/>
            </a:schemeClr>
          </a:solidFill>
        </p:spPr>
        <p:txBody>
          <a:bodyPr wrap="square" rtlCol="0">
            <a:spAutoFit/>
          </a:bodyPr>
          <a:lstStyle/>
          <a:p>
            <a:pPr algn="ctr"/>
            <a:endParaRPr lang="en-US" b="1" dirty="0"/>
          </a:p>
        </p:txBody>
      </p:sp>
      <p:sp>
        <p:nvSpPr>
          <p:cNvPr id="22" name="TextBox 21">
            <a:extLst>
              <a:ext uri="{FF2B5EF4-FFF2-40B4-BE49-F238E27FC236}">
                <a16:creationId xmlns:a16="http://schemas.microsoft.com/office/drawing/2014/main" id="{3B608EAC-EF9F-4553-A050-960384804E5A}"/>
              </a:ext>
            </a:extLst>
          </p:cNvPr>
          <p:cNvSpPr txBox="1"/>
          <p:nvPr/>
        </p:nvSpPr>
        <p:spPr>
          <a:xfrm>
            <a:off x="205257" y="1430002"/>
            <a:ext cx="8889030" cy="369332"/>
          </a:xfrm>
          <a:prstGeom prst="rect">
            <a:avLst/>
          </a:prstGeom>
          <a:noFill/>
        </p:spPr>
        <p:txBody>
          <a:bodyPr wrap="square" rtlCol="0" anchor="b">
            <a:spAutoFit/>
          </a:bodyPr>
          <a:lstStyle/>
          <a:p>
            <a:r>
              <a:rPr lang="en-US" b="1" dirty="0"/>
              <a:t>       	        1234				      1-2 corn	  	               corn    				     40</a:t>
            </a:r>
          </a:p>
        </p:txBody>
      </p:sp>
      <p:pic>
        <p:nvPicPr>
          <p:cNvPr id="23" name="Picture 22">
            <a:extLst>
              <a:ext uri="{FF2B5EF4-FFF2-40B4-BE49-F238E27FC236}">
                <a16:creationId xmlns:a16="http://schemas.microsoft.com/office/drawing/2014/main" id="{85F2AB14-E80D-42BD-8893-FAAD4A49B2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spTree>
    <p:extLst>
      <p:ext uri="{BB962C8B-B14F-4D97-AF65-F5344CB8AC3E}">
        <p14:creationId xmlns:p14="http://schemas.microsoft.com/office/powerpoint/2010/main" val="19168748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02CD0-D987-4F6B-B6DB-F37438DB3F30}"/>
              </a:ext>
            </a:extLst>
          </p:cNvPr>
          <p:cNvSpPr>
            <a:spLocks noGrp="1"/>
          </p:cNvSpPr>
          <p:nvPr>
            <p:ph type="sldNum" sz="quarter" idx="12"/>
          </p:nvPr>
        </p:nvSpPr>
        <p:spPr/>
        <p:txBody>
          <a:bodyPr/>
          <a:lstStyle/>
          <a:p>
            <a:fld id="{30F35C39-F39F-4C0B-997D-CB1EB03A2CEE}" type="slidenum">
              <a:rPr lang="en-US" smtClean="0"/>
              <a:t>192</a:t>
            </a:fld>
            <a:endParaRPr lang="en-US"/>
          </a:p>
        </p:txBody>
      </p:sp>
      <p:pic>
        <p:nvPicPr>
          <p:cNvPr id="6" name="Picture 5">
            <a:extLst>
              <a:ext uri="{FF2B5EF4-FFF2-40B4-BE49-F238E27FC236}">
                <a16:creationId xmlns:a16="http://schemas.microsoft.com/office/drawing/2014/main" id="{DC328EFE-C2A5-4BFD-B908-E8CA1A3008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3" name="Picture 2">
            <a:extLst>
              <a:ext uri="{FF2B5EF4-FFF2-40B4-BE49-F238E27FC236}">
                <a16:creationId xmlns:a16="http://schemas.microsoft.com/office/drawing/2014/main" id="{7E4BC7DB-12F6-4C0A-96E7-B1771C28C6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5" name="Rectangle 4">
            <a:extLst>
              <a:ext uri="{FF2B5EF4-FFF2-40B4-BE49-F238E27FC236}">
                <a16:creationId xmlns:a16="http://schemas.microsoft.com/office/drawing/2014/main" id="{1FB2994B-247A-4375-8ADE-6F2844DCC429}"/>
              </a:ext>
            </a:extLst>
          </p:cNvPr>
          <p:cNvSpPr/>
          <p:nvPr/>
        </p:nvSpPr>
        <p:spPr>
          <a:xfrm>
            <a:off x="261257" y="3305545"/>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5EF35-3858-4DAF-89EA-4E6DE13BEC70}"/>
              </a:ext>
            </a:extLst>
          </p:cNvPr>
          <p:cNvSpPr/>
          <p:nvPr/>
        </p:nvSpPr>
        <p:spPr>
          <a:xfrm>
            <a:off x="261257" y="3015092"/>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E058E2-2A1B-43DD-8580-BA12AE80C0C3}"/>
              </a:ext>
            </a:extLst>
          </p:cNvPr>
          <p:cNvSpPr/>
          <p:nvPr/>
        </p:nvSpPr>
        <p:spPr>
          <a:xfrm>
            <a:off x="293914" y="358300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B33B65-725D-4DB7-9BB5-B3DB1035F4A4}"/>
              </a:ext>
            </a:extLst>
          </p:cNvPr>
          <p:cNvSpPr txBox="1"/>
          <p:nvPr/>
        </p:nvSpPr>
        <p:spPr>
          <a:xfrm>
            <a:off x="2057400" y="1535668"/>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tons</a:t>
            </a:r>
          </a:p>
        </p:txBody>
      </p:sp>
      <p:sp>
        <p:nvSpPr>
          <p:cNvPr id="12" name="TextBox 11">
            <a:extLst>
              <a:ext uri="{FF2B5EF4-FFF2-40B4-BE49-F238E27FC236}">
                <a16:creationId xmlns:a16="http://schemas.microsoft.com/office/drawing/2014/main" id="{39FA61E9-C91D-403D-B3E2-04CE93EA8E36}"/>
              </a:ext>
            </a:extLst>
          </p:cNvPr>
          <p:cNvSpPr txBox="1"/>
          <p:nvPr/>
        </p:nvSpPr>
        <p:spPr>
          <a:xfrm>
            <a:off x="6457950" y="1535668"/>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30</a:t>
            </a:r>
          </a:p>
        </p:txBody>
      </p:sp>
      <p:sp>
        <p:nvSpPr>
          <p:cNvPr id="13" name="TextBox 12">
            <a:extLst>
              <a:ext uri="{FF2B5EF4-FFF2-40B4-BE49-F238E27FC236}">
                <a16:creationId xmlns:a16="http://schemas.microsoft.com/office/drawing/2014/main" id="{53AD9252-66EE-4531-A44F-265E4B188973}"/>
              </a:ext>
            </a:extLst>
          </p:cNvPr>
          <p:cNvSpPr txBox="1"/>
          <p:nvPr/>
        </p:nvSpPr>
        <p:spPr>
          <a:xfrm>
            <a:off x="207717" y="2971800"/>
            <a:ext cx="324793" cy="2862322"/>
          </a:xfrm>
          <a:prstGeom prst="rect">
            <a:avLst/>
          </a:prstGeom>
          <a:solidFill>
            <a:schemeClr val="accent6">
              <a:lumMod val="60000"/>
              <a:lumOff val="40000"/>
              <a:alpha val="30196"/>
            </a:schemeClr>
          </a:solid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14" name="TextBox 13">
            <a:extLst>
              <a:ext uri="{FF2B5EF4-FFF2-40B4-BE49-F238E27FC236}">
                <a16:creationId xmlns:a16="http://schemas.microsoft.com/office/drawing/2014/main" id="{E7AA392E-8D7B-4904-B5E4-BD42ADCBC517}"/>
              </a:ext>
            </a:extLst>
          </p:cNvPr>
          <p:cNvSpPr txBox="1"/>
          <p:nvPr/>
        </p:nvSpPr>
        <p:spPr>
          <a:xfrm>
            <a:off x="6457950" y="5562600"/>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a:t>
            </a:r>
          </a:p>
        </p:txBody>
      </p:sp>
    </p:spTree>
    <p:extLst>
      <p:ext uri="{BB962C8B-B14F-4D97-AF65-F5344CB8AC3E}">
        <p14:creationId xmlns:p14="http://schemas.microsoft.com/office/powerpoint/2010/main" val="369217597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A1A3-1CF5-45E3-B588-EACBD80F5D1A}"/>
              </a:ext>
            </a:extLst>
          </p:cNvPr>
          <p:cNvSpPr>
            <a:spLocks noGrp="1"/>
          </p:cNvSpPr>
          <p:nvPr>
            <p:ph type="title"/>
          </p:nvPr>
        </p:nvSpPr>
        <p:spPr/>
        <p:txBody>
          <a:bodyPr>
            <a:normAutofit/>
          </a:bodyPr>
          <a:lstStyle/>
          <a:p>
            <a:r>
              <a:rPr lang="en-US" sz="3600" b="1" dirty="0"/>
              <a:t>Right Rate: N Recommended </a:t>
            </a:r>
            <a:r>
              <a:rPr lang="en-US" sz="3600" b="1" dirty="0">
                <a:solidFill>
                  <a:schemeClr val="accent1"/>
                </a:solidFill>
              </a:rPr>
              <a:t>Box 14</a:t>
            </a:r>
            <a:endParaRPr lang="en-US" sz="3600" dirty="0">
              <a:solidFill>
                <a:schemeClr val="accent1"/>
              </a:solidFill>
            </a:endParaRPr>
          </a:p>
        </p:txBody>
      </p:sp>
      <p:sp>
        <p:nvSpPr>
          <p:cNvPr id="3" name="Slide Number Placeholder 2">
            <a:extLst>
              <a:ext uri="{FF2B5EF4-FFF2-40B4-BE49-F238E27FC236}">
                <a16:creationId xmlns:a16="http://schemas.microsoft.com/office/drawing/2014/main" id="{D59234A4-AD31-4CD6-8216-913DA705F1BE}"/>
              </a:ext>
            </a:extLst>
          </p:cNvPr>
          <p:cNvSpPr>
            <a:spLocks noGrp="1"/>
          </p:cNvSpPr>
          <p:nvPr>
            <p:ph type="sldNum" sz="quarter" idx="12"/>
          </p:nvPr>
        </p:nvSpPr>
        <p:spPr/>
        <p:txBody>
          <a:bodyPr/>
          <a:lstStyle/>
          <a:p>
            <a:fld id="{30F35C39-F39F-4C0B-997D-CB1EB03A2CEE}" type="slidenum">
              <a:rPr lang="en-US" smtClean="0"/>
              <a:t>193</a:t>
            </a:fld>
            <a:endParaRPr lang="en-US"/>
          </a:p>
        </p:txBody>
      </p:sp>
      <p:sp>
        <p:nvSpPr>
          <p:cNvPr id="6" name="Rectangle: Rounded Corners 5">
            <a:extLst>
              <a:ext uri="{FF2B5EF4-FFF2-40B4-BE49-F238E27FC236}">
                <a16:creationId xmlns:a16="http://schemas.microsoft.com/office/drawing/2014/main" id="{F9AA7384-118B-401D-AB37-523778FEF188}"/>
              </a:ext>
            </a:extLst>
          </p:cNvPr>
          <p:cNvSpPr/>
          <p:nvPr/>
        </p:nvSpPr>
        <p:spPr>
          <a:xfrm>
            <a:off x="425137" y="2438400"/>
            <a:ext cx="2192422" cy="2819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85CEE6-C0E2-4A24-A3F0-BE92C6286FCA}"/>
              </a:ext>
            </a:extLst>
          </p:cNvPr>
          <p:cNvSpPr txBox="1"/>
          <p:nvPr/>
        </p:nvSpPr>
        <p:spPr>
          <a:xfrm>
            <a:off x="458341" y="4517191"/>
            <a:ext cx="2126012" cy="461665"/>
          </a:xfrm>
          <a:prstGeom prst="rect">
            <a:avLst/>
          </a:prstGeom>
          <a:noFill/>
        </p:spPr>
        <p:txBody>
          <a:bodyPr wrap="square" rtlCol="0">
            <a:spAutoFit/>
          </a:bodyPr>
          <a:lstStyle/>
          <a:p>
            <a:pPr algn="ctr"/>
            <a:r>
              <a:rPr lang="en-US" sz="2400" dirty="0">
                <a:solidFill>
                  <a:prstClr val="black"/>
                </a:solidFill>
              </a:rPr>
              <a:t>415 lbs. N /acre</a:t>
            </a:r>
          </a:p>
        </p:txBody>
      </p:sp>
      <p:pic>
        <p:nvPicPr>
          <p:cNvPr id="8" name="Graphic 7" descr="Pause">
            <a:extLst>
              <a:ext uri="{FF2B5EF4-FFF2-40B4-BE49-F238E27FC236}">
                <a16:creationId xmlns:a16="http://schemas.microsoft.com/office/drawing/2014/main" id="{1255B423-76BD-442D-9BD1-E94A049D67B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672590" y="3384893"/>
            <a:ext cx="565511" cy="56551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7F4A68-1B51-461C-8730-65C8A2AC37CC}"/>
                  </a:ext>
                </a:extLst>
              </p:cNvPr>
              <p:cNvSpPr txBox="1"/>
              <p:nvPr/>
            </p:nvSpPr>
            <p:spPr>
              <a:xfrm>
                <a:off x="3777937" y="2750403"/>
                <a:ext cx="1553411" cy="8567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9.7 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ton</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yield</m:t>
                          </m:r>
                        </m:den>
                      </m:f>
                    </m:oMath>
                  </m:oMathPara>
                </a14:m>
                <a:endParaRPr lang="en-US" sz="2400" dirty="0">
                  <a:solidFill>
                    <a:prstClr val="black"/>
                  </a:solidFill>
                </a:endParaRPr>
              </a:p>
            </p:txBody>
          </p:sp>
        </mc:Choice>
        <mc:Fallback xmlns="">
          <p:sp>
            <p:nvSpPr>
              <p:cNvPr id="16" name="TextBox 15">
                <a:extLst>
                  <a:ext uri="{FF2B5EF4-FFF2-40B4-BE49-F238E27FC236}">
                    <a16:creationId xmlns:a16="http://schemas.microsoft.com/office/drawing/2014/main" id="{717F4A68-1B51-461C-8730-65C8A2AC37CC}"/>
                  </a:ext>
                </a:extLst>
              </p:cNvPr>
              <p:cNvSpPr txBox="1">
                <a:spLocks noRot="1" noChangeAspect="1" noMove="1" noResize="1" noEditPoints="1" noAdjustHandles="1" noChangeArrowheads="1" noChangeShapeType="1" noTextEdit="1"/>
              </p:cNvSpPr>
              <p:nvPr/>
            </p:nvSpPr>
            <p:spPr>
              <a:xfrm>
                <a:off x="3777937" y="2750403"/>
                <a:ext cx="1553411" cy="8567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8446CDF-ADFA-4C63-8515-15FBE4B9C092}"/>
                  </a:ext>
                </a:extLst>
              </p:cNvPr>
              <p:cNvSpPr txBox="1"/>
              <p:nvPr/>
            </p:nvSpPr>
            <p:spPr>
              <a:xfrm>
                <a:off x="6491726" y="2750403"/>
                <a:ext cx="1553411" cy="7862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30</m:t>
                          </m:r>
                          <m:r>
                            <a:rPr lang="en-US" sz="2400" i="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tons</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18" name="TextBox 17">
                <a:extLst>
                  <a:ext uri="{FF2B5EF4-FFF2-40B4-BE49-F238E27FC236}">
                    <a16:creationId xmlns:a16="http://schemas.microsoft.com/office/drawing/2014/main" id="{D8446CDF-ADFA-4C63-8515-15FBE4B9C092}"/>
                  </a:ext>
                </a:extLst>
              </p:cNvPr>
              <p:cNvSpPr txBox="1">
                <a:spLocks noRot="1" noChangeAspect="1" noMove="1" noResize="1" noEditPoints="1" noAdjustHandles="1" noChangeArrowheads="1" noChangeShapeType="1" noTextEdit="1"/>
              </p:cNvSpPr>
              <p:nvPr/>
            </p:nvSpPr>
            <p:spPr>
              <a:xfrm>
                <a:off x="6491726" y="2750403"/>
                <a:ext cx="1553411" cy="786241"/>
              </a:xfrm>
              <a:prstGeom prst="rect">
                <a:avLst/>
              </a:prstGeom>
              <a:blipFill>
                <a:blip r:embed="rId5"/>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7E6604D7-DE1A-420A-A555-7B77D946C8E8}"/>
              </a:ext>
            </a:extLst>
          </p:cNvPr>
          <p:cNvCxnSpPr/>
          <p:nvPr/>
        </p:nvCxnSpPr>
        <p:spPr>
          <a:xfrm>
            <a:off x="3306921" y="3657600"/>
            <a:ext cx="537987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phic 21" descr="Close">
            <a:extLst>
              <a:ext uri="{FF2B5EF4-FFF2-40B4-BE49-F238E27FC236}">
                <a16:creationId xmlns:a16="http://schemas.microsoft.com/office/drawing/2014/main" id="{DEBDABA1-F6BB-4206-929A-F32DEB43D61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27754" y="2789547"/>
            <a:ext cx="761995" cy="761995"/>
          </a:xfrm>
          <a:prstGeom prst="rect">
            <a:avLst/>
          </a:prstGeom>
        </p:spPr>
      </p:pic>
      <p:sp>
        <p:nvSpPr>
          <p:cNvPr id="23" name="TextBox 22">
            <a:extLst>
              <a:ext uri="{FF2B5EF4-FFF2-40B4-BE49-F238E27FC236}">
                <a16:creationId xmlns:a16="http://schemas.microsoft.com/office/drawing/2014/main" id="{8D2277D4-E339-4A19-BCC0-1A02B0D7C7D8}"/>
              </a:ext>
            </a:extLst>
          </p:cNvPr>
          <p:cNvSpPr txBox="1"/>
          <p:nvPr/>
        </p:nvSpPr>
        <p:spPr>
          <a:xfrm>
            <a:off x="5011351" y="3795930"/>
            <a:ext cx="1971017" cy="461665"/>
          </a:xfrm>
          <a:prstGeom prst="rect">
            <a:avLst/>
          </a:prstGeom>
          <a:noFill/>
        </p:spPr>
        <p:txBody>
          <a:bodyPr wrap="square" rtlCol="0">
            <a:spAutoFit/>
          </a:bodyPr>
          <a:lstStyle/>
          <a:p>
            <a:pPr algn="ctr"/>
            <a:r>
              <a:rPr lang="en-US" sz="2400" dirty="0">
                <a:solidFill>
                  <a:prstClr val="black"/>
                </a:solidFill>
              </a:rPr>
              <a:t>0.7 </a:t>
            </a:r>
          </a:p>
        </p:txBody>
      </p:sp>
      <p:pic>
        <p:nvPicPr>
          <p:cNvPr id="14" name="Picture 2" descr="Corn_Maturity">
            <a:extLst>
              <a:ext uri="{FF2B5EF4-FFF2-40B4-BE49-F238E27FC236}">
                <a16:creationId xmlns:a16="http://schemas.microsoft.com/office/drawing/2014/main" id="{E2687A08-4A9C-487C-818D-88AD39D01014}"/>
              </a:ext>
            </a:extLst>
          </p:cNvPr>
          <p:cNvPicPr>
            <a:picLocks noChangeAspect="1" noChangeArrowheads="1"/>
          </p:cNvPicPr>
          <p:nvPr/>
        </p:nvPicPr>
        <p:blipFill>
          <a:blip r:embed="rId8" cstate="email">
            <a:lum bright="-20000" contrast="40000"/>
            <a:extLst>
              <a:ext uri="{28A0092B-C50C-407E-A947-70E740481C1C}">
                <a14:useLocalDpi xmlns:a14="http://schemas.microsoft.com/office/drawing/2010/main"/>
              </a:ext>
            </a:extLst>
          </a:blip>
          <a:srcRect/>
          <a:stretch>
            <a:fillRect/>
          </a:stretch>
        </p:blipFill>
        <p:spPr bwMode="auto">
          <a:xfrm>
            <a:off x="791489" y="2526922"/>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a:extLst>
              <a:ext uri="{FF2B5EF4-FFF2-40B4-BE49-F238E27FC236}">
                <a16:creationId xmlns:a16="http://schemas.microsoft.com/office/drawing/2014/main" id="{3BECF601-CC7C-43D4-B0D6-0548A16B1EE3}"/>
              </a:ext>
            </a:extLst>
          </p:cNvPr>
          <p:cNvSpPr/>
          <p:nvPr/>
        </p:nvSpPr>
        <p:spPr>
          <a:xfrm>
            <a:off x="0" y="6488668"/>
            <a:ext cx="5763168" cy="369332"/>
          </a:xfrm>
          <a:prstGeom prst="rect">
            <a:avLst/>
          </a:prstGeom>
        </p:spPr>
        <p:txBody>
          <a:bodyPr wrap="square">
            <a:spAutoFit/>
          </a:bodyPr>
          <a:lstStyle/>
          <a:p>
            <a:pPr marL="973138">
              <a:defRPr/>
            </a:pPr>
            <a:r>
              <a:rPr lang="en-US" u="sng" dirty="0">
                <a:solidFill>
                  <a:schemeClr val="tx2"/>
                </a:solidFill>
                <a:ea typeface="ＭＳ Ｐゴシック" pitchFamily="34" charset="-128"/>
                <a:hlinkClick r:id="rId9"/>
              </a:rPr>
              <a:t>https://www.ipni.net/app/calculator/home</a:t>
            </a:r>
            <a:endParaRPr lang="en-US" dirty="0">
              <a:solidFill>
                <a:schemeClr val="tx2"/>
              </a:solidFill>
              <a:ea typeface="ＭＳ Ｐゴシック" pitchFamily="34" charset="-128"/>
            </a:endParaRPr>
          </a:p>
        </p:txBody>
      </p:sp>
    </p:spTree>
    <p:extLst>
      <p:ext uri="{BB962C8B-B14F-4D97-AF65-F5344CB8AC3E}">
        <p14:creationId xmlns:p14="http://schemas.microsoft.com/office/powerpoint/2010/main" val="8179047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A7263-652F-468D-8177-21340D44A63A}"/>
              </a:ext>
            </a:extLst>
          </p:cNvPr>
          <p:cNvSpPr>
            <a:spLocks noGrp="1"/>
          </p:cNvSpPr>
          <p:nvPr>
            <p:ph type="sldNum" sz="quarter" idx="12"/>
          </p:nvPr>
        </p:nvSpPr>
        <p:spPr/>
        <p:txBody>
          <a:bodyPr/>
          <a:lstStyle/>
          <a:p>
            <a:fld id="{30F35C39-F39F-4C0B-997D-CB1EB03A2CEE}" type="slidenum">
              <a:rPr lang="en-US" smtClean="0"/>
              <a:t>194</a:t>
            </a:fld>
            <a:endParaRPr lang="en-US"/>
          </a:p>
        </p:txBody>
      </p:sp>
      <p:pic>
        <p:nvPicPr>
          <p:cNvPr id="3" name="Picture 2">
            <a:extLst>
              <a:ext uri="{FF2B5EF4-FFF2-40B4-BE49-F238E27FC236}">
                <a16:creationId xmlns:a16="http://schemas.microsoft.com/office/drawing/2014/main" id="{4B99C6FC-601C-49FD-B351-3F6F840ED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4F46D5CA-4552-4764-8AD0-EFB85039D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5" name="TextBox 4">
            <a:extLst>
              <a:ext uri="{FF2B5EF4-FFF2-40B4-BE49-F238E27FC236}">
                <a16:creationId xmlns:a16="http://schemas.microsoft.com/office/drawing/2014/main" id="{68118881-F992-4743-8CFC-ECE68C0A8B36}"/>
              </a:ext>
            </a:extLst>
          </p:cNvPr>
          <p:cNvSpPr txBox="1"/>
          <p:nvPr/>
        </p:nvSpPr>
        <p:spPr>
          <a:xfrm>
            <a:off x="2057400" y="1535668"/>
            <a:ext cx="1143001" cy="369332"/>
          </a:xfrm>
          <a:prstGeom prst="rect">
            <a:avLst/>
          </a:prstGeom>
          <a:noFill/>
        </p:spPr>
        <p:txBody>
          <a:bodyPr wrap="square" rtlCol="0">
            <a:spAutoFit/>
          </a:bodyPr>
          <a:lstStyle/>
          <a:p>
            <a:pPr algn="ctr"/>
            <a:r>
              <a:rPr lang="en-US" b="1" dirty="0"/>
              <a:t>tons</a:t>
            </a:r>
          </a:p>
        </p:txBody>
      </p:sp>
      <p:sp>
        <p:nvSpPr>
          <p:cNvPr id="6" name="TextBox 5">
            <a:extLst>
              <a:ext uri="{FF2B5EF4-FFF2-40B4-BE49-F238E27FC236}">
                <a16:creationId xmlns:a16="http://schemas.microsoft.com/office/drawing/2014/main" id="{B8589084-D2A9-4EBA-BDEC-F587AF5E08F3}"/>
              </a:ext>
            </a:extLst>
          </p:cNvPr>
          <p:cNvSpPr txBox="1"/>
          <p:nvPr/>
        </p:nvSpPr>
        <p:spPr>
          <a:xfrm>
            <a:off x="6457950" y="1535668"/>
            <a:ext cx="1143001" cy="369332"/>
          </a:xfrm>
          <a:prstGeom prst="rect">
            <a:avLst/>
          </a:prstGeom>
          <a:noFill/>
        </p:spPr>
        <p:txBody>
          <a:bodyPr wrap="square" rtlCol="0">
            <a:spAutoFit/>
          </a:bodyPr>
          <a:lstStyle/>
          <a:p>
            <a:pPr algn="ctr"/>
            <a:r>
              <a:rPr lang="en-US" b="1" dirty="0"/>
              <a:t>30</a:t>
            </a:r>
          </a:p>
        </p:txBody>
      </p:sp>
      <p:sp>
        <p:nvSpPr>
          <p:cNvPr id="7" name="Rectangle 6">
            <a:extLst>
              <a:ext uri="{FF2B5EF4-FFF2-40B4-BE49-F238E27FC236}">
                <a16:creationId xmlns:a16="http://schemas.microsoft.com/office/drawing/2014/main" id="{452E7A1F-FA81-4168-8899-F6749EBB0BD5}"/>
              </a:ext>
            </a:extLst>
          </p:cNvPr>
          <p:cNvSpPr/>
          <p:nvPr/>
        </p:nvSpPr>
        <p:spPr>
          <a:xfrm>
            <a:off x="283782" y="33011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426E91-CB45-4B59-8BF1-584C03DE4D8B}"/>
              </a:ext>
            </a:extLst>
          </p:cNvPr>
          <p:cNvSpPr/>
          <p:nvPr/>
        </p:nvSpPr>
        <p:spPr>
          <a:xfrm>
            <a:off x="283782" y="300460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701E5-E7B4-4FE6-AED3-E6CFB77B65AA}"/>
              </a:ext>
            </a:extLst>
          </p:cNvPr>
          <p:cNvSpPr/>
          <p:nvPr/>
        </p:nvSpPr>
        <p:spPr>
          <a:xfrm>
            <a:off x="283782" y="3580809"/>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04F1AC-354F-4083-978A-42DD73433A76}"/>
              </a:ext>
            </a:extLst>
          </p:cNvPr>
          <p:cNvSpPr txBox="1"/>
          <p:nvPr/>
        </p:nvSpPr>
        <p:spPr>
          <a:xfrm>
            <a:off x="6457950" y="5562600"/>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415</a:t>
            </a:r>
          </a:p>
        </p:txBody>
      </p:sp>
    </p:spTree>
    <p:extLst>
      <p:ext uri="{BB962C8B-B14F-4D97-AF65-F5344CB8AC3E}">
        <p14:creationId xmlns:p14="http://schemas.microsoft.com/office/powerpoint/2010/main" val="31875576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195</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532630" y="2752528"/>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6056542" y="4280298"/>
            <a:ext cx="1669041" cy="707886"/>
          </a:xfrm>
          <a:prstGeom prst="rect">
            <a:avLst/>
          </a:prstGeom>
          <a:noFill/>
        </p:spPr>
        <p:txBody>
          <a:bodyPr wrap="square" rtlCol="0">
            <a:spAutoFit/>
          </a:bodyPr>
          <a:lstStyle/>
          <a:p>
            <a:pPr algn="ctr"/>
            <a:r>
              <a:rPr lang="en-US" sz="2000" dirty="0">
                <a:solidFill>
                  <a:prstClr val="black"/>
                </a:solidFill>
              </a:rPr>
              <a:t>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440981" y="4413888"/>
            <a:ext cx="1449741" cy="400110"/>
          </a:xfrm>
          <a:prstGeom prst="rect">
            <a:avLst/>
          </a:prstGeom>
          <a:noFill/>
        </p:spPr>
        <p:txBody>
          <a:bodyPr wrap="square" rtlCol="0">
            <a:spAutoFit/>
          </a:bodyPr>
          <a:lstStyle/>
          <a:p>
            <a:pPr algn="ctr"/>
            <a:r>
              <a:rPr lang="en-US" sz="2000" dirty="0">
                <a:solidFill>
                  <a:prstClr val="black"/>
                </a:solidFill>
              </a:rPr>
              <a:t>Fertilizer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415 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869B4100-993F-49C3-90B7-7CC15ED80A9B}"/>
              </a:ext>
            </a:extLst>
          </p:cNvPr>
          <p:cNvSpPr txBox="1"/>
          <p:nvPr/>
        </p:nvSpPr>
        <p:spPr>
          <a:xfrm>
            <a:off x="3047324" y="4276095"/>
            <a:ext cx="1516280" cy="707886"/>
          </a:xfrm>
          <a:prstGeom prst="rect">
            <a:avLst/>
          </a:prstGeom>
          <a:noFill/>
        </p:spPr>
        <p:txBody>
          <a:bodyPr wrap="square" rtlCol="0">
            <a:spAutoFit/>
          </a:bodyPr>
          <a:lstStyle/>
          <a:p>
            <a:pPr algn="ctr"/>
            <a:r>
              <a:rPr lang="en-US" sz="2000" dirty="0">
                <a:solidFill>
                  <a:prstClr val="black"/>
                </a:solidFill>
              </a:rPr>
              <a:t>Residual N in Soil</a:t>
            </a:r>
          </a:p>
        </p:txBody>
      </p:sp>
      <p:pic>
        <p:nvPicPr>
          <p:cNvPr id="34" name="Picture 33">
            <a:extLst>
              <a:ext uri="{FF2B5EF4-FFF2-40B4-BE49-F238E27FC236}">
                <a16:creationId xmlns:a16="http://schemas.microsoft.com/office/drawing/2014/main" id="{76744899-6C8D-44CE-A1C1-E4B972D681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59630" y="2861882"/>
            <a:ext cx="1004511" cy="1326470"/>
          </a:xfrm>
          <a:prstGeom prst="rect">
            <a:avLst/>
          </a:prstGeom>
        </p:spPr>
      </p:pic>
      <p:sp>
        <p:nvSpPr>
          <p:cNvPr id="35" name="TextBox 34">
            <a:extLst>
              <a:ext uri="{FF2B5EF4-FFF2-40B4-BE49-F238E27FC236}">
                <a16:creationId xmlns:a16="http://schemas.microsoft.com/office/drawing/2014/main" id="{21AF1E8A-3ECF-4C05-B81B-F057807E4EEA}"/>
              </a:ext>
            </a:extLst>
          </p:cNvPr>
          <p:cNvSpPr txBox="1"/>
          <p:nvPr/>
        </p:nvSpPr>
        <p:spPr>
          <a:xfrm>
            <a:off x="4580398" y="4286901"/>
            <a:ext cx="1678370" cy="707886"/>
          </a:xfrm>
          <a:prstGeom prst="rect">
            <a:avLst/>
          </a:prstGeom>
          <a:noFill/>
        </p:spPr>
        <p:txBody>
          <a:bodyPr wrap="square" rtlCol="0">
            <a:spAutoFit/>
          </a:bodyPr>
          <a:lstStyle/>
          <a:p>
            <a:pPr algn="ctr"/>
            <a:r>
              <a:rPr lang="en-US" sz="2000" dirty="0">
                <a:solidFill>
                  <a:prstClr val="black"/>
                </a:solidFill>
              </a:rPr>
              <a:t>N mineralized in soil</a:t>
            </a:r>
          </a:p>
        </p:txBody>
      </p:sp>
      <p:pic>
        <p:nvPicPr>
          <p:cNvPr id="25" name="Picture 2" descr="Corn_Maturity">
            <a:extLst>
              <a:ext uri="{FF2B5EF4-FFF2-40B4-BE49-F238E27FC236}">
                <a16:creationId xmlns:a16="http://schemas.microsoft.com/office/drawing/2014/main" id="{CEEAD259-1EC2-47AB-9FFC-1059816DF0CF}"/>
              </a:ext>
            </a:extLst>
          </p:cNvPr>
          <p:cNvPicPr>
            <a:picLocks noChangeAspect="1" noChangeArrowheads="1"/>
          </p:cNvPicPr>
          <p:nvPr/>
        </p:nvPicPr>
        <p:blipFill>
          <a:blip r:embed="rId10" cstate="email">
            <a:lum bright="-20000" contrast="40000"/>
            <a:extLst>
              <a:ext uri="{28A0092B-C50C-407E-A947-70E740481C1C}">
                <a14:useLocalDpi xmlns:a14="http://schemas.microsoft.com/office/drawing/2010/main"/>
              </a:ext>
            </a:extLst>
          </a:blip>
          <a:srcRect/>
          <a:stretch>
            <a:fillRect/>
          </a:stretch>
        </p:blipFill>
        <p:spPr bwMode="auto">
          <a:xfrm>
            <a:off x="467466" y="2535283"/>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TextBox 25">
            <a:extLst>
              <a:ext uri="{FF2B5EF4-FFF2-40B4-BE49-F238E27FC236}">
                <a16:creationId xmlns:a16="http://schemas.microsoft.com/office/drawing/2014/main" id="{F969BBC3-90F0-4951-A2CE-D3833BCACAB6}"/>
              </a:ext>
            </a:extLst>
          </p:cNvPr>
          <p:cNvSpPr txBox="1"/>
          <p:nvPr/>
        </p:nvSpPr>
        <p:spPr>
          <a:xfrm>
            <a:off x="2899806" y="2538376"/>
            <a:ext cx="1779695" cy="2579992"/>
          </a:xfrm>
          <a:prstGeom prst="rect">
            <a:avLst/>
          </a:prstGeom>
          <a:solidFill>
            <a:schemeClr val="accent6">
              <a:lumMod val="60000"/>
              <a:lumOff val="40000"/>
              <a:alpha val="30196"/>
            </a:schemeClr>
          </a:solidFill>
        </p:spPr>
        <p:txBody>
          <a:bodyPr wrap="square" rtlCol="0">
            <a:spAutoFit/>
          </a:bodyPr>
          <a:lstStyle/>
          <a:p>
            <a:pPr algn="ctr"/>
            <a:endParaRPr lang="en-US" b="1" dirty="0"/>
          </a:p>
        </p:txBody>
      </p:sp>
    </p:spTree>
    <p:extLst>
      <p:ext uri="{BB962C8B-B14F-4D97-AF65-F5344CB8AC3E}">
        <p14:creationId xmlns:p14="http://schemas.microsoft.com/office/powerpoint/2010/main" val="277302074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b="1" dirty="0"/>
              <a:t>Soil Available Nitrogen </a:t>
            </a:r>
            <a:r>
              <a:rPr lang="en-US" sz="4000" b="1" dirty="0">
                <a:solidFill>
                  <a:schemeClr val="accent1"/>
                </a:solidFill>
              </a:rPr>
              <a:t>Box 9</a:t>
            </a:r>
            <a:endParaRPr lang="en-US" dirty="0"/>
          </a:p>
        </p:txBody>
      </p:sp>
      <p:sp>
        <p:nvSpPr>
          <p:cNvPr id="3" name="Content Placeholder 2"/>
          <p:cNvSpPr>
            <a:spLocks noGrp="1"/>
          </p:cNvSpPr>
          <p:nvPr>
            <p:ph idx="1"/>
          </p:nvPr>
        </p:nvSpPr>
        <p:spPr>
          <a:xfrm>
            <a:off x="228600" y="1555269"/>
            <a:ext cx="8229600" cy="4525963"/>
          </a:xfrm>
        </p:spPr>
        <p:txBody>
          <a:bodyPr/>
          <a:lstStyle/>
          <a:p>
            <a:r>
              <a:rPr lang="en-US" dirty="0"/>
              <a:t>Soil test pre plant	</a:t>
            </a:r>
          </a:p>
          <a:p>
            <a:r>
              <a:rPr lang="en-US" dirty="0"/>
              <a:t>Mineral N available in the top 2 feet of soil </a:t>
            </a:r>
          </a:p>
          <a:p>
            <a:pPr lvl="1"/>
            <a:r>
              <a:rPr lang="en-US" dirty="0"/>
              <a:t>2 ft x 33 lbs. N/ft =</a:t>
            </a:r>
            <a:endParaRPr lang="en-US" b="1" dirty="0">
              <a:solidFill>
                <a:schemeClr val="accent1"/>
              </a:solidFill>
            </a:endParaRPr>
          </a:p>
          <a:p>
            <a:pPr marL="0" indent="0">
              <a:buNone/>
            </a:pPr>
            <a:endParaRPr lang="en-US" sz="2800" dirty="0"/>
          </a:p>
        </p:txBody>
      </p:sp>
      <p:sp>
        <p:nvSpPr>
          <p:cNvPr id="4" name="Slide Number Placeholder 3">
            <a:extLst>
              <a:ext uri="{FF2B5EF4-FFF2-40B4-BE49-F238E27FC236}">
                <a16:creationId xmlns:a16="http://schemas.microsoft.com/office/drawing/2014/main" id="{BAE1C08D-8AF2-48F5-A21D-5CEABBDBFAAE}"/>
              </a:ext>
            </a:extLst>
          </p:cNvPr>
          <p:cNvSpPr>
            <a:spLocks noGrp="1"/>
          </p:cNvSpPr>
          <p:nvPr>
            <p:ph type="sldNum" sz="quarter" idx="12"/>
          </p:nvPr>
        </p:nvSpPr>
        <p:spPr/>
        <p:txBody>
          <a:bodyPr/>
          <a:lstStyle/>
          <a:p>
            <a:fld id="{30F35C39-F39F-4C0B-997D-CB1EB03A2CEE}" type="slidenum">
              <a:rPr lang="en-US" smtClean="0"/>
              <a:t>196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49959018"/>
              </p:ext>
            </p:extLst>
          </p:nvPr>
        </p:nvGraphicFramePr>
        <p:xfrm>
          <a:off x="1962150" y="3588403"/>
          <a:ext cx="5219700" cy="2481864"/>
        </p:xfrm>
        <a:graphic>
          <a:graphicData uri="http://schemas.openxmlformats.org/drawingml/2006/table">
            <a:tbl>
              <a:tblPr>
                <a:tableStyleId>{5C22544A-7EE6-4342-B048-85BDC9FD1C3A}</a:tableStyleId>
              </a:tblPr>
              <a:tblGrid>
                <a:gridCol w="2937179">
                  <a:extLst>
                    <a:ext uri="{9D8B030D-6E8A-4147-A177-3AD203B41FA5}">
                      <a16:colId xmlns:a16="http://schemas.microsoft.com/office/drawing/2014/main" val="20000"/>
                    </a:ext>
                  </a:extLst>
                </a:gridCol>
                <a:gridCol w="2282521">
                  <a:extLst>
                    <a:ext uri="{9D8B030D-6E8A-4147-A177-3AD203B41FA5}">
                      <a16:colId xmlns:a16="http://schemas.microsoft.com/office/drawing/2014/main" val="20001"/>
                    </a:ext>
                  </a:extLst>
                </a:gridCol>
              </a:tblGrid>
              <a:tr h="406732">
                <a:tc gridSpan="2">
                  <a:txBody>
                    <a:bodyPr/>
                    <a:lstStyle/>
                    <a:p>
                      <a:pPr marL="48895" marR="0" eaLnBrk="0" fontAlgn="base" hangingPunct="0">
                        <a:lnSpc>
                          <a:spcPts val="1295"/>
                        </a:lnSpc>
                        <a:spcBef>
                          <a:spcPts val="830"/>
                        </a:spcBef>
                        <a:spcAft>
                          <a:spcPts val="200"/>
                        </a:spcAft>
                      </a:pPr>
                      <a:endParaRPr lang="en-US" sz="1800" spc="-20" dirty="0">
                        <a:effectLst/>
                      </a:endParaRPr>
                    </a:p>
                    <a:p>
                      <a:pPr marL="48895" marR="0" algn="ctr" eaLnBrk="0" fontAlgn="base" hangingPunct="0">
                        <a:lnSpc>
                          <a:spcPts val="1295"/>
                        </a:lnSpc>
                        <a:spcBef>
                          <a:spcPts val="830"/>
                        </a:spcBef>
                        <a:spcAft>
                          <a:spcPts val="200"/>
                        </a:spcAft>
                      </a:pPr>
                      <a:r>
                        <a:rPr lang="en-US" sz="1800" spc="-20" dirty="0">
                          <a:effectLst/>
                        </a:rPr>
                        <a:t>Primary Nutrients</a:t>
                      </a:r>
                      <a:endParaRPr lang="en-US" sz="1400" dirty="0">
                        <a:effectLst/>
                        <a:latin typeface="Times New Roman"/>
                        <a:ea typeface="Times New Roman"/>
                      </a:endParaRPr>
                    </a:p>
                    <a:p>
                      <a:pPr marL="0" marR="0" eaLnBrk="0" fontAlgn="base" hangingPunct="0">
                        <a:lnSpc>
                          <a:spcPct val="115000"/>
                        </a:lnSpc>
                        <a:spcBef>
                          <a:spcPts val="0"/>
                        </a:spcBef>
                        <a:spcAft>
                          <a:spcPts val="0"/>
                        </a:spcAft>
                      </a:pPr>
                      <a:endParaRPr lang="en-US" sz="1400" dirty="0">
                        <a:effectLst/>
                        <a:latin typeface="Times New Roman"/>
                        <a:ea typeface="Times New Roman"/>
                      </a:endParaRPr>
                    </a:p>
                  </a:txBody>
                  <a:tcPr marL="0" marR="0" marT="0" marB="0">
                    <a:lnB w="12700" cap="flat" cmpd="sng" algn="ctr">
                      <a:solidFill>
                        <a:schemeClr val="tx1"/>
                      </a:solidFill>
                      <a:prstDash val="solid"/>
                      <a:round/>
                      <a:headEnd type="none" w="med" len="med"/>
                      <a:tailEnd type="none" w="med" len="med"/>
                    </a:lnB>
                  </a:tcPr>
                </a:tc>
                <a:tc hMerge="1">
                  <a:txBody>
                    <a:bodyPr/>
                    <a:lstStyle/>
                    <a:p>
                      <a:pPr marL="0" marR="0" eaLnBrk="0" fontAlgn="base" hangingPunct="0">
                        <a:lnSpc>
                          <a:spcPct val="115000"/>
                        </a:lnSpc>
                        <a:spcBef>
                          <a:spcPts val="0"/>
                        </a:spcBef>
                        <a:spcAft>
                          <a:spcPts val="0"/>
                        </a:spcAft>
                      </a:pPr>
                      <a:endParaRPr lang="en-US" sz="1400" dirty="0">
                        <a:effectLst/>
                        <a:latin typeface="Times New Roman"/>
                        <a:ea typeface="Times New Roman"/>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0156">
                <a:tc>
                  <a:txBody>
                    <a:bodyPr/>
                    <a:lstStyle/>
                    <a:p>
                      <a:pPr marL="48895" marR="0" eaLnBrk="0" fontAlgn="base" hangingPunct="0">
                        <a:lnSpc>
                          <a:spcPts val="1065"/>
                        </a:lnSpc>
                        <a:spcBef>
                          <a:spcPts val="400"/>
                        </a:spcBef>
                        <a:spcAft>
                          <a:spcPts val="0"/>
                        </a:spcAft>
                      </a:pPr>
                      <a:r>
                        <a:rPr lang="en-US" sz="1800" spc="-5" dirty="0">
                          <a:effectLst/>
                        </a:rPr>
                        <a:t>Nitrate-Nitrogen</a:t>
                      </a:r>
                      <a:endParaRPr lang="en-US" sz="1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785" algn="r" eaLnBrk="0" fontAlgn="base" hangingPunct="0">
                        <a:lnSpc>
                          <a:spcPts val="1065"/>
                        </a:lnSpc>
                        <a:spcBef>
                          <a:spcPts val="400"/>
                        </a:spcBef>
                        <a:spcAft>
                          <a:spcPts val="0"/>
                        </a:spcAft>
                        <a:tabLst>
                          <a:tab pos="1051560" algn="r"/>
                        </a:tabLst>
                      </a:pPr>
                      <a:r>
                        <a:rPr lang="en-US" sz="1800" dirty="0">
                          <a:effectLst/>
                        </a:rPr>
                        <a:t>33.0	</a:t>
                      </a:r>
                      <a:r>
                        <a:rPr lang="en-US" sz="1800" dirty="0" err="1">
                          <a:effectLst/>
                        </a:rPr>
                        <a:t>Lbs</a:t>
                      </a:r>
                      <a:r>
                        <a:rPr lang="en-US" sz="1800" dirty="0">
                          <a:effectLst/>
                        </a:rPr>
                        <a:t>/AF</a:t>
                      </a:r>
                      <a:endParaRPr lang="en-US" sz="1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3171">
                <a:tc>
                  <a:txBody>
                    <a:bodyPr/>
                    <a:lstStyle/>
                    <a:p>
                      <a:pPr marL="48895" marR="0" eaLnBrk="0" fontAlgn="base" hangingPunct="0">
                        <a:lnSpc>
                          <a:spcPts val="1065"/>
                        </a:lnSpc>
                        <a:spcBef>
                          <a:spcPts val="300"/>
                        </a:spcBef>
                        <a:spcAft>
                          <a:spcPts val="0"/>
                        </a:spcAft>
                      </a:pPr>
                      <a:r>
                        <a:rPr lang="en-US" sz="1800" spc="-10" dirty="0">
                          <a:effectLst/>
                        </a:rPr>
                        <a:t>Phosphorus-P</a:t>
                      </a:r>
                      <a:r>
                        <a:rPr lang="en-US" sz="1050" spc="-10" dirty="0">
                          <a:effectLst/>
                        </a:rPr>
                        <a:t>2</a:t>
                      </a:r>
                      <a:r>
                        <a:rPr lang="en-US" sz="1800" spc="-10" dirty="0">
                          <a:effectLst/>
                        </a:rPr>
                        <a:t>O</a:t>
                      </a:r>
                      <a:r>
                        <a:rPr lang="en-US" sz="1050" spc="-10" dirty="0">
                          <a:effectLst/>
                        </a:rPr>
                        <a:t>5</a:t>
                      </a:r>
                      <a:endParaRPr lang="en-US" sz="1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785" algn="r" eaLnBrk="0" fontAlgn="base" hangingPunct="0">
                        <a:lnSpc>
                          <a:spcPts val="1065"/>
                        </a:lnSpc>
                        <a:spcBef>
                          <a:spcPts val="300"/>
                        </a:spcBef>
                        <a:spcAft>
                          <a:spcPts val="0"/>
                        </a:spcAft>
                        <a:tabLst>
                          <a:tab pos="1051560" algn="r"/>
                        </a:tabLst>
                      </a:pPr>
                      <a:r>
                        <a:rPr lang="en-US" sz="1800" dirty="0">
                          <a:effectLst/>
                        </a:rPr>
                        <a:t>174	</a:t>
                      </a:r>
                      <a:r>
                        <a:rPr lang="en-US" sz="1800" dirty="0" err="1">
                          <a:effectLst/>
                        </a:rPr>
                        <a:t>Lbs</a:t>
                      </a:r>
                      <a:r>
                        <a:rPr lang="en-US" sz="1800" dirty="0">
                          <a:effectLst/>
                        </a:rPr>
                        <a:t>/AF</a:t>
                      </a:r>
                      <a:endParaRPr lang="en-US" sz="1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0038">
                <a:tc>
                  <a:txBody>
                    <a:bodyPr/>
                    <a:lstStyle/>
                    <a:p>
                      <a:pPr marL="48895" marR="0" eaLnBrk="0" fontAlgn="base" hangingPunct="0">
                        <a:lnSpc>
                          <a:spcPts val="1015"/>
                        </a:lnSpc>
                        <a:spcBef>
                          <a:spcPts val="275"/>
                        </a:spcBef>
                        <a:spcAft>
                          <a:spcPts val="0"/>
                        </a:spcAft>
                      </a:pPr>
                      <a:r>
                        <a:rPr lang="en-US" sz="1800" spc="5">
                          <a:effectLst/>
                        </a:rPr>
                        <a:t>Potassium-K</a:t>
                      </a:r>
                      <a:r>
                        <a:rPr lang="en-US" sz="1050" spc="5">
                          <a:effectLst/>
                        </a:rPr>
                        <a:t>2</a:t>
                      </a:r>
                      <a:r>
                        <a:rPr lang="en-US" sz="1800" spc="5">
                          <a:effectLst/>
                        </a:rPr>
                        <a:t>O (Exch)</a:t>
                      </a:r>
                      <a:endParaRPr lang="en-US" sz="140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785" algn="r" eaLnBrk="0" fontAlgn="base" hangingPunct="0">
                        <a:lnSpc>
                          <a:spcPts val="1015"/>
                        </a:lnSpc>
                        <a:spcBef>
                          <a:spcPts val="275"/>
                        </a:spcBef>
                        <a:spcAft>
                          <a:spcPts val="0"/>
                        </a:spcAft>
                        <a:tabLst>
                          <a:tab pos="1051560" algn="r"/>
                        </a:tabLst>
                      </a:pPr>
                      <a:r>
                        <a:rPr lang="en-US" sz="1800" dirty="0">
                          <a:effectLst/>
                        </a:rPr>
                        <a:t>1020	</a:t>
                      </a:r>
                      <a:r>
                        <a:rPr lang="en-US" sz="1800" dirty="0" err="1">
                          <a:effectLst/>
                        </a:rPr>
                        <a:t>Lbs</a:t>
                      </a:r>
                      <a:r>
                        <a:rPr lang="en-US" sz="1800" dirty="0">
                          <a:effectLst/>
                        </a:rPr>
                        <a:t>/AF</a:t>
                      </a:r>
                      <a:endParaRPr lang="en-US" sz="1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0156">
                <a:tc>
                  <a:txBody>
                    <a:bodyPr/>
                    <a:lstStyle/>
                    <a:p>
                      <a:pPr marL="48895" marR="0" eaLnBrk="0" fontAlgn="base" hangingPunct="0">
                        <a:lnSpc>
                          <a:spcPts val="1110"/>
                        </a:lnSpc>
                        <a:spcBef>
                          <a:spcPts val="255"/>
                        </a:spcBef>
                        <a:spcAft>
                          <a:spcPts val="0"/>
                        </a:spcAft>
                      </a:pPr>
                      <a:r>
                        <a:rPr lang="en-US" sz="1800" spc="-5" dirty="0">
                          <a:effectLst/>
                        </a:rPr>
                        <a:t>Potassium-K</a:t>
                      </a:r>
                      <a:r>
                        <a:rPr lang="en-US" sz="1050" spc="-5" dirty="0">
                          <a:effectLst/>
                        </a:rPr>
                        <a:t>2</a:t>
                      </a:r>
                      <a:r>
                        <a:rPr lang="en-US" sz="1800" spc="-5" dirty="0">
                          <a:effectLst/>
                        </a:rPr>
                        <a:t>O (Sol)</a:t>
                      </a:r>
                      <a:endParaRPr lang="en-US" sz="1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785" algn="r" eaLnBrk="0" fontAlgn="base" hangingPunct="0">
                        <a:lnSpc>
                          <a:spcPts val="1110"/>
                        </a:lnSpc>
                        <a:spcBef>
                          <a:spcPts val="255"/>
                        </a:spcBef>
                        <a:spcAft>
                          <a:spcPts val="0"/>
                        </a:spcAft>
                        <a:tabLst>
                          <a:tab pos="1051560" algn="r"/>
                        </a:tabLst>
                      </a:pPr>
                      <a:r>
                        <a:rPr lang="en-US" sz="1800" dirty="0">
                          <a:effectLst/>
                        </a:rPr>
                        <a:t>125	</a:t>
                      </a:r>
                      <a:r>
                        <a:rPr lang="en-US" sz="1800" dirty="0" err="1">
                          <a:effectLst/>
                        </a:rPr>
                        <a:t>Lbs</a:t>
                      </a:r>
                      <a:r>
                        <a:rPr lang="en-US" sz="1800" dirty="0">
                          <a:effectLst/>
                        </a:rPr>
                        <a:t>/AF</a:t>
                      </a:r>
                      <a:endParaRPr lang="en-US" sz="1400"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F0CC2C19-486C-47B1-8D40-1DCB601BB251}"/>
              </a:ext>
            </a:extLst>
          </p:cNvPr>
          <p:cNvSpPr txBox="1"/>
          <p:nvPr/>
        </p:nvSpPr>
        <p:spPr>
          <a:xfrm>
            <a:off x="3886200" y="2746377"/>
            <a:ext cx="2209800" cy="523220"/>
          </a:xfrm>
          <a:prstGeom prst="rect">
            <a:avLst/>
          </a:prstGeom>
          <a:solidFill>
            <a:srgbClr val="A9D18E">
              <a:alpha val="30196"/>
            </a:srgbClr>
          </a:solidFill>
        </p:spPr>
        <p:txBody>
          <a:bodyPr wrap="square" rtlCol="0">
            <a:spAutoFit/>
          </a:bodyPr>
          <a:lstStyle/>
          <a:p>
            <a:r>
              <a:rPr lang="en-US" sz="2800" dirty="0"/>
              <a:t>66 lbs. N/acre</a:t>
            </a:r>
          </a:p>
        </p:txBody>
      </p:sp>
    </p:spTree>
    <p:extLst>
      <p:ext uri="{BB962C8B-B14F-4D97-AF65-F5344CB8AC3E}">
        <p14:creationId xmlns:p14="http://schemas.microsoft.com/office/powerpoint/2010/main" val="334621434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197</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532630" y="2752528"/>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6056542" y="4280298"/>
            <a:ext cx="1669041" cy="707886"/>
          </a:xfrm>
          <a:prstGeom prst="rect">
            <a:avLst/>
          </a:prstGeom>
          <a:noFill/>
        </p:spPr>
        <p:txBody>
          <a:bodyPr wrap="square" rtlCol="0">
            <a:spAutoFit/>
          </a:bodyPr>
          <a:lstStyle/>
          <a:p>
            <a:pPr algn="ctr"/>
            <a:r>
              <a:rPr lang="en-US" sz="2000" dirty="0">
                <a:solidFill>
                  <a:prstClr val="black"/>
                </a:solidFill>
              </a:rPr>
              <a:t>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440981" y="4413888"/>
            <a:ext cx="1449741" cy="400110"/>
          </a:xfrm>
          <a:prstGeom prst="rect">
            <a:avLst/>
          </a:prstGeom>
          <a:noFill/>
        </p:spPr>
        <p:txBody>
          <a:bodyPr wrap="square" rtlCol="0">
            <a:spAutoFit/>
          </a:bodyPr>
          <a:lstStyle/>
          <a:p>
            <a:pPr algn="ctr"/>
            <a:r>
              <a:rPr lang="en-US" sz="2000" dirty="0">
                <a:solidFill>
                  <a:prstClr val="black"/>
                </a:solidFill>
              </a:rPr>
              <a:t>Fertilizer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415 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869B4100-993F-49C3-90B7-7CC15ED80A9B}"/>
              </a:ext>
            </a:extLst>
          </p:cNvPr>
          <p:cNvSpPr txBox="1"/>
          <p:nvPr/>
        </p:nvSpPr>
        <p:spPr>
          <a:xfrm>
            <a:off x="2953710" y="4438874"/>
            <a:ext cx="1516280" cy="400110"/>
          </a:xfrm>
          <a:prstGeom prst="rect">
            <a:avLst/>
          </a:prstGeom>
          <a:noFill/>
        </p:spPr>
        <p:txBody>
          <a:bodyPr wrap="square" rtlCol="0">
            <a:spAutoFit/>
          </a:bodyPr>
          <a:lstStyle/>
          <a:p>
            <a:pPr algn="ctr"/>
            <a:r>
              <a:rPr lang="en-US" sz="2000" dirty="0">
                <a:solidFill>
                  <a:prstClr val="black"/>
                </a:solidFill>
              </a:rPr>
              <a:t>66 lbs. N/ac</a:t>
            </a:r>
          </a:p>
        </p:txBody>
      </p:sp>
      <p:pic>
        <p:nvPicPr>
          <p:cNvPr id="34" name="Picture 33">
            <a:extLst>
              <a:ext uri="{FF2B5EF4-FFF2-40B4-BE49-F238E27FC236}">
                <a16:creationId xmlns:a16="http://schemas.microsoft.com/office/drawing/2014/main" id="{76744899-6C8D-44CE-A1C1-E4B972D681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35" name="TextBox 34">
            <a:extLst>
              <a:ext uri="{FF2B5EF4-FFF2-40B4-BE49-F238E27FC236}">
                <a16:creationId xmlns:a16="http://schemas.microsoft.com/office/drawing/2014/main" id="{21AF1E8A-3ECF-4C05-B81B-F057807E4EEA}"/>
              </a:ext>
            </a:extLst>
          </p:cNvPr>
          <p:cNvSpPr txBox="1"/>
          <p:nvPr/>
        </p:nvSpPr>
        <p:spPr>
          <a:xfrm>
            <a:off x="4580398" y="4286901"/>
            <a:ext cx="1678370" cy="707886"/>
          </a:xfrm>
          <a:prstGeom prst="rect">
            <a:avLst/>
          </a:prstGeom>
          <a:noFill/>
        </p:spPr>
        <p:txBody>
          <a:bodyPr wrap="square" rtlCol="0">
            <a:spAutoFit/>
          </a:bodyPr>
          <a:lstStyle/>
          <a:p>
            <a:pPr algn="ctr"/>
            <a:r>
              <a:rPr lang="en-US" sz="2000" dirty="0">
                <a:solidFill>
                  <a:prstClr val="black"/>
                </a:solidFill>
              </a:rPr>
              <a:t>N mineralized in soil</a:t>
            </a:r>
          </a:p>
        </p:txBody>
      </p:sp>
      <p:pic>
        <p:nvPicPr>
          <p:cNvPr id="25" name="Picture 2" descr="Corn_Maturity">
            <a:extLst>
              <a:ext uri="{FF2B5EF4-FFF2-40B4-BE49-F238E27FC236}">
                <a16:creationId xmlns:a16="http://schemas.microsoft.com/office/drawing/2014/main" id="{CEEAD259-1EC2-47AB-9FFC-1059816DF0CF}"/>
              </a:ext>
            </a:extLst>
          </p:cNvPr>
          <p:cNvPicPr>
            <a:picLocks noChangeAspect="1" noChangeArrowheads="1"/>
          </p:cNvPicPr>
          <p:nvPr/>
        </p:nvPicPr>
        <p:blipFill>
          <a:blip r:embed="rId10" cstate="email">
            <a:lum bright="-20000" contrast="40000"/>
            <a:extLst>
              <a:ext uri="{28A0092B-C50C-407E-A947-70E740481C1C}">
                <a14:useLocalDpi xmlns:a14="http://schemas.microsoft.com/office/drawing/2010/main"/>
              </a:ext>
            </a:extLst>
          </a:blip>
          <a:srcRect/>
          <a:stretch>
            <a:fillRect/>
          </a:stretch>
        </p:blipFill>
        <p:spPr bwMode="auto">
          <a:xfrm>
            <a:off x="467466" y="2535283"/>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TextBox 25">
            <a:extLst>
              <a:ext uri="{FF2B5EF4-FFF2-40B4-BE49-F238E27FC236}">
                <a16:creationId xmlns:a16="http://schemas.microsoft.com/office/drawing/2014/main" id="{A419B31C-381A-4636-9F8F-916C0A88370C}"/>
              </a:ext>
            </a:extLst>
          </p:cNvPr>
          <p:cNvSpPr txBox="1"/>
          <p:nvPr/>
        </p:nvSpPr>
        <p:spPr>
          <a:xfrm>
            <a:off x="4479515" y="2502458"/>
            <a:ext cx="1779695" cy="2579992"/>
          </a:xfrm>
          <a:prstGeom prst="rect">
            <a:avLst/>
          </a:prstGeom>
          <a:solidFill>
            <a:schemeClr val="accent6">
              <a:lumMod val="60000"/>
              <a:lumOff val="40000"/>
              <a:alpha val="30196"/>
            </a:schemeClr>
          </a:solidFill>
        </p:spPr>
        <p:txBody>
          <a:bodyPr wrap="square" rtlCol="0">
            <a:spAutoFit/>
          </a:bodyPr>
          <a:lstStyle/>
          <a:p>
            <a:pPr algn="ctr"/>
            <a:endParaRPr lang="en-US" b="1" dirty="0"/>
          </a:p>
        </p:txBody>
      </p:sp>
    </p:spTree>
    <p:extLst>
      <p:ext uri="{BB962C8B-B14F-4D97-AF65-F5344CB8AC3E}">
        <p14:creationId xmlns:p14="http://schemas.microsoft.com/office/powerpoint/2010/main" val="263416475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451-CC45-41AB-B713-E114EA4BA493}"/>
              </a:ext>
            </a:extLst>
          </p:cNvPr>
          <p:cNvSpPr>
            <a:spLocks noGrp="1"/>
          </p:cNvSpPr>
          <p:nvPr>
            <p:ph type="title"/>
          </p:nvPr>
        </p:nvSpPr>
        <p:spPr/>
        <p:txBody>
          <a:bodyPr/>
          <a:lstStyle/>
          <a:p>
            <a:r>
              <a:rPr lang="en-US" dirty="0"/>
              <a:t>Organic Amendments </a:t>
            </a:r>
            <a:r>
              <a:rPr lang="en-US" dirty="0">
                <a:solidFill>
                  <a:schemeClr val="accent6"/>
                </a:solidFill>
              </a:rPr>
              <a:t>Box 11</a:t>
            </a:r>
          </a:p>
        </p:txBody>
      </p:sp>
      <p:sp>
        <p:nvSpPr>
          <p:cNvPr id="3" name="Content Placeholder 2">
            <a:extLst>
              <a:ext uri="{FF2B5EF4-FFF2-40B4-BE49-F238E27FC236}">
                <a16:creationId xmlns:a16="http://schemas.microsoft.com/office/drawing/2014/main" id="{1D1DBCF2-F2DC-469D-AF8C-70FE96505DA8}"/>
              </a:ext>
            </a:extLst>
          </p:cNvPr>
          <p:cNvSpPr>
            <a:spLocks noGrp="1"/>
          </p:cNvSpPr>
          <p:nvPr>
            <p:ph idx="1"/>
          </p:nvPr>
        </p:nvSpPr>
        <p:spPr/>
        <p:txBody>
          <a:bodyPr/>
          <a:lstStyle/>
          <a:p>
            <a:r>
              <a:rPr lang="en-US" dirty="0"/>
              <a:t>5</a:t>
            </a:r>
            <a:r>
              <a:rPr lang="en-US" baseline="30000" dirty="0"/>
              <a:t>th</a:t>
            </a:r>
            <a:r>
              <a:rPr lang="en-US" dirty="0"/>
              <a:t> year applying corral manure @ 5 tons/ac </a:t>
            </a:r>
          </a:p>
          <a:p>
            <a:r>
              <a:rPr lang="en-US" dirty="0"/>
              <a:t>% N estimated from lab report 0.83% </a:t>
            </a:r>
          </a:p>
          <a:p>
            <a:endParaRPr lang="en-US" dirty="0"/>
          </a:p>
          <a:p>
            <a:r>
              <a:rPr lang="en-US" dirty="0"/>
              <a:t>N credit = 10,000 lbs. compost /ac x 0.0083 x 0.70 </a:t>
            </a:r>
          </a:p>
          <a:p>
            <a:r>
              <a:rPr lang="en-US" dirty="0"/>
              <a:t>N credit = 58 </a:t>
            </a:r>
            <a:r>
              <a:rPr lang="en-US" dirty="0" err="1"/>
              <a:t>lbs</a:t>
            </a:r>
            <a:r>
              <a:rPr lang="en-US" dirty="0"/>
              <a:t> N /ac</a:t>
            </a:r>
          </a:p>
          <a:p>
            <a:endParaRPr lang="en-US" dirty="0"/>
          </a:p>
        </p:txBody>
      </p:sp>
      <p:sp>
        <p:nvSpPr>
          <p:cNvPr id="4" name="Slide Number Placeholder 3">
            <a:extLst>
              <a:ext uri="{FF2B5EF4-FFF2-40B4-BE49-F238E27FC236}">
                <a16:creationId xmlns:a16="http://schemas.microsoft.com/office/drawing/2014/main" id="{A06C0F7A-EC6F-45D0-AE3A-1BBF87F86925}"/>
              </a:ext>
            </a:extLst>
          </p:cNvPr>
          <p:cNvSpPr>
            <a:spLocks noGrp="1"/>
          </p:cNvSpPr>
          <p:nvPr>
            <p:ph type="sldNum" sz="quarter" idx="12"/>
          </p:nvPr>
        </p:nvSpPr>
        <p:spPr/>
        <p:txBody>
          <a:bodyPr/>
          <a:lstStyle/>
          <a:p>
            <a:fld id="{30F35C39-F39F-4C0B-997D-CB1EB03A2CEE}" type="slidenum">
              <a:rPr lang="en-US" smtClean="0"/>
              <a:t>198</a:t>
            </a:fld>
            <a:endParaRPr lang="en-US"/>
          </a:p>
        </p:txBody>
      </p:sp>
      <p:sp>
        <p:nvSpPr>
          <p:cNvPr id="5" name="TextBox 4">
            <a:extLst>
              <a:ext uri="{FF2B5EF4-FFF2-40B4-BE49-F238E27FC236}">
                <a16:creationId xmlns:a16="http://schemas.microsoft.com/office/drawing/2014/main" id="{1777E1EB-6FAF-476B-A2E6-42F896072187}"/>
              </a:ext>
            </a:extLst>
          </p:cNvPr>
          <p:cNvSpPr txBox="1"/>
          <p:nvPr/>
        </p:nvSpPr>
        <p:spPr>
          <a:xfrm>
            <a:off x="2286001" y="3810000"/>
            <a:ext cx="2057400" cy="545542"/>
          </a:xfrm>
          <a:prstGeom prst="rect">
            <a:avLst/>
          </a:prstGeom>
          <a:solidFill>
            <a:schemeClr val="accent6">
              <a:lumMod val="60000"/>
              <a:lumOff val="40000"/>
              <a:alpha val="30196"/>
            </a:schemeClr>
          </a:solidFill>
        </p:spPr>
        <p:txBody>
          <a:bodyPr wrap="square" rtlCol="0">
            <a:spAutoFit/>
          </a:bodyPr>
          <a:lstStyle/>
          <a:p>
            <a:pPr algn="ctr"/>
            <a:endParaRPr lang="en-US" b="1" dirty="0"/>
          </a:p>
        </p:txBody>
      </p:sp>
    </p:spTree>
    <p:extLst>
      <p:ext uri="{BB962C8B-B14F-4D97-AF65-F5344CB8AC3E}">
        <p14:creationId xmlns:p14="http://schemas.microsoft.com/office/powerpoint/2010/main" val="352206669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199</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441415" y="2694524"/>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2C5773-D300-4A3B-90F8-79BD4712D024}"/>
              </a:ext>
            </a:extLst>
          </p:cNvPr>
          <p:cNvSpPr txBox="1"/>
          <p:nvPr/>
        </p:nvSpPr>
        <p:spPr>
          <a:xfrm>
            <a:off x="6056542" y="4280298"/>
            <a:ext cx="1669041" cy="707886"/>
          </a:xfrm>
          <a:prstGeom prst="rect">
            <a:avLst/>
          </a:prstGeom>
          <a:noFill/>
        </p:spPr>
        <p:txBody>
          <a:bodyPr wrap="square" rtlCol="0">
            <a:spAutoFit/>
          </a:bodyPr>
          <a:lstStyle/>
          <a:p>
            <a:pPr algn="ctr"/>
            <a:r>
              <a:rPr lang="en-US" sz="2000" dirty="0">
                <a:solidFill>
                  <a:prstClr val="black"/>
                </a:solidFill>
              </a:rPr>
              <a:t>Irrigation water</a:t>
            </a:r>
          </a:p>
        </p:txBody>
      </p:sp>
      <p:sp>
        <p:nvSpPr>
          <p:cNvPr id="28" name="TextBox 27">
            <a:extLst>
              <a:ext uri="{FF2B5EF4-FFF2-40B4-BE49-F238E27FC236}">
                <a16:creationId xmlns:a16="http://schemas.microsoft.com/office/drawing/2014/main" id="{68071175-4F3A-4E75-B181-FC224655A504}"/>
              </a:ext>
            </a:extLst>
          </p:cNvPr>
          <p:cNvSpPr txBox="1"/>
          <p:nvPr/>
        </p:nvSpPr>
        <p:spPr>
          <a:xfrm>
            <a:off x="7440981" y="4413888"/>
            <a:ext cx="1449741" cy="400110"/>
          </a:xfrm>
          <a:prstGeom prst="rect">
            <a:avLst/>
          </a:prstGeom>
          <a:noFill/>
        </p:spPr>
        <p:txBody>
          <a:bodyPr wrap="square" rtlCol="0">
            <a:spAutoFit/>
          </a:bodyPr>
          <a:lstStyle/>
          <a:p>
            <a:pPr algn="ctr"/>
            <a:r>
              <a:rPr lang="en-US" sz="2000" dirty="0">
                <a:solidFill>
                  <a:prstClr val="black"/>
                </a:solidFill>
              </a:rPr>
              <a:t>Fertilizer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415 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869B4100-993F-49C3-90B7-7CC15ED80A9B}"/>
              </a:ext>
            </a:extLst>
          </p:cNvPr>
          <p:cNvSpPr txBox="1"/>
          <p:nvPr/>
        </p:nvSpPr>
        <p:spPr>
          <a:xfrm>
            <a:off x="2953710" y="4438874"/>
            <a:ext cx="1516280" cy="400110"/>
          </a:xfrm>
          <a:prstGeom prst="rect">
            <a:avLst/>
          </a:prstGeom>
          <a:noFill/>
        </p:spPr>
        <p:txBody>
          <a:bodyPr wrap="square" rtlCol="0">
            <a:spAutoFit/>
          </a:bodyPr>
          <a:lstStyle/>
          <a:p>
            <a:pPr algn="ctr"/>
            <a:r>
              <a:rPr lang="en-US" sz="2000" dirty="0">
                <a:solidFill>
                  <a:prstClr val="black"/>
                </a:solidFill>
              </a:rPr>
              <a:t>66 lbs. N/ac</a:t>
            </a:r>
          </a:p>
        </p:txBody>
      </p:sp>
      <p:pic>
        <p:nvPicPr>
          <p:cNvPr id="34" name="Picture 33">
            <a:extLst>
              <a:ext uri="{FF2B5EF4-FFF2-40B4-BE49-F238E27FC236}">
                <a16:creationId xmlns:a16="http://schemas.microsoft.com/office/drawing/2014/main" id="{76744899-6C8D-44CE-A1C1-E4B972D681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35" name="TextBox 34">
            <a:extLst>
              <a:ext uri="{FF2B5EF4-FFF2-40B4-BE49-F238E27FC236}">
                <a16:creationId xmlns:a16="http://schemas.microsoft.com/office/drawing/2014/main" id="{21AF1E8A-3ECF-4C05-B81B-F057807E4EEA}"/>
              </a:ext>
            </a:extLst>
          </p:cNvPr>
          <p:cNvSpPr txBox="1"/>
          <p:nvPr/>
        </p:nvSpPr>
        <p:spPr>
          <a:xfrm>
            <a:off x="4441415" y="4438874"/>
            <a:ext cx="1678370" cy="400110"/>
          </a:xfrm>
          <a:prstGeom prst="rect">
            <a:avLst/>
          </a:prstGeom>
          <a:noFill/>
        </p:spPr>
        <p:txBody>
          <a:bodyPr wrap="square" rtlCol="0">
            <a:spAutoFit/>
          </a:bodyPr>
          <a:lstStyle/>
          <a:p>
            <a:pPr algn="ctr"/>
            <a:r>
              <a:rPr lang="en-US" sz="2000" dirty="0">
                <a:solidFill>
                  <a:prstClr val="black"/>
                </a:solidFill>
              </a:rPr>
              <a:t>58 lbs. N /ac</a:t>
            </a:r>
          </a:p>
        </p:txBody>
      </p:sp>
      <p:pic>
        <p:nvPicPr>
          <p:cNvPr id="25" name="Picture 2" descr="Corn_Maturity">
            <a:extLst>
              <a:ext uri="{FF2B5EF4-FFF2-40B4-BE49-F238E27FC236}">
                <a16:creationId xmlns:a16="http://schemas.microsoft.com/office/drawing/2014/main" id="{CEEAD259-1EC2-47AB-9FFC-1059816DF0CF}"/>
              </a:ext>
            </a:extLst>
          </p:cNvPr>
          <p:cNvPicPr>
            <a:picLocks noChangeAspect="1" noChangeArrowheads="1"/>
          </p:cNvPicPr>
          <p:nvPr/>
        </p:nvPicPr>
        <p:blipFill>
          <a:blip r:embed="rId10" cstate="email">
            <a:lum bright="-20000" contrast="40000"/>
            <a:extLst>
              <a:ext uri="{28A0092B-C50C-407E-A947-70E740481C1C}">
                <a14:useLocalDpi xmlns:a14="http://schemas.microsoft.com/office/drawing/2010/main"/>
              </a:ext>
            </a:extLst>
          </a:blip>
          <a:srcRect/>
          <a:stretch>
            <a:fillRect/>
          </a:stretch>
        </p:blipFill>
        <p:spPr bwMode="auto">
          <a:xfrm>
            <a:off x="467466" y="2535283"/>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TextBox 25">
            <a:extLst>
              <a:ext uri="{FF2B5EF4-FFF2-40B4-BE49-F238E27FC236}">
                <a16:creationId xmlns:a16="http://schemas.microsoft.com/office/drawing/2014/main" id="{A419B31C-381A-4636-9F8F-916C0A88370C}"/>
              </a:ext>
            </a:extLst>
          </p:cNvPr>
          <p:cNvSpPr txBox="1"/>
          <p:nvPr/>
        </p:nvSpPr>
        <p:spPr>
          <a:xfrm>
            <a:off x="6085117" y="2502343"/>
            <a:ext cx="1511292" cy="2579992"/>
          </a:xfrm>
          <a:prstGeom prst="rect">
            <a:avLst/>
          </a:prstGeom>
          <a:solidFill>
            <a:schemeClr val="accent6">
              <a:lumMod val="60000"/>
              <a:lumOff val="40000"/>
              <a:alpha val="30196"/>
            </a:schemeClr>
          </a:solidFill>
        </p:spPr>
        <p:txBody>
          <a:bodyPr wrap="square" rtlCol="0">
            <a:spAutoFit/>
          </a:bodyPr>
          <a:lstStyle/>
          <a:p>
            <a:pPr algn="ctr"/>
            <a:endParaRPr lang="en-US" b="1" dirty="0"/>
          </a:p>
        </p:txBody>
      </p:sp>
    </p:spTree>
    <p:extLst>
      <p:ext uri="{BB962C8B-B14F-4D97-AF65-F5344CB8AC3E}">
        <p14:creationId xmlns:p14="http://schemas.microsoft.com/office/powerpoint/2010/main" val="387733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normAutofit fontScale="90000"/>
          </a:bodyPr>
          <a:lstStyle/>
          <a:p>
            <a:pPr algn="ctr"/>
            <a:r>
              <a:rPr lang="en-US" sz="3600" b="1" dirty="0">
                <a:ea typeface="ＭＳ Ｐゴシック" charset="-128"/>
              </a:rPr>
              <a:t>Irrigation and Nitrogen Management Training</a:t>
            </a:r>
            <a:br>
              <a:rPr lang="en-US" sz="4000" b="1" dirty="0">
                <a:ea typeface="ＭＳ Ｐゴシック" charset="-128"/>
              </a:rPr>
            </a:br>
            <a:r>
              <a:rPr lang="en-US" sz="3600" b="1" dirty="0">
                <a:ea typeface="ＭＳ Ｐゴシック" charset="-128"/>
              </a:rPr>
              <a:t>for Grower INMP Self-Certification</a:t>
            </a:r>
            <a:endParaRPr lang="en-US" sz="2000" b="1" dirty="0">
              <a:ea typeface="ＭＳ Ｐゴシック" charset="-128"/>
            </a:endParaRPr>
          </a:p>
        </p:txBody>
      </p:sp>
      <p:sp>
        <p:nvSpPr>
          <p:cNvPr id="4" name="Content Placeholder 3">
            <a:extLst>
              <a:ext uri="{FF2B5EF4-FFF2-40B4-BE49-F238E27FC236}">
                <a16:creationId xmlns:a16="http://schemas.microsoft.com/office/drawing/2014/main" id="{83A6067C-DF29-49F1-BDEF-EFBA83180A5D}"/>
              </a:ext>
            </a:extLst>
          </p:cNvPr>
          <p:cNvSpPr>
            <a:spLocks noGrp="1"/>
          </p:cNvSpPr>
          <p:nvPr>
            <p:ph idx="1"/>
          </p:nvPr>
        </p:nvSpPr>
        <p:spPr/>
        <p:txBody>
          <a:bodyPr numCol="2">
            <a:normAutofit fontScale="92500"/>
          </a:bodyPr>
          <a:lstStyle/>
          <a:p>
            <a:pPr marL="0" indent="0" defTabSz="457200" fontAlgn="base">
              <a:spcBef>
                <a:spcPct val="0"/>
              </a:spcBef>
              <a:spcAft>
                <a:spcPct val="0"/>
              </a:spcAft>
              <a:buNone/>
              <a:defRPr/>
            </a:pPr>
            <a:r>
              <a:rPr lang="en-US" sz="2200" dirty="0">
                <a:solidFill>
                  <a:schemeClr val="tx2"/>
                </a:solidFill>
                <a:ea typeface="ＭＳ Ｐゴシック" charset="-128"/>
              </a:rPr>
              <a:t>Original Presentation Developed By: </a:t>
            </a:r>
          </a:p>
          <a:p>
            <a:pPr marL="0" indent="0" defTabSz="457200" fontAlgn="base">
              <a:spcBef>
                <a:spcPct val="0"/>
              </a:spcBef>
              <a:spcAft>
                <a:spcPct val="0"/>
              </a:spcAft>
              <a:buNone/>
              <a:defRPr/>
            </a:pPr>
            <a:endParaRPr lang="en-US" sz="2000" dirty="0">
              <a:solidFill>
                <a:schemeClr val="bg1">
                  <a:lumMod val="50000"/>
                </a:schemeClr>
              </a:solidFill>
              <a:ea typeface="ＭＳ Ｐゴシック" charset="-128"/>
            </a:endParaRPr>
          </a:p>
          <a:p>
            <a:pPr defTabSz="457200" fontAlgn="base">
              <a:spcBef>
                <a:spcPct val="0"/>
              </a:spcBef>
              <a:spcAft>
                <a:spcPct val="0"/>
              </a:spcAft>
              <a:defRPr/>
            </a:pPr>
            <a:r>
              <a:rPr lang="en-US" sz="2200" dirty="0">
                <a:solidFill>
                  <a:schemeClr val="bg1">
                    <a:lumMod val="50000"/>
                  </a:schemeClr>
                </a:solidFill>
                <a:ea typeface="ＭＳ Ｐゴシック" charset="-128"/>
              </a:rPr>
              <a:t>University Of California, Davis</a:t>
            </a:r>
          </a:p>
          <a:p>
            <a:pPr lvl="1"/>
            <a:r>
              <a:rPr lang="en-US" dirty="0"/>
              <a:t>Patrick Brown</a:t>
            </a:r>
          </a:p>
          <a:p>
            <a:pPr lvl="1" fontAlgn="base"/>
            <a:r>
              <a:rPr lang="en-US" dirty="0"/>
              <a:t>Daniel Geisseler</a:t>
            </a:r>
          </a:p>
          <a:p>
            <a:pPr lvl="1" fontAlgn="base"/>
            <a:r>
              <a:rPr lang="en-US" dirty="0"/>
              <a:t>Allan Fulton</a:t>
            </a:r>
          </a:p>
          <a:p>
            <a:pPr lvl="1" fontAlgn="base"/>
            <a:r>
              <a:rPr lang="en-US" dirty="0"/>
              <a:t>Tim Hartz</a:t>
            </a:r>
          </a:p>
          <a:p>
            <a:pPr lvl="1" fontAlgn="base"/>
            <a:r>
              <a:rPr lang="en-US" dirty="0"/>
              <a:t>Stuart </a:t>
            </a:r>
            <a:r>
              <a:rPr lang="en-US" dirty="0" err="1"/>
              <a:t>Pettygrove</a:t>
            </a:r>
            <a:endParaRPr lang="en-US" dirty="0"/>
          </a:p>
          <a:p>
            <a:pPr lvl="1" fontAlgn="base"/>
            <a:r>
              <a:rPr lang="en-US" dirty="0"/>
              <a:t>Terry Prichard</a:t>
            </a:r>
          </a:p>
          <a:p>
            <a:pPr lvl="1" fontAlgn="base"/>
            <a:r>
              <a:rPr lang="en-US" dirty="0"/>
              <a:t>Larry </a:t>
            </a:r>
            <a:r>
              <a:rPr lang="en-US" dirty="0" err="1"/>
              <a:t>Schwankl</a:t>
            </a:r>
            <a:endParaRPr lang="en-US" dirty="0"/>
          </a:p>
          <a:p>
            <a:pPr lvl="1" fontAlgn="base"/>
            <a:r>
              <a:rPr lang="en-US" dirty="0"/>
              <a:t>Carol </a:t>
            </a:r>
            <a:r>
              <a:rPr lang="en-US" dirty="0" err="1"/>
              <a:t>Frate</a:t>
            </a:r>
            <a:r>
              <a:rPr lang="en-US" dirty="0"/>
              <a:t> </a:t>
            </a:r>
          </a:p>
          <a:p>
            <a:pPr lvl="1" fontAlgn="base"/>
            <a:r>
              <a:rPr lang="en-US" dirty="0"/>
              <a:t>Marsha Campbell Mathews</a:t>
            </a:r>
          </a:p>
          <a:p>
            <a:pPr lvl="1" fontAlgn="base"/>
            <a:endParaRPr lang="en-US" sz="1000" dirty="0"/>
          </a:p>
          <a:p>
            <a:pPr lvl="1" fontAlgn="base"/>
            <a:endParaRPr lang="en-US" sz="1000" dirty="0"/>
          </a:p>
          <a:p>
            <a:pPr lvl="1" fontAlgn="base"/>
            <a:endParaRPr lang="en-US" sz="1000" dirty="0"/>
          </a:p>
          <a:p>
            <a:pPr lvl="1" fontAlgn="base"/>
            <a:endParaRPr lang="en-US" dirty="0"/>
          </a:p>
          <a:p>
            <a:pPr lvl="1" fontAlgn="base"/>
            <a:r>
              <a:rPr lang="en-US" dirty="0"/>
              <a:t>Gabriele Ludwig, Almond Board of CA</a:t>
            </a:r>
          </a:p>
          <a:p>
            <a:pPr lvl="1" fontAlgn="base"/>
            <a:r>
              <a:rPr lang="en-US" dirty="0"/>
              <a:t>Asif </a:t>
            </a:r>
            <a:r>
              <a:rPr lang="en-US" dirty="0" err="1"/>
              <a:t>Maan</a:t>
            </a:r>
            <a:r>
              <a:rPr lang="en-US" dirty="0"/>
              <a:t>, CASS</a:t>
            </a:r>
          </a:p>
          <a:p>
            <a:pPr lvl="1" fontAlgn="base"/>
            <a:r>
              <a:rPr lang="en-US" dirty="0"/>
              <a:t>Rob Mikkelsen, IPNI</a:t>
            </a:r>
          </a:p>
          <a:p>
            <a:pPr lvl="1" fontAlgn="base"/>
            <a:r>
              <a:rPr lang="en-US" dirty="0"/>
              <a:t>Jerome Pier, Crop Production Services</a:t>
            </a:r>
          </a:p>
          <a:p>
            <a:pPr lvl="1" fontAlgn="base"/>
            <a:r>
              <a:rPr lang="en-US" dirty="0"/>
              <a:t>Sebastian Saa, Almond Board of CA</a:t>
            </a:r>
          </a:p>
          <a:p>
            <a:endParaRPr lang="en-US" dirty="0"/>
          </a:p>
        </p:txBody>
      </p:sp>
      <p:sp>
        <p:nvSpPr>
          <p:cNvPr id="6" name="Slide Number Placeholder 5">
            <a:extLst>
              <a:ext uri="{FF2B5EF4-FFF2-40B4-BE49-F238E27FC236}">
                <a16:creationId xmlns:a16="http://schemas.microsoft.com/office/drawing/2014/main" id="{F113A8A1-4818-4FF2-BB38-BE63EA986F2C}"/>
              </a:ext>
            </a:extLst>
          </p:cNvPr>
          <p:cNvSpPr>
            <a:spLocks noGrp="1"/>
          </p:cNvSpPr>
          <p:nvPr>
            <p:ph type="sldNum" sz="quarter" idx="12"/>
          </p:nvPr>
        </p:nvSpPr>
        <p:spPr/>
        <p:txBody>
          <a:bodyPr/>
          <a:lstStyle/>
          <a:p>
            <a:fld id="{30F35C39-F39F-4C0B-997D-CB1EB03A2CEE}" type="slidenum">
              <a:rPr lang="en-US" smtClean="0"/>
              <a:t>2</a:t>
            </a:fld>
            <a:endParaRPr lang="en-US"/>
          </a:p>
        </p:txBody>
      </p:sp>
    </p:spTree>
    <p:extLst>
      <p:ext uri="{BB962C8B-B14F-4D97-AF65-F5344CB8AC3E}">
        <p14:creationId xmlns:p14="http://schemas.microsoft.com/office/powerpoint/2010/main" val="341697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4000" b="1" dirty="0">
                <a:latin typeface="+mn-lt"/>
              </a:rPr>
              <a:t>Where is nitrogen coming from in California?</a:t>
            </a:r>
            <a:br>
              <a:rPr lang="en-US" sz="4000" b="1" dirty="0">
                <a:latin typeface="+mn-lt"/>
              </a:rPr>
            </a:br>
            <a:endParaRPr lang="en-US" sz="4000" b="1" dirty="0">
              <a:latin typeface="+mn-lt"/>
            </a:endParaRPr>
          </a:p>
        </p:txBody>
      </p:sp>
      <p:sp>
        <p:nvSpPr>
          <p:cNvPr id="3" name="Slide Number Placeholder 2">
            <a:extLst>
              <a:ext uri="{FF2B5EF4-FFF2-40B4-BE49-F238E27FC236}">
                <a16:creationId xmlns:a16="http://schemas.microsoft.com/office/drawing/2014/main" id="{DB231F99-6C4D-46D3-97FA-ACED46BE5312}"/>
              </a:ext>
            </a:extLst>
          </p:cNvPr>
          <p:cNvSpPr>
            <a:spLocks noGrp="1"/>
          </p:cNvSpPr>
          <p:nvPr>
            <p:ph type="sldNum" sz="quarter" idx="12"/>
          </p:nvPr>
        </p:nvSpPr>
        <p:spPr/>
        <p:txBody>
          <a:bodyPr/>
          <a:lstStyle/>
          <a:p>
            <a:fld id="{30F35C39-F39F-4C0B-997D-CB1EB03A2CEE}" type="slidenum">
              <a:rPr lang="en-US" smtClean="0"/>
              <a:t>20</a:t>
            </a:fld>
            <a:endParaRPr lang="en-US"/>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13422214"/>
              </p:ext>
            </p:extLst>
          </p:nvPr>
        </p:nvGraphicFramePr>
        <p:xfrm>
          <a:off x="914400" y="1981200"/>
          <a:ext cx="7391399" cy="43268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 y="6308080"/>
            <a:ext cx="6934200" cy="461665"/>
          </a:xfrm>
          <a:prstGeom prst="rect">
            <a:avLst/>
          </a:prstGeom>
          <a:noFill/>
        </p:spPr>
        <p:txBody>
          <a:bodyPr wrap="square" rtlCol="0">
            <a:spAutoFit/>
          </a:bodyPr>
          <a:lstStyle/>
          <a:p>
            <a:r>
              <a:rPr lang="en-US" sz="2400" dirty="0"/>
              <a:t>Data from Salinas Valley and Tulare Lake Basin</a:t>
            </a:r>
          </a:p>
        </p:txBody>
      </p:sp>
    </p:spTree>
    <p:extLst>
      <p:ext uri="{BB962C8B-B14F-4D97-AF65-F5344CB8AC3E}">
        <p14:creationId xmlns:p14="http://schemas.microsoft.com/office/powerpoint/2010/main" val="142593610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FB8F40-D5E8-46E0-9729-135278F26873}"/>
              </a:ext>
            </a:extLst>
          </p:cNvPr>
          <p:cNvSpPr>
            <a:spLocks noGrp="1"/>
          </p:cNvSpPr>
          <p:nvPr>
            <p:ph type="title"/>
          </p:nvPr>
        </p:nvSpPr>
        <p:spPr/>
        <p:txBody>
          <a:bodyPr>
            <a:noAutofit/>
          </a:bodyPr>
          <a:lstStyle/>
          <a:p>
            <a:r>
              <a:rPr lang="en-US" sz="4000" b="1" dirty="0"/>
              <a:t>N in Irrigation Water </a:t>
            </a:r>
            <a:r>
              <a:rPr lang="en-US" sz="4000" b="1" dirty="0">
                <a:solidFill>
                  <a:schemeClr val="accent1"/>
                </a:solidFill>
              </a:rPr>
              <a:t>Box 10</a:t>
            </a:r>
            <a:endParaRPr lang="en-US" sz="4000" dirty="0"/>
          </a:p>
        </p:txBody>
      </p:sp>
      <p:sp>
        <p:nvSpPr>
          <p:cNvPr id="2" name="Content Placeholder 1">
            <a:extLst>
              <a:ext uri="{FF2B5EF4-FFF2-40B4-BE49-F238E27FC236}">
                <a16:creationId xmlns:a16="http://schemas.microsoft.com/office/drawing/2014/main" id="{901BDA49-7851-4BE3-A660-A38BB6AC1B99}"/>
              </a:ext>
            </a:extLst>
          </p:cNvPr>
          <p:cNvSpPr>
            <a:spLocks noGrp="1"/>
          </p:cNvSpPr>
          <p:nvPr>
            <p:ph idx="1"/>
          </p:nvPr>
        </p:nvSpPr>
        <p:spPr/>
        <p:txBody>
          <a:bodyPr>
            <a:normAutofit/>
          </a:bodyPr>
          <a:lstStyle/>
          <a:p>
            <a:r>
              <a:rPr lang="en-US" dirty="0"/>
              <a:t>Crop Water Use: 24 inches ETc </a:t>
            </a:r>
          </a:p>
          <a:p>
            <a:pPr lvl="1"/>
            <a:r>
              <a:rPr lang="en-US" dirty="0"/>
              <a:t>Depending on location, time of planting, corn variety, and weather the ET of corn can range from 21-27 in.</a:t>
            </a:r>
          </a:p>
          <a:p>
            <a:r>
              <a:rPr lang="en-US" dirty="0"/>
              <a:t>If more water is being applied than crop ET some water is leaching and the crop is not using all N applied.</a:t>
            </a:r>
          </a:p>
          <a:p>
            <a:pPr lvl="1"/>
            <a:r>
              <a:rPr lang="en-US" dirty="0"/>
              <a:t>In this case, only the amount of N in the ET water volume should be credited. </a:t>
            </a:r>
          </a:p>
          <a:p>
            <a:endParaRPr lang="en-US" dirty="0"/>
          </a:p>
          <a:p>
            <a:endParaRPr lang="en-US" dirty="0"/>
          </a:p>
        </p:txBody>
      </p:sp>
      <p:sp>
        <p:nvSpPr>
          <p:cNvPr id="3" name="Slide Number Placeholder 2">
            <a:extLst>
              <a:ext uri="{FF2B5EF4-FFF2-40B4-BE49-F238E27FC236}">
                <a16:creationId xmlns:a16="http://schemas.microsoft.com/office/drawing/2014/main" id="{21998F71-191C-448E-A4BE-97AFD514660A}"/>
              </a:ext>
            </a:extLst>
          </p:cNvPr>
          <p:cNvSpPr>
            <a:spLocks noGrp="1"/>
          </p:cNvSpPr>
          <p:nvPr>
            <p:ph type="sldNum" sz="quarter" idx="12"/>
          </p:nvPr>
        </p:nvSpPr>
        <p:spPr/>
        <p:txBody>
          <a:bodyPr/>
          <a:lstStyle/>
          <a:p>
            <a:fld id="{30F35C39-F39F-4C0B-997D-CB1EB03A2CEE}" type="slidenum">
              <a:rPr lang="en-US" smtClean="0"/>
              <a:t>200</a:t>
            </a:fld>
            <a:endParaRPr lang="en-US"/>
          </a:p>
        </p:txBody>
      </p:sp>
    </p:spTree>
    <p:extLst>
      <p:ext uri="{BB962C8B-B14F-4D97-AF65-F5344CB8AC3E}">
        <p14:creationId xmlns:p14="http://schemas.microsoft.com/office/powerpoint/2010/main" val="230263669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83E16-6958-4936-848D-F21A6F96BC88}"/>
              </a:ext>
            </a:extLst>
          </p:cNvPr>
          <p:cNvSpPr>
            <a:spLocks noGrp="1"/>
          </p:cNvSpPr>
          <p:nvPr>
            <p:ph type="title"/>
          </p:nvPr>
        </p:nvSpPr>
        <p:spPr/>
        <p:txBody>
          <a:bodyPr>
            <a:normAutofit/>
          </a:bodyPr>
          <a:lstStyle/>
          <a:p>
            <a:r>
              <a:rPr lang="en-US" b="1" dirty="0"/>
              <a:t>N in Irrigation Water </a:t>
            </a:r>
            <a:r>
              <a:rPr lang="en-US" b="1" dirty="0">
                <a:solidFill>
                  <a:schemeClr val="accent1"/>
                </a:solidFill>
              </a:rPr>
              <a:t>Box 10</a:t>
            </a:r>
          </a:p>
        </p:txBody>
      </p:sp>
      <p:sp>
        <p:nvSpPr>
          <p:cNvPr id="5" name="Content Placeholder 4">
            <a:extLst>
              <a:ext uri="{FF2B5EF4-FFF2-40B4-BE49-F238E27FC236}">
                <a16:creationId xmlns:a16="http://schemas.microsoft.com/office/drawing/2014/main" id="{A4F1C3C7-0409-4B31-9833-D18417DAE723}"/>
              </a:ext>
            </a:extLst>
          </p:cNvPr>
          <p:cNvSpPr>
            <a:spLocks noGrp="1"/>
          </p:cNvSpPr>
          <p:nvPr>
            <p:ph idx="1"/>
          </p:nvPr>
        </p:nvSpPr>
        <p:spPr/>
        <p:txBody>
          <a:bodyPr>
            <a:normAutofit fontScale="92500"/>
          </a:bodyPr>
          <a:lstStyle/>
          <a:p>
            <a:r>
              <a:rPr lang="en-US" sz="3200" dirty="0"/>
              <a:t>Irrigation Water</a:t>
            </a:r>
          </a:p>
          <a:p>
            <a:pPr lvl="1"/>
            <a:r>
              <a:rPr lang="en-US" sz="2800" dirty="0"/>
              <a:t>24 inches </a:t>
            </a:r>
          </a:p>
          <a:p>
            <a:pPr lvl="1"/>
            <a:r>
              <a:rPr lang="en-US" sz="2800" dirty="0"/>
              <a:t>Water test = 9.0 ppm Nitrate-N</a:t>
            </a:r>
          </a:p>
          <a:p>
            <a:endParaRPr lang="en-US" sz="3200" dirty="0"/>
          </a:p>
          <a:p>
            <a:r>
              <a:rPr lang="en-US" sz="3200" dirty="0"/>
              <a:t>Formula for Nitrate-N </a:t>
            </a:r>
          </a:p>
          <a:p>
            <a:pPr lvl="1"/>
            <a:r>
              <a:rPr lang="en-US" sz="2800" dirty="0"/>
              <a:t>Nitrate-N concentration (ppm) x inches irrigation applied x 0.23 </a:t>
            </a:r>
            <a:r>
              <a:rPr lang="en-US" sz="2800" dirty="0" err="1"/>
              <a:t>lbs</a:t>
            </a:r>
            <a:r>
              <a:rPr lang="en-US" sz="2800" dirty="0"/>
              <a:t>/ac inch conversion</a:t>
            </a:r>
          </a:p>
          <a:p>
            <a:endParaRPr lang="en-US" sz="3200" dirty="0"/>
          </a:p>
          <a:p>
            <a:r>
              <a:rPr lang="en-US" sz="3200" dirty="0"/>
              <a:t>9.0 ppm Nitrate-N x 24 in. x 0.23 = 50 lbs. N /ac</a:t>
            </a:r>
          </a:p>
          <a:p>
            <a:endParaRPr lang="en-US" sz="3200" dirty="0"/>
          </a:p>
        </p:txBody>
      </p:sp>
      <p:sp>
        <p:nvSpPr>
          <p:cNvPr id="2" name="Slide Number Placeholder 1">
            <a:extLst>
              <a:ext uri="{FF2B5EF4-FFF2-40B4-BE49-F238E27FC236}">
                <a16:creationId xmlns:a16="http://schemas.microsoft.com/office/drawing/2014/main" id="{C9DA0903-B717-4E12-8AE8-73BDD4FBA5B7}"/>
              </a:ext>
            </a:extLst>
          </p:cNvPr>
          <p:cNvSpPr>
            <a:spLocks noGrp="1"/>
          </p:cNvSpPr>
          <p:nvPr>
            <p:ph type="sldNum" sz="quarter" idx="12"/>
          </p:nvPr>
        </p:nvSpPr>
        <p:spPr/>
        <p:txBody>
          <a:bodyPr/>
          <a:lstStyle/>
          <a:p>
            <a:fld id="{30F35C39-F39F-4C0B-997D-CB1EB03A2CEE}" type="slidenum">
              <a:rPr lang="en-US" smtClean="0"/>
              <a:t>201</a:t>
            </a:fld>
            <a:endParaRPr lang="en-US"/>
          </a:p>
        </p:txBody>
      </p:sp>
      <p:sp>
        <p:nvSpPr>
          <p:cNvPr id="6" name="Rectangle 5">
            <a:extLst>
              <a:ext uri="{FF2B5EF4-FFF2-40B4-BE49-F238E27FC236}">
                <a16:creationId xmlns:a16="http://schemas.microsoft.com/office/drawing/2014/main" id="{41A77AD0-463B-4595-96E9-66991EABA8F1}"/>
              </a:ext>
            </a:extLst>
          </p:cNvPr>
          <p:cNvSpPr/>
          <p:nvPr/>
        </p:nvSpPr>
        <p:spPr>
          <a:xfrm>
            <a:off x="6248400" y="5500687"/>
            <a:ext cx="1981200" cy="685801"/>
          </a:xfrm>
          <a:prstGeom prst="rect">
            <a:avLst/>
          </a:prstGeom>
          <a:solidFill>
            <a:srgbClr val="A9D18E">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6777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7A2B-2D3C-47E5-86B7-B60E549161BB}"/>
              </a:ext>
            </a:extLst>
          </p:cNvPr>
          <p:cNvSpPr>
            <a:spLocks noGrp="1"/>
          </p:cNvSpPr>
          <p:nvPr>
            <p:ph type="title"/>
          </p:nvPr>
        </p:nvSpPr>
        <p:spPr/>
        <p:txBody>
          <a:bodyPr>
            <a:normAutofit/>
          </a:bodyPr>
          <a:lstStyle/>
          <a:p>
            <a:r>
              <a:rPr lang="en-US" sz="4000" b="1" dirty="0"/>
              <a:t>Apply the Right N Rate</a:t>
            </a:r>
            <a:br>
              <a:rPr lang="en-US" sz="3600" b="1" dirty="0"/>
            </a:br>
            <a:r>
              <a:rPr lang="en-US" sz="2800" dirty="0"/>
              <a:t>The right rate equation</a:t>
            </a:r>
            <a:endParaRPr lang="en-US" sz="3600" dirty="0"/>
          </a:p>
        </p:txBody>
      </p:sp>
      <p:sp>
        <p:nvSpPr>
          <p:cNvPr id="3" name="Slide Number Placeholder 2">
            <a:extLst>
              <a:ext uri="{FF2B5EF4-FFF2-40B4-BE49-F238E27FC236}">
                <a16:creationId xmlns:a16="http://schemas.microsoft.com/office/drawing/2014/main" id="{F51D3C92-D332-4B23-A232-0F6F3C7BF8C2}"/>
              </a:ext>
            </a:extLst>
          </p:cNvPr>
          <p:cNvSpPr>
            <a:spLocks noGrp="1"/>
          </p:cNvSpPr>
          <p:nvPr>
            <p:ph type="sldNum" sz="quarter" idx="12"/>
          </p:nvPr>
        </p:nvSpPr>
        <p:spPr/>
        <p:txBody>
          <a:bodyPr/>
          <a:lstStyle/>
          <a:p>
            <a:fld id="{30F35C39-F39F-4C0B-997D-CB1EB03A2CEE}" type="slidenum">
              <a:rPr lang="en-US" smtClean="0"/>
              <a:t>202</a:t>
            </a:fld>
            <a:endParaRPr lang="en-US"/>
          </a:p>
        </p:txBody>
      </p:sp>
      <p:pic>
        <p:nvPicPr>
          <p:cNvPr id="7" name="Graphic 6" descr="Pause">
            <a:extLst>
              <a:ext uri="{FF2B5EF4-FFF2-40B4-BE49-F238E27FC236}">
                <a16:creationId xmlns:a16="http://schemas.microsoft.com/office/drawing/2014/main" id="{934EE24B-B6F4-4E1B-872A-0F0ED7D634F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058889" y="3491008"/>
            <a:ext cx="731414" cy="531290"/>
          </a:xfrm>
          <a:prstGeom prst="rect">
            <a:avLst/>
          </a:prstGeom>
        </p:spPr>
      </p:pic>
      <p:grpSp>
        <p:nvGrpSpPr>
          <p:cNvPr id="22" name="Group 21">
            <a:extLst>
              <a:ext uri="{FF2B5EF4-FFF2-40B4-BE49-F238E27FC236}">
                <a16:creationId xmlns:a16="http://schemas.microsoft.com/office/drawing/2014/main" id="{D16B8BE0-85AC-40CB-9404-363875BC3397}"/>
              </a:ext>
            </a:extLst>
          </p:cNvPr>
          <p:cNvGrpSpPr/>
          <p:nvPr/>
        </p:nvGrpSpPr>
        <p:grpSpPr>
          <a:xfrm>
            <a:off x="4441415" y="2694524"/>
            <a:ext cx="4015916" cy="1545178"/>
            <a:chOff x="4040429" y="2558620"/>
            <a:chExt cx="4265371" cy="1772716"/>
          </a:xfrm>
        </p:grpSpPr>
        <p:pic>
          <p:nvPicPr>
            <p:cNvPr id="8" name="Picture 7">
              <a:extLst>
                <a:ext uri="{FF2B5EF4-FFF2-40B4-BE49-F238E27FC236}">
                  <a16:creationId xmlns:a16="http://schemas.microsoft.com/office/drawing/2014/main" id="{D090C681-BBF8-4DA4-82A3-31776845E5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40429" y="2558620"/>
              <a:ext cx="1772716" cy="1772716"/>
            </a:xfrm>
            <a:prstGeom prst="rect">
              <a:avLst/>
            </a:prstGeom>
          </p:spPr>
        </p:pic>
        <p:grpSp>
          <p:nvGrpSpPr>
            <p:cNvPr id="17" name="Group 16">
              <a:extLst>
                <a:ext uri="{FF2B5EF4-FFF2-40B4-BE49-F238E27FC236}">
                  <a16:creationId xmlns:a16="http://schemas.microsoft.com/office/drawing/2014/main" id="{5946B29C-AF80-4BAE-9D9E-856669449F7B}"/>
                </a:ext>
              </a:extLst>
            </p:cNvPr>
            <p:cNvGrpSpPr/>
            <p:nvPr/>
          </p:nvGrpSpPr>
          <p:grpSpPr>
            <a:xfrm>
              <a:off x="6204309" y="3274418"/>
              <a:ext cx="471964" cy="563306"/>
              <a:chOff x="6538436" y="4084894"/>
              <a:chExt cx="273005" cy="275968"/>
            </a:xfrm>
            <a:solidFill>
              <a:schemeClr val="accent1"/>
            </a:solidFill>
          </p:grpSpPr>
          <p:sp>
            <p:nvSpPr>
              <p:cNvPr id="14" name="Freeform: Shape 13">
                <a:extLst>
                  <a:ext uri="{FF2B5EF4-FFF2-40B4-BE49-F238E27FC236}">
                    <a16:creationId xmlns:a16="http://schemas.microsoft.com/office/drawing/2014/main" id="{271A110C-FF0C-4399-915C-41ACDA6D1855}"/>
                  </a:ext>
                </a:extLst>
              </p:cNvPr>
              <p:cNvSpPr/>
              <p:nvPr/>
            </p:nvSpPr>
            <p:spPr>
              <a:xfrm>
                <a:off x="6538436" y="4208462"/>
                <a:ext cx="104775" cy="152400"/>
              </a:xfrm>
              <a:custGeom>
                <a:avLst/>
                <a:gdLst>
                  <a:gd name="connsiteX0" fmla="*/ 102394 w 104775"/>
                  <a:gd name="connsiteY0" fmla="*/ 102394 h 152400"/>
                  <a:gd name="connsiteX1" fmla="*/ 54769 w 104775"/>
                  <a:gd name="connsiteY1" fmla="*/ 150019 h 152400"/>
                  <a:gd name="connsiteX2" fmla="*/ 7144 w 104775"/>
                  <a:gd name="connsiteY2" fmla="*/ 102394 h 152400"/>
                  <a:gd name="connsiteX3" fmla="*/ 54769 w 104775"/>
                  <a:gd name="connsiteY3" fmla="*/ 7144 h 152400"/>
                  <a:gd name="connsiteX4" fmla="*/ 102394 w 104775"/>
                  <a:gd name="connsiteY4" fmla="*/ 10239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52400">
                    <a:moveTo>
                      <a:pt x="102394" y="102394"/>
                    </a:moveTo>
                    <a:cubicBezTo>
                      <a:pt x="102394" y="129064"/>
                      <a:pt x="81439" y="150019"/>
                      <a:pt x="54769" y="150019"/>
                    </a:cubicBezTo>
                    <a:cubicBezTo>
                      <a:pt x="28099" y="150019"/>
                      <a:pt x="7144" y="129064"/>
                      <a:pt x="7144" y="102394"/>
                    </a:cubicBezTo>
                    <a:cubicBezTo>
                      <a:pt x="7144" y="75724"/>
                      <a:pt x="54769" y="7144"/>
                      <a:pt x="54769" y="7144"/>
                    </a:cubicBezTo>
                    <a:cubicBezTo>
                      <a:pt x="54769" y="7144"/>
                      <a:pt x="102394" y="76676"/>
                      <a:pt x="102394" y="102394"/>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BF66DC-9F9D-4EAC-A3FC-3EF1E184A6DD}"/>
                  </a:ext>
                </a:extLst>
              </p:cNvPr>
              <p:cNvSpPr/>
              <p:nvPr/>
            </p:nvSpPr>
            <p:spPr>
              <a:xfrm>
                <a:off x="6668566" y="4084894"/>
                <a:ext cx="142875" cy="209550"/>
              </a:xfrm>
              <a:custGeom>
                <a:avLst/>
                <a:gdLst>
                  <a:gd name="connsiteX0" fmla="*/ 140494 w 142875"/>
                  <a:gd name="connsiteY0" fmla="*/ 140494 h 209550"/>
                  <a:gd name="connsiteX1" fmla="*/ 73819 w 142875"/>
                  <a:gd name="connsiteY1" fmla="*/ 207169 h 209550"/>
                  <a:gd name="connsiteX2" fmla="*/ 7144 w 142875"/>
                  <a:gd name="connsiteY2" fmla="*/ 140494 h 209550"/>
                  <a:gd name="connsiteX3" fmla="*/ 73819 w 142875"/>
                  <a:gd name="connsiteY3" fmla="*/ 7144 h 209550"/>
                  <a:gd name="connsiteX4" fmla="*/ 140494 w 142875"/>
                  <a:gd name="connsiteY4" fmla="*/ 140494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209550">
                    <a:moveTo>
                      <a:pt x="140494" y="140494"/>
                    </a:moveTo>
                    <a:cubicBezTo>
                      <a:pt x="140494" y="177641"/>
                      <a:pt x="110966" y="207169"/>
                      <a:pt x="73819" y="207169"/>
                    </a:cubicBezTo>
                    <a:cubicBezTo>
                      <a:pt x="36671" y="207169"/>
                      <a:pt x="7144" y="177641"/>
                      <a:pt x="7144" y="140494"/>
                    </a:cubicBezTo>
                    <a:cubicBezTo>
                      <a:pt x="7144" y="103346"/>
                      <a:pt x="73819" y="7144"/>
                      <a:pt x="73819" y="7144"/>
                    </a:cubicBezTo>
                    <a:cubicBezTo>
                      <a:pt x="73819" y="7144"/>
                      <a:pt x="140494" y="104299"/>
                      <a:pt x="140494" y="140494"/>
                    </a:cubicBezTo>
                    <a:close/>
                  </a:path>
                </a:pathLst>
              </a:custGeom>
              <a:grpFill/>
              <a:ln w="9525" cap="flat">
                <a:noFill/>
                <a:prstDash val="solid"/>
                <a:miter/>
              </a:ln>
            </p:spPr>
            <p:txBody>
              <a:bodyPr rtlCol="0" anchor="ctr"/>
              <a:lstStyle/>
              <a:p>
                <a:endParaRPr lang="en-US"/>
              </a:p>
            </p:txBody>
          </p:sp>
        </p:grpSp>
        <p:pic>
          <p:nvPicPr>
            <p:cNvPr id="19" name="Graphic 18" descr="Seeds">
              <a:extLst>
                <a:ext uri="{FF2B5EF4-FFF2-40B4-BE49-F238E27FC236}">
                  <a16:creationId xmlns:a16="http://schemas.microsoft.com/office/drawing/2014/main" id="{BFB1C403-6E2D-49EA-915D-5BB6F1F2E3F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1400" y="3124200"/>
              <a:ext cx="914400" cy="914400"/>
            </a:xfrm>
            <a:prstGeom prst="rect">
              <a:avLst/>
            </a:prstGeom>
          </p:spPr>
        </p:pic>
      </p:grpSp>
      <p:sp>
        <p:nvSpPr>
          <p:cNvPr id="20" name="TextBox 19">
            <a:extLst>
              <a:ext uri="{FF2B5EF4-FFF2-40B4-BE49-F238E27FC236}">
                <a16:creationId xmlns:a16="http://schemas.microsoft.com/office/drawing/2014/main" id="{DF895D8C-5158-4A99-8FB3-01E497B4E248}"/>
              </a:ext>
            </a:extLst>
          </p:cNvPr>
          <p:cNvSpPr txBox="1"/>
          <p:nvPr/>
        </p:nvSpPr>
        <p:spPr>
          <a:xfrm>
            <a:off x="524879" y="1863206"/>
            <a:ext cx="1420582" cy="523220"/>
          </a:xfrm>
          <a:prstGeom prst="rect">
            <a:avLst/>
          </a:prstGeom>
          <a:noFill/>
        </p:spPr>
        <p:txBody>
          <a:bodyPr wrap="none" rtlCol="0">
            <a:spAutoFit/>
          </a:bodyPr>
          <a:lstStyle/>
          <a:p>
            <a:r>
              <a:rPr lang="en-US" sz="2800" dirty="0">
                <a:solidFill>
                  <a:prstClr val="black"/>
                </a:solidFill>
              </a:rPr>
              <a:t>Demand</a:t>
            </a:r>
          </a:p>
        </p:txBody>
      </p:sp>
      <p:sp>
        <p:nvSpPr>
          <p:cNvPr id="21" name="TextBox 20">
            <a:extLst>
              <a:ext uri="{FF2B5EF4-FFF2-40B4-BE49-F238E27FC236}">
                <a16:creationId xmlns:a16="http://schemas.microsoft.com/office/drawing/2014/main" id="{0C65A244-9251-4159-9CDF-1E8F64A7FE17}"/>
              </a:ext>
            </a:extLst>
          </p:cNvPr>
          <p:cNvSpPr txBox="1"/>
          <p:nvPr/>
        </p:nvSpPr>
        <p:spPr>
          <a:xfrm>
            <a:off x="5003312" y="1863206"/>
            <a:ext cx="11608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prstClr val="black"/>
                </a:solidFill>
              </a:rPr>
              <a:t>Supply</a:t>
            </a:r>
          </a:p>
        </p:txBody>
      </p:sp>
      <p:sp>
        <p:nvSpPr>
          <p:cNvPr id="23" name="Rectangle: Rounded Corners 22">
            <a:extLst>
              <a:ext uri="{FF2B5EF4-FFF2-40B4-BE49-F238E27FC236}">
                <a16:creationId xmlns:a16="http://schemas.microsoft.com/office/drawing/2014/main" id="{FFEFF44F-7DC0-4C4E-9F73-3B595D1BF7B1}"/>
              </a:ext>
            </a:extLst>
          </p:cNvPr>
          <p:cNvSpPr/>
          <p:nvPr/>
        </p:nvSpPr>
        <p:spPr>
          <a:xfrm>
            <a:off x="2758683" y="2483178"/>
            <a:ext cx="6021631"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7678610-856F-4381-B678-DF2A9382F12B}"/>
              </a:ext>
            </a:extLst>
          </p:cNvPr>
          <p:cNvSpPr/>
          <p:nvPr/>
        </p:nvSpPr>
        <p:spPr>
          <a:xfrm>
            <a:off x="334179" y="2487078"/>
            <a:ext cx="1756330" cy="2618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B12186B-53DE-4697-AFDD-568960CA684B}"/>
                  </a:ext>
                </a:extLst>
              </p:cNvPr>
              <p:cNvSpPr txBox="1"/>
              <p:nvPr/>
            </p:nvSpPr>
            <p:spPr>
              <a:xfrm>
                <a:off x="406248" y="4220252"/>
                <a:ext cx="1685443" cy="79374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b="0" i="0" smtClean="0">
                              <a:solidFill>
                                <a:prstClr val="black"/>
                              </a:solidFill>
                              <a:latin typeface="Cambria Math" panose="02040503050406030204" pitchFamily="18" charset="0"/>
                            </a:rPr>
                            <m:t>415 </m:t>
                          </m:r>
                          <m:r>
                            <m:rPr>
                              <m:sty m:val="p"/>
                            </m:rPr>
                            <a:rPr lang="en-US" sz="2400" b="0" i="0" smtClean="0">
                              <a:solidFill>
                                <a:prstClr val="black"/>
                              </a:solidFill>
                              <a:latin typeface="Cambria Math" panose="02040503050406030204" pitchFamily="18" charset="0"/>
                            </a:rPr>
                            <m:t>lbs</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m:t>
                          </m:r>
                        </m:num>
                        <m:den>
                          <m:r>
                            <m:rPr>
                              <m:sty m:val="p"/>
                            </m:rPr>
                            <a:rPr lang="en-US" sz="2400" b="0" i="0" smtClean="0">
                              <a:solidFill>
                                <a:prstClr val="black"/>
                              </a:solidFill>
                              <a:latin typeface="Cambria Math" panose="02040503050406030204" pitchFamily="18" charset="0"/>
                            </a:rPr>
                            <m:t>acre</m:t>
                          </m:r>
                        </m:den>
                      </m:f>
                    </m:oMath>
                  </m:oMathPara>
                </a14:m>
                <a:endParaRPr lang="en-US" sz="2400" dirty="0">
                  <a:solidFill>
                    <a:prstClr val="black"/>
                  </a:solidFill>
                </a:endParaRPr>
              </a:p>
            </p:txBody>
          </p:sp>
        </mc:Choice>
        <mc:Fallback xmlns="">
          <p:sp>
            <p:nvSpPr>
              <p:cNvPr id="30" name="TextBox 29">
                <a:extLst>
                  <a:ext uri="{FF2B5EF4-FFF2-40B4-BE49-F238E27FC236}">
                    <a16:creationId xmlns:a16="http://schemas.microsoft.com/office/drawing/2014/main" id="{DB12186B-53DE-4697-AFDD-568960CA684B}"/>
                  </a:ext>
                </a:extLst>
              </p:cNvPr>
              <p:cNvSpPr txBox="1">
                <a:spLocks noRot="1" noChangeAspect="1" noMove="1" noResize="1" noEditPoints="1" noAdjustHandles="1" noChangeArrowheads="1" noChangeShapeType="1" noTextEdit="1"/>
              </p:cNvSpPr>
              <p:nvPr/>
            </p:nvSpPr>
            <p:spPr>
              <a:xfrm>
                <a:off x="406248" y="4220252"/>
                <a:ext cx="1685443" cy="793743"/>
              </a:xfrm>
              <a:prstGeom prst="rect">
                <a:avLst/>
              </a:prstGeom>
              <a:blipFill>
                <a:blip r:embed="rId8"/>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869B4100-993F-49C3-90B7-7CC15ED80A9B}"/>
              </a:ext>
            </a:extLst>
          </p:cNvPr>
          <p:cNvSpPr txBox="1"/>
          <p:nvPr/>
        </p:nvSpPr>
        <p:spPr>
          <a:xfrm>
            <a:off x="2869298" y="4437980"/>
            <a:ext cx="1516280" cy="400110"/>
          </a:xfrm>
          <a:prstGeom prst="rect">
            <a:avLst/>
          </a:prstGeom>
          <a:noFill/>
        </p:spPr>
        <p:txBody>
          <a:bodyPr wrap="square" rtlCol="0">
            <a:spAutoFit/>
          </a:bodyPr>
          <a:lstStyle/>
          <a:p>
            <a:pPr algn="ctr"/>
            <a:r>
              <a:rPr lang="en-US" sz="2000" dirty="0">
                <a:solidFill>
                  <a:prstClr val="black"/>
                </a:solidFill>
              </a:rPr>
              <a:t>66 lbs. N/ac</a:t>
            </a:r>
          </a:p>
        </p:txBody>
      </p:sp>
      <p:pic>
        <p:nvPicPr>
          <p:cNvPr id="34" name="Picture 33">
            <a:extLst>
              <a:ext uri="{FF2B5EF4-FFF2-40B4-BE49-F238E27FC236}">
                <a16:creationId xmlns:a16="http://schemas.microsoft.com/office/drawing/2014/main" id="{76744899-6C8D-44CE-A1C1-E4B972D681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35112" y="2823693"/>
            <a:ext cx="1004511" cy="1326470"/>
          </a:xfrm>
          <a:prstGeom prst="rect">
            <a:avLst/>
          </a:prstGeom>
        </p:spPr>
      </p:pic>
      <p:sp>
        <p:nvSpPr>
          <p:cNvPr id="35" name="TextBox 34">
            <a:extLst>
              <a:ext uri="{FF2B5EF4-FFF2-40B4-BE49-F238E27FC236}">
                <a16:creationId xmlns:a16="http://schemas.microsoft.com/office/drawing/2014/main" id="{21AF1E8A-3ECF-4C05-B81B-F057807E4EEA}"/>
              </a:ext>
            </a:extLst>
          </p:cNvPr>
          <p:cNvSpPr txBox="1"/>
          <p:nvPr/>
        </p:nvSpPr>
        <p:spPr>
          <a:xfrm>
            <a:off x="4245131" y="4441089"/>
            <a:ext cx="1678370" cy="400110"/>
          </a:xfrm>
          <a:prstGeom prst="rect">
            <a:avLst/>
          </a:prstGeom>
          <a:noFill/>
        </p:spPr>
        <p:txBody>
          <a:bodyPr wrap="square" rtlCol="0">
            <a:spAutoFit/>
          </a:bodyPr>
          <a:lstStyle/>
          <a:p>
            <a:pPr algn="ctr"/>
            <a:r>
              <a:rPr lang="en-US" sz="2000" dirty="0">
                <a:solidFill>
                  <a:prstClr val="black"/>
                </a:solidFill>
              </a:rPr>
              <a:t>58 lbs. N /ac</a:t>
            </a:r>
          </a:p>
        </p:txBody>
      </p:sp>
      <p:pic>
        <p:nvPicPr>
          <p:cNvPr id="25" name="Picture 2" descr="Corn_Maturity">
            <a:extLst>
              <a:ext uri="{FF2B5EF4-FFF2-40B4-BE49-F238E27FC236}">
                <a16:creationId xmlns:a16="http://schemas.microsoft.com/office/drawing/2014/main" id="{CEEAD259-1EC2-47AB-9FFC-1059816DF0CF}"/>
              </a:ext>
            </a:extLst>
          </p:cNvPr>
          <p:cNvPicPr>
            <a:picLocks noChangeAspect="1" noChangeArrowheads="1"/>
          </p:cNvPicPr>
          <p:nvPr/>
        </p:nvPicPr>
        <p:blipFill>
          <a:blip r:embed="rId10" cstate="email">
            <a:lum bright="-20000" contrast="40000"/>
            <a:extLst>
              <a:ext uri="{28A0092B-C50C-407E-A947-70E740481C1C}">
                <a14:useLocalDpi xmlns:a14="http://schemas.microsoft.com/office/drawing/2010/main"/>
              </a:ext>
            </a:extLst>
          </a:blip>
          <a:srcRect/>
          <a:stretch>
            <a:fillRect/>
          </a:stretch>
        </p:blipFill>
        <p:spPr bwMode="auto">
          <a:xfrm>
            <a:off x="467466" y="2535283"/>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TextBox 25">
            <a:extLst>
              <a:ext uri="{FF2B5EF4-FFF2-40B4-BE49-F238E27FC236}">
                <a16:creationId xmlns:a16="http://schemas.microsoft.com/office/drawing/2014/main" id="{A419B31C-381A-4636-9F8F-916C0A88370C}"/>
              </a:ext>
            </a:extLst>
          </p:cNvPr>
          <p:cNvSpPr txBox="1"/>
          <p:nvPr/>
        </p:nvSpPr>
        <p:spPr>
          <a:xfrm>
            <a:off x="7383073" y="2483178"/>
            <a:ext cx="1368840" cy="2579992"/>
          </a:xfrm>
          <a:prstGeom prst="rect">
            <a:avLst/>
          </a:prstGeom>
          <a:solidFill>
            <a:schemeClr val="accent6">
              <a:lumMod val="60000"/>
              <a:lumOff val="40000"/>
              <a:alpha val="30196"/>
            </a:schemeClr>
          </a:solidFill>
        </p:spPr>
        <p:txBody>
          <a:bodyPr wrap="square" rtlCol="0">
            <a:spAutoFit/>
          </a:bodyPr>
          <a:lstStyle/>
          <a:p>
            <a:pPr algn="ctr"/>
            <a:endParaRPr lang="en-US" b="1" dirty="0"/>
          </a:p>
        </p:txBody>
      </p:sp>
      <p:sp>
        <p:nvSpPr>
          <p:cNvPr id="4" name="Rectangle 3">
            <a:extLst>
              <a:ext uri="{FF2B5EF4-FFF2-40B4-BE49-F238E27FC236}">
                <a16:creationId xmlns:a16="http://schemas.microsoft.com/office/drawing/2014/main" id="{B0FD0EE7-3384-42E7-9E3F-ACBB3BB2180C}"/>
              </a:ext>
            </a:extLst>
          </p:cNvPr>
          <p:cNvSpPr/>
          <p:nvPr/>
        </p:nvSpPr>
        <p:spPr>
          <a:xfrm>
            <a:off x="5845150" y="4435107"/>
            <a:ext cx="1467582" cy="400110"/>
          </a:xfrm>
          <a:prstGeom prst="rect">
            <a:avLst/>
          </a:prstGeom>
        </p:spPr>
        <p:txBody>
          <a:bodyPr wrap="none">
            <a:spAutoFit/>
          </a:bodyPr>
          <a:lstStyle/>
          <a:p>
            <a:pPr algn="ctr"/>
            <a:r>
              <a:rPr lang="en-US" sz="2000" dirty="0">
                <a:solidFill>
                  <a:prstClr val="black"/>
                </a:solidFill>
              </a:rPr>
              <a:t>50 lbs. N /ac</a:t>
            </a:r>
          </a:p>
        </p:txBody>
      </p:sp>
      <p:sp>
        <p:nvSpPr>
          <p:cNvPr id="5" name="Rectangle 4">
            <a:extLst>
              <a:ext uri="{FF2B5EF4-FFF2-40B4-BE49-F238E27FC236}">
                <a16:creationId xmlns:a16="http://schemas.microsoft.com/office/drawing/2014/main" id="{7A1A96D4-AAE7-4B09-898A-4296783AA3F5}"/>
              </a:ext>
            </a:extLst>
          </p:cNvPr>
          <p:cNvSpPr/>
          <p:nvPr/>
        </p:nvSpPr>
        <p:spPr>
          <a:xfrm>
            <a:off x="697579" y="5622563"/>
            <a:ext cx="6062429" cy="461665"/>
          </a:xfrm>
          <a:prstGeom prst="rect">
            <a:avLst/>
          </a:prstGeom>
        </p:spPr>
        <p:txBody>
          <a:bodyPr wrap="none">
            <a:spAutoFit/>
          </a:bodyPr>
          <a:lstStyle/>
          <a:p>
            <a:pPr algn="ctr"/>
            <a:r>
              <a:rPr lang="en-US" sz="2400" dirty="0">
                <a:solidFill>
                  <a:prstClr val="black"/>
                </a:solidFill>
              </a:rPr>
              <a:t>Demand </a:t>
            </a:r>
            <a:r>
              <a:rPr lang="en-US" sz="2400" dirty="0">
                <a:solidFill>
                  <a:srgbClr val="FF0000"/>
                </a:solidFill>
              </a:rPr>
              <a:t>– </a:t>
            </a:r>
            <a:r>
              <a:rPr lang="en-US" sz="2400" dirty="0">
                <a:solidFill>
                  <a:prstClr val="black"/>
                </a:solidFill>
              </a:rPr>
              <a:t>N in soil - N mineralized </a:t>
            </a:r>
            <a:r>
              <a:rPr lang="en-US" sz="2400" dirty="0">
                <a:solidFill>
                  <a:srgbClr val="FF0000"/>
                </a:solidFill>
              </a:rPr>
              <a:t>– </a:t>
            </a:r>
            <a:r>
              <a:rPr lang="en-US" sz="2400" dirty="0">
                <a:solidFill>
                  <a:prstClr val="black"/>
                </a:solidFill>
              </a:rPr>
              <a:t>N in water</a:t>
            </a:r>
          </a:p>
        </p:txBody>
      </p:sp>
      <p:cxnSp>
        <p:nvCxnSpPr>
          <p:cNvPr id="29" name="Straight Arrow Connector 28">
            <a:extLst>
              <a:ext uri="{FF2B5EF4-FFF2-40B4-BE49-F238E27FC236}">
                <a16:creationId xmlns:a16="http://schemas.microsoft.com/office/drawing/2014/main" id="{8B05AD06-ABA9-4F60-B37A-53D9FF85D7DC}"/>
              </a:ext>
            </a:extLst>
          </p:cNvPr>
          <p:cNvCxnSpPr>
            <a:cxnSpLocks/>
          </p:cNvCxnSpPr>
          <p:nvPr/>
        </p:nvCxnSpPr>
        <p:spPr>
          <a:xfrm flipV="1">
            <a:off x="6707601" y="5191479"/>
            <a:ext cx="1064799" cy="67331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1" name="Rectangle 30">
            <a:extLst>
              <a:ext uri="{FF2B5EF4-FFF2-40B4-BE49-F238E27FC236}">
                <a16:creationId xmlns:a16="http://schemas.microsoft.com/office/drawing/2014/main" id="{91241711-851B-4522-AE6A-F5CC7D9DC6B1}"/>
              </a:ext>
            </a:extLst>
          </p:cNvPr>
          <p:cNvSpPr/>
          <p:nvPr/>
        </p:nvSpPr>
        <p:spPr>
          <a:xfrm>
            <a:off x="7315120" y="4435107"/>
            <a:ext cx="1597425" cy="400110"/>
          </a:xfrm>
          <a:prstGeom prst="rect">
            <a:avLst/>
          </a:prstGeom>
          <a:ln w="28575">
            <a:solidFill>
              <a:schemeClr val="accent6"/>
            </a:solidFill>
          </a:ln>
        </p:spPr>
        <p:txBody>
          <a:bodyPr wrap="none">
            <a:spAutoFit/>
          </a:bodyPr>
          <a:lstStyle/>
          <a:p>
            <a:pPr algn="ctr"/>
            <a:r>
              <a:rPr lang="en-US" sz="2000" dirty="0">
                <a:solidFill>
                  <a:prstClr val="black"/>
                </a:solidFill>
              </a:rPr>
              <a:t>241 lbs. N /ac</a:t>
            </a:r>
          </a:p>
        </p:txBody>
      </p:sp>
    </p:spTree>
    <p:extLst>
      <p:ext uri="{BB962C8B-B14F-4D97-AF65-F5344CB8AC3E}">
        <p14:creationId xmlns:p14="http://schemas.microsoft.com/office/powerpoint/2010/main" val="95493861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A7263-652F-468D-8177-21340D44A63A}"/>
              </a:ext>
            </a:extLst>
          </p:cNvPr>
          <p:cNvSpPr>
            <a:spLocks noGrp="1"/>
          </p:cNvSpPr>
          <p:nvPr>
            <p:ph type="sldNum" sz="quarter" idx="12"/>
          </p:nvPr>
        </p:nvSpPr>
        <p:spPr/>
        <p:txBody>
          <a:bodyPr/>
          <a:lstStyle/>
          <a:p>
            <a:fld id="{30F35C39-F39F-4C0B-997D-CB1EB03A2CEE}" type="slidenum">
              <a:rPr lang="en-US" smtClean="0"/>
              <a:t>203</a:t>
            </a:fld>
            <a:endParaRPr lang="en-US"/>
          </a:p>
        </p:txBody>
      </p:sp>
      <p:pic>
        <p:nvPicPr>
          <p:cNvPr id="3" name="Picture 2">
            <a:extLst>
              <a:ext uri="{FF2B5EF4-FFF2-40B4-BE49-F238E27FC236}">
                <a16:creationId xmlns:a16="http://schemas.microsoft.com/office/drawing/2014/main" id="{4B99C6FC-601C-49FD-B351-3F6F840ED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4F46D5CA-4552-4764-8AD0-EFB85039D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5" name="TextBox 4">
            <a:extLst>
              <a:ext uri="{FF2B5EF4-FFF2-40B4-BE49-F238E27FC236}">
                <a16:creationId xmlns:a16="http://schemas.microsoft.com/office/drawing/2014/main" id="{68118881-F992-4743-8CFC-ECE68C0A8B36}"/>
              </a:ext>
            </a:extLst>
          </p:cNvPr>
          <p:cNvSpPr txBox="1"/>
          <p:nvPr/>
        </p:nvSpPr>
        <p:spPr>
          <a:xfrm>
            <a:off x="2057400" y="1535668"/>
            <a:ext cx="1143001" cy="369332"/>
          </a:xfrm>
          <a:prstGeom prst="rect">
            <a:avLst/>
          </a:prstGeom>
          <a:noFill/>
        </p:spPr>
        <p:txBody>
          <a:bodyPr wrap="square" rtlCol="0">
            <a:spAutoFit/>
          </a:bodyPr>
          <a:lstStyle/>
          <a:p>
            <a:pPr algn="ctr"/>
            <a:r>
              <a:rPr lang="en-US" b="1" dirty="0"/>
              <a:t>tons</a:t>
            </a:r>
          </a:p>
        </p:txBody>
      </p:sp>
      <p:sp>
        <p:nvSpPr>
          <p:cNvPr id="6" name="TextBox 5">
            <a:extLst>
              <a:ext uri="{FF2B5EF4-FFF2-40B4-BE49-F238E27FC236}">
                <a16:creationId xmlns:a16="http://schemas.microsoft.com/office/drawing/2014/main" id="{B8589084-D2A9-4EBA-BDEC-F587AF5E08F3}"/>
              </a:ext>
            </a:extLst>
          </p:cNvPr>
          <p:cNvSpPr txBox="1"/>
          <p:nvPr/>
        </p:nvSpPr>
        <p:spPr>
          <a:xfrm>
            <a:off x="6457950" y="1535668"/>
            <a:ext cx="1143001" cy="369332"/>
          </a:xfrm>
          <a:prstGeom prst="rect">
            <a:avLst/>
          </a:prstGeom>
          <a:noFill/>
        </p:spPr>
        <p:txBody>
          <a:bodyPr wrap="square" rtlCol="0">
            <a:spAutoFit/>
          </a:bodyPr>
          <a:lstStyle/>
          <a:p>
            <a:pPr algn="ctr"/>
            <a:r>
              <a:rPr lang="en-US" b="1" dirty="0"/>
              <a:t>30</a:t>
            </a:r>
          </a:p>
        </p:txBody>
      </p:sp>
      <p:sp>
        <p:nvSpPr>
          <p:cNvPr id="7" name="Rectangle 6">
            <a:extLst>
              <a:ext uri="{FF2B5EF4-FFF2-40B4-BE49-F238E27FC236}">
                <a16:creationId xmlns:a16="http://schemas.microsoft.com/office/drawing/2014/main" id="{452E7A1F-FA81-4168-8899-F6749EBB0BD5}"/>
              </a:ext>
            </a:extLst>
          </p:cNvPr>
          <p:cNvSpPr/>
          <p:nvPr/>
        </p:nvSpPr>
        <p:spPr>
          <a:xfrm>
            <a:off x="283782" y="33011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426E91-CB45-4B59-8BF1-584C03DE4D8B}"/>
              </a:ext>
            </a:extLst>
          </p:cNvPr>
          <p:cNvSpPr/>
          <p:nvPr/>
        </p:nvSpPr>
        <p:spPr>
          <a:xfrm>
            <a:off x="283782" y="300460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701E5-E7B4-4FE6-AED3-E6CFB77B65AA}"/>
              </a:ext>
            </a:extLst>
          </p:cNvPr>
          <p:cNvSpPr/>
          <p:nvPr/>
        </p:nvSpPr>
        <p:spPr>
          <a:xfrm>
            <a:off x="283782" y="3580809"/>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04F1AC-354F-4083-978A-42DD73433A76}"/>
              </a:ext>
            </a:extLst>
          </p:cNvPr>
          <p:cNvSpPr txBox="1"/>
          <p:nvPr/>
        </p:nvSpPr>
        <p:spPr>
          <a:xfrm>
            <a:off x="6457950" y="5562600"/>
            <a:ext cx="1143001" cy="369332"/>
          </a:xfrm>
          <a:prstGeom prst="rect">
            <a:avLst/>
          </a:prstGeom>
          <a:noFill/>
        </p:spPr>
        <p:txBody>
          <a:bodyPr wrap="square" rtlCol="0">
            <a:spAutoFit/>
          </a:bodyPr>
          <a:lstStyle/>
          <a:p>
            <a:pPr algn="ctr"/>
            <a:r>
              <a:rPr lang="en-US" b="1" dirty="0"/>
              <a:t>415</a:t>
            </a:r>
          </a:p>
        </p:txBody>
      </p:sp>
      <p:sp>
        <p:nvSpPr>
          <p:cNvPr id="11" name="TextBox 10">
            <a:extLst>
              <a:ext uri="{FF2B5EF4-FFF2-40B4-BE49-F238E27FC236}">
                <a16:creationId xmlns:a16="http://schemas.microsoft.com/office/drawing/2014/main" id="{2879B04D-B843-42D2-9B14-B1FE4017F1E8}"/>
              </a:ext>
            </a:extLst>
          </p:cNvPr>
          <p:cNvSpPr txBox="1"/>
          <p:nvPr/>
        </p:nvSpPr>
        <p:spPr>
          <a:xfrm>
            <a:off x="6457950" y="2771898"/>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66</a:t>
            </a:r>
          </a:p>
        </p:txBody>
      </p:sp>
      <p:sp>
        <p:nvSpPr>
          <p:cNvPr id="13" name="TextBox 12">
            <a:extLst>
              <a:ext uri="{FF2B5EF4-FFF2-40B4-BE49-F238E27FC236}">
                <a16:creationId xmlns:a16="http://schemas.microsoft.com/office/drawing/2014/main" id="{077B68BB-56ED-436F-ABCC-0F8A0B460403}"/>
              </a:ext>
            </a:extLst>
          </p:cNvPr>
          <p:cNvSpPr txBox="1"/>
          <p:nvPr/>
        </p:nvSpPr>
        <p:spPr>
          <a:xfrm>
            <a:off x="6457950" y="3285946"/>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50</a:t>
            </a:r>
          </a:p>
        </p:txBody>
      </p:sp>
      <p:sp>
        <p:nvSpPr>
          <p:cNvPr id="14" name="TextBox 13">
            <a:extLst>
              <a:ext uri="{FF2B5EF4-FFF2-40B4-BE49-F238E27FC236}">
                <a16:creationId xmlns:a16="http://schemas.microsoft.com/office/drawing/2014/main" id="{4ED8100D-8DC7-447A-BFA5-B0CF1C818C59}"/>
              </a:ext>
            </a:extLst>
          </p:cNvPr>
          <p:cNvSpPr txBox="1"/>
          <p:nvPr/>
        </p:nvSpPr>
        <p:spPr>
          <a:xfrm>
            <a:off x="6457950" y="3880021"/>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58</a:t>
            </a:r>
          </a:p>
        </p:txBody>
      </p:sp>
      <p:sp>
        <p:nvSpPr>
          <p:cNvPr id="15" name="TextBox 14">
            <a:extLst>
              <a:ext uri="{FF2B5EF4-FFF2-40B4-BE49-F238E27FC236}">
                <a16:creationId xmlns:a16="http://schemas.microsoft.com/office/drawing/2014/main" id="{5FB680EA-B86A-4ED0-AD53-852FEBED718D}"/>
              </a:ext>
            </a:extLst>
          </p:cNvPr>
          <p:cNvSpPr txBox="1"/>
          <p:nvPr/>
        </p:nvSpPr>
        <p:spPr>
          <a:xfrm>
            <a:off x="6457950" y="4454477"/>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241</a:t>
            </a:r>
          </a:p>
        </p:txBody>
      </p:sp>
      <p:sp>
        <p:nvSpPr>
          <p:cNvPr id="16" name="TextBox 15">
            <a:extLst>
              <a:ext uri="{FF2B5EF4-FFF2-40B4-BE49-F238E27FC236}">
                <a16:creationId xmlns:a16="http://schemas.microsoft.com/office/drawing/2014/main" id="{589067D3-3AEE-465A-97C2-6709D9044CED}"/>
              </a:ext>
            </a:extLst>
          </p:cNvPr>
          <p:cNvSpPr txBox="1"/>
          <p:nvPr/>
        </p:nvSpPr>
        <p:spPr>
          <a:xfrm>
            <a:off x="6457950" y="4978478"/>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0</a:t>
            </a:r>
          </a:p>
        </p:txBody>
      </p:sp>
    </p:spTree>
    <p:extLst>
      <p:ext uri="{BB962C8B-B14F-4D97-AF65-F5344CB8AC3E}">
        <p14:creationId xmlns:p14="http://schemas.microsoft.com/office/powerpoint/2010/main" val="368690792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E3CA1-6624-4DC3-A6CD-EE20916F5031}"/>
              </a:ext>
            </a:extLst>
          </p:cNvPr>
          <p:cNvSpPr>
            <a:spLocks noGrp="1"/>
          </p:cNvSpPr>
          <p:nvPr>
            <p:ph type="title"/>
          </p:nvPr>
        </p:nvSpPr>
        <p:spPr/>
        <p:txBody>
          <a:bodyPr>
            <a:normAutofit/>
          </a:bodyPr>
          <a:lstStyle/>
          <a:p>
            <a:r>
              <a:rPr lang="en-US" sz="4000" b="1" dirty="0"/>
              <a:t>Recording Actual Values in NMP</a:t>
            </a:r>
          </a:p>
        </p:txBody>
      </p:sp>
      <p:sp>
        <p:nvSpPr>
          <p:cNvPr id="4" name="Content Placeholder 3">
            <a:extLst>
              <a:ext uri="{FF2B5EF4-FFF2-40B4-BE49-F238E27FC236}">
                <a16:creationId xmlns:a16="http://schemas.microsoft.com/office/drawing/2014/main" id="{667B27BD-560F-4726-95AB-0446A65D9646}"/>
              </a:ext>
            </a:extLst>
          </p:cNvPr>
          <p:cNvSpPr>
            <a:spLocks noGrp="1"/>
          </p:cNvSpPr>
          <p:nvPr>
            <p:ph idx="1"/>
          </p:nvPr>
        </p:nvSpPr>
        <p:spPr/>
        <p:txBody>
          <a:bodyPr>
            <a:normAutofit/>
          </a:bodyPr>
          <a:lstStyle/>
          <a:p>
            <a:r>
              <a:rPr lang="en-US" sz="3600" dirty="0"/>
              <a:t>At the end of the season you have:</a:t>
            </a:r>
          </a:p>
          <a:p>
            <a:pPr lvl="1"/>
            <a:r>
              <a:rPr lang="en-US" sz="3200" dirty="0"/>
              <a:t>Produced a yield of 30.5 tons /ac  </a:t>
            </a:r>
          </a:p>
          <a:p>
            <a:pPr lvl="1"/>
            <a:r>
              <a:rPr lang="en-US" sz="3200" dirty="0"/>
              <a:t> Applied a total of 424 lbs. of N </a:t>
            </a:r>
          </a:p>
          <a:p>
            <a:pPr lvl="2"/>
            <a:r>
              <a:rPr lang="en-US" sz="2800" dirty="0"/>
              <a:t>Including contributions:</a:t>
            </a:r>
          </a:p>
          <a:p>
            <a:pPr lvl="3"/>
            <a:r>
              <a:rPr lang="en-US" sz="2400" dirty="0"/>
              <a:t>Soil N Test 		   66 lbs. N</a:t>
            </a:r>
          </a:p>
          <a:p>
            <a:pPr lvl="3"/>
            <a:r>
              <a:rPr lang="en-US" sz="2400" dirty="0"/>
              <a:t>Organic amendments        58 lbs. N</a:t>
            </a:r>
          </a:p>
          <a:p>
            <a:pPr lvl="3"/>
            <a:r>
              <a:rPr lang="en-US" sz="2400" dirty="0"/>
              <a:t>irrigation water	                 50 lbs. N</a:t>
            </a:r>
          </a:p>
          <a:p>
            <a:pPr lvl="3"/>
            <a:r>
              <a:rPr lang="en-US" sz="2400" dirty="0"/>
              <a:t>Fertilizer 		 250 lbs. N</a:t>
            </a:r>
          </a:p>
          <a:p>
            <a:pPr lvl="1"/>
            <a:endParaRPr lang="en-US" sz="3200" dirty="0"/>
          </a:p>
        </p:txBody>
      </p:sp>
      <p:sp>
        <p:nvSpPr>
          <p:cNvPr id="2" name="Slide Number Placeholder 1">
            <a:extLst>
              <a:ext uri="{FF2B5EF4-FFF2-40B4-BE49-F238E27FC236}">
                <a16:creationId xmlns:a16="http://schemas.microsoft.com/office/drawing/2014/main" id="{9DEC493A-D078-4A87-9191-E78BC61E91B2}"/>
              </a:ext>
            </a:extLst>
          </p:cNvPr>
          <p:cNvSpPr>
            <a:spLocks noGrp="1"/>
          </p:cNvSpPr>
          <p:nvPr>
            <p:ph type="sldNum" sz="quarter" idx="12"/>
          </p:nvPr>
        </p:nvSpPr>
        <p:spPr/>
        <p:txBody>
          <a:bodyPr/>
          <a:lstStyle/>
          <a:p>
            <a:fld id="{30F35C39-F39F-4C0B-997D-CB1EB03A2CEE}" type="slidenum">
              <a:rPr lang="en-US" smtClean="0"/>
              <a:t>204</a:t>
            </a:fld>
            <a:endParaRPr lang="en-US"/>
          </a:p>
        </p:txBody>
      </p:sp>
    </p:spTree>
    <p:extLst>
      <p:ext uri="{BB962C8B-B14F-4D97-AF65-F5344CB8AC3E}">
        <p14:creationId xmlns:p14="http://schemas.microsoft.com/office/powerpoint/2010/main" val="34444897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A7263-652F-468D-8177-21340D44A63A}"/>
              </a:ext>
            </a:extLst>
          </p:cNvPr>
          <p:cNvSpPr>
            <a:spLocks noGrp="1"/>
          </p:cNvSpPr>
          <p:nvPr>
            <p:ph type="sldNum" sz="quarter" idx="12"/>
          </p:nvPr>
        </p:nvSpPr>
        <p:spPr/>
        <p:txBody>
          <a:bodyPr/>
          <a:lstStyle/>
          <a:p>
            <a:fld id="{30F35C39-F39F-4C0B-997D-CB1EB03A2CEE}" type="slidenum">
              <a:rPr lang="en-US" smtClean="0"/>
              <a:t>205</a:t>
            </a:fld>
            <a:endParaRPr lang="en-US"/>
          </a:p>
        </p:txBody>
      </p:sp>
      <p:pic>
        <p:nvPicPr>
          <p:cNvPr id="3" name="Picture 2">
            <a:extLst>
              <a:ext uri="{FF2B5EF4-FFF2-40B4-BE49-F238E27FC236}">
                <a16:creationId xmlns:a16="http://schemas.microsoft.com/office/drawing/2014/main" id="{4B99C6FC-601C-49FD-B351-3F6F840ED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pic>
        <p:nvPicPr>
          <p:cNvPr id="4" name="Picture 3">
            <a:extLst>
              <a:ext uri="{FF2B5EF4-FFF2-40B4-BE49-F238E27FC236}">
                <a16:creationId xmlns:a16="http://schemas.microsoft.com/office/drawing/2014/main" id="{4F46D5CA-4552-4764-8AD0-EFB85039D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840984"/>
            <a:ext cx="8763000" cy="5176032"/>
          </a:xfrm>
          <a:prstGeom prst="rect">
            <a:avLst/>
          </a:prstGeom>
        </p:spPr>
      </p:pic>
      <p:sp>
        <p:nvSpPr>
          <p:cNvPr id="5" name="TextBox 4">
            <a:extLst>
              <a:ext uri="{FF2B5EF4-FFF2-40B4-BE49-F238E27FC236}">
                <a16:creationId xmlns:a16="http://schemas.microsoft.com/office/drawing/2014/main" id="{68118881-F992-4743-8CFC-ECE68C0A8B36}"/>
              </a:ext>
            </a:extLst>
          </p:cNvPr>
          <p:cNvSpPr txBox="1"/>
          <p:nvPr/>
        </p:nvSpPr>
        <p:spPr>
          <a:xfrm>
            <a:off x="2057400" y="1535668"/>
            <a:ext cx="1143001" cy="369332"/>
          </a:xfrm>
          <a:prstGeom prst="rect">
            <a:avLst/>
          </a:prstGeom>
          <a:noFill/>
        </p:spPr>
        <p:txBody>
          <a:bodyPr wrap="square" rtlCol="0">
            <a:spAutoFit/>
          </a:bodyPr>
          <a:lstStyle/>
          <a:p>
            <a:pPr algn="ctr"/>
            <a:r>
              <a:rPr lang="en-US" b="1" dirty="0"/>
              <a:t>tons</a:t>
            </a:r>
          </a:p>
        </p:txBody>
      </p:sp>
      <p:sp>
        <p:nvSpPr>
          <p:cNvPr id="6" name="TextBox 5">
            <a:extLst>
              <a:ext uri="{FF2B5EF4-FFF2-40B4-BE49-F238E27FC236}">
                <a16:creationId xmlns:a16="http://schemas.microsoft.com/office/drawing/2014/main" id="{B8589084-D2A9-4EBA-BDEC-F587AF5E08F3}"/>
              </a:ext>
            </a:extLst>
          </p:cNvPr>
          <p:cNvSpPr txBox="1"/>
          <p:nvPr/>
        </p:nvSpPr>
        <p:spPr>
          <a:xfrm>
            <a:off x="6457950" y="1535668"/>
            <a:ext cx="1143001" cy="369332"/>
          </a:xfrm>
          <a:prstGeom prst="rect">
            <a:avLst/>
          </a:prstGeom>
          <a:noFill/>
        </p:spPr>
        <p:txBody>
          <a:bodyPr wrap="square" rtlCol="0">
            <a:spAutoFit/>
          </a:bodyPr>
          <a:lstStyle/>
          <a:p>
            <a:pPr algn="ctr"/>
            <a:r>
              <a:rPr lang="en-US" b="1" dirty="0"/>
              <a:t>30</a:t>
            </a:r>
          </a:p>
        </p:txBody>
      </p:sp>
      <p:sp>
        <p:nvSpPr>
          <p:cNvPr id="7" name="Rectangle 6">
            <a:extLst>
              <a:ext uri="{FF2B5EF4-FFF2-40B4-BE49-F238E27FC236}">
                <a16:creationId xmlns:a16="http://schemas.microsoft.com/office/drawing/2014/main" id="{452E7A1F-FA81-4168-8899-F6749EBB0BD5}"/>
              </a:ext>
            </a:extLst>
          </p:cNvPr>
          <p:cNvSpPr/>
          <p:nvPr/>
        </p:nvSpPr>
        <p:spPr>
          <a:xfrm>
            <a:off x="283782" y="3301154"/>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426E91-CB45-4B59-8BF1-584C03DE4D8B}"/>
              </a:ext>
            </a:extLst>
          </p:cNvPr>
          <p:cNvSpPr/>
          <p:nvPr/>
        </p:nvSpPr>
        <p:spPr>
          <a:xfrm>
            <a:off x="283782" y="3004600"/>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7701E5-E7B4-4FE6-AED3-E6CFB77B65AA}"/>
              </a:ext>
            </a:extLst>
          </p:cNvPr>
          <p:cNvSpPr/>
          <p:nvPr/>
        </p:nvSpPr>
        <p:spPr>
          <a:xfrm>
            <a:off x="283782" y="3580809"/>
            <a:ext cx="152400" cy="148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04F1AC-354F-4083-978A-42DD73433A76}"/>
              </a:ext>
            </a:extLst>
          </p:cNvPr>
          <p:cNvSpPr txBox="1"/>
          <p:nvPr/>
        </p:nvSpPr>
        <p:spPr>
          <a:xfrm>
            <a:off x="6457950" y="5562600"/>
            <a:ext cx="1143001" cy="369332"/>
          </a:xfrm>
          <a:prstGeom prst="rect">
            <a:avLst/>
          </a:prstGeom>
          <a:noFill/>
        </p:spPr>
        <p:txBody>
          <a:bodyPr wrap="square" rtlCol="0">
            <a:spAutoFit/>
          </a:bodyPr>
          <a:lstStyle/>
          <a:p>
            <a:pPr algn="ctr"/>
            <a:r>
              <a:rPr lang="en-US" b="1" dirty="0"/>
              <a:t>415</a:t>
            </a:r>
          </a:p>
        </p:txBody>
      </p:sp>
      <p:sp>
        <p:nvSpPr>
          <p:cNvPr id="11" name="TextBox 10">
            <a:extLst>
              <a:ext uri="{FF2B5EF4-FFF2-40B4-BE49-F238E27FC236}">
                <a16:creationId xmlns:a16="http://schemas.microsoft.com/office/drawing/2014/main" id="{2879B04D-B843-42D2-9B14-B1FE4017F1E8}"/>
              </a:ext>
            </a:extLst>
          </p:cNvPr>
          <p:cNvSpPr txBox="1"/>
          <p:nvPr/>
        </p:nvSpPr>
        <p:spPr>
          <a:xfrm>
            <a:off x="6457950" y="2771898"/>
            <a:ext cx="1143001" cy="369332"/>
          </a:xfrm>
          <a:prstGeom prst="rect">
            <a:avLst/>
          </a:prstGeom>
          <a:noFill/>
        </p:spPr>
        <p:txBody>
          <a:bodyPr wrap="square" rtlCol="0">
            <a:spAutoFit/>
          </a:bodyPr>
          <a:lstStyle/>
          <a:p>
            <a:pPr algn="ctr"/>
            <a:r>
              <a:rPr lang="en-US" b="1" dirty="0"/>
              <a:t>66</a:t>
            </a:r>
          </a:p>
        </p:txBody>
      </p:sp>
      <p:sp>
        <p:nvSpPr>
          <p:cNvPr id="13" name="TextBox 12">
            <a:extLst>
              <a:ext uri="{FF2B5EF4-FFF2-40B4-BE49-F238E27FC236}">
                <a16:creationId xmlns:a16="http://schemas.microsoft.com/office/drawing/2014/main" id="{077B68BB-56ED-436F-ABCC-0F8A0B460403}"/>
              </a:ext>
            </a:extLst>
          </p:cNvPr>
          <p:cNvSpPr txBox="1"/>
          <p:nvPr/>
        </p:nvSpPr>
        <p:spPr>
          <a:xfrm>
            <a:off x="6457950" y="3285946"/>
            <a:ext cx="1143001" cy="369332"/>
          </a:xfrm>
          <a:prstGeom prst="rect">
            <a:avLst/>
          </a:prstGeom>
          <a:noFill/>
        </p:spPr>
        <p:txBody>
          <a:bodyPr wrap="square" rtlCol="0">
            <a:spAutoFit/>
          </a:bodyPr>
          <a:lstStyle/>
          <a:p>
            <a:pPr algn="ctr"/>
            <a:r>
              <a:rPr lang="en-US" b="1" dirty="0"/>
              <a:t>50</a:t>
            </a:r>
          </a:p>
        </p:txBody>
      </p:sp>
      <p:sp>
        <p:nvSpPr>
          <p:cNvPr id="14" name="TextBox 13">
            <a:extLst>
              <a:ext uri="{FF2B5EF4-FFF2-40B4-BE49-F238E27FC236}">
                <a16:creationId xmlns:a16="http://schemas.microsoft.com/office/drawing/2014/main" id="{4ED8100D-8DC7-447A-BFA5-B0CF1C818C59}"/>
              </a:ext>
            </a:extLst>
          </p:cNvPr>
          <p:cNvSpPr txBox="1"/>
          <p:nvPr/>
        </p:nvSpPr>
        <p:spPr>
          <a:xfrm>
            <a:off x="6457950" y="3880021"/>
            <a:ext cx="1143001" cy="369332"/>
          </a:xfrm>
          <a:prstGeom prst="rect">
            <a:avLst/>
          </a:prstGeom>
          <a:noFill/>
        </p:spPr>
        <p:txBody>
          <a:bodyPr wrap="square" rtlCol="0">
            <a:spAutoFit/>
          </a:bodyPr>
          <a:lstStyle/>
          <a:p>
            <a:pPr algn="ctr"/>
            <a:r>
              <a:rPr lang="en-US" b="1" dirty="0"/>
              <a:t>58</a:t>
            </a:r>
          </a:p>
        </p:txBody>
      </p:sp>
      <p:sp>
        <p:nvSpPr>
          <p:cNvPr id="15" name="TextBox 14">
            <a:extLst>
              <a:ext uri="{FF2B5EF4-FFF2-40B4-BE49-F238E27FC236}">
                <a16:creationId xmlns:a16="http://schemas.microsoft.com/office/drawing/2014/main" id="{5FB680EA-B86A-4ED0-AD53-852FEBED718D}"/>
              </a:ext>
            </a:extLst>
          </p:cNvPr>
          <p:cNvSpPr txBox="1"/>
          <p:nvPr/>
        </p:nvSpPr>
        <p:spPr>
          <a:xfrm>
            <a:off x="6457950" y="4454477"/>
            <a:ext cx="1143001" cy="369332"/>
          </a:xfrm>
          <a:prstGeom prst="rect">
            <a:avLst/>
          </a:prstGeom>
          <a:noFill/>
        </p:spPr>
        <p:txBody>
          <a:bodyPr wrap="square" rtlCol="0">
            <a:spAutoFit/>
          </a:bodyPr>
          <a:lstStyle/>
          <a:p>
            <a:pPr algn="ctr"/>
            <a:r>
              <a:rPr lang="en-US" b="1" dirty="0"/>
              <a:t>241</a:t>
            </a:r>
          </a:p>
        </p:txBody>
      </p:sp>
      <p:sp>
        <p:nvSpPr>
          <p:cNvPr id="16" name="TextBox 15">
            <a:extLst>
              <a:ext uri="{FF2B5EF4-FFF2-40B4-BE49-F238E27FC236}">
                <a16:creationId xmlns:a16="http://schemas.microsoft.com/office/drawing/2014/main" id="{589067D3-3AEE-465A-97C2-6709D9044CED}"/>
              </a:ext>
            </a:extLst>
          </p:cNvPr>
          <p:cNvSpPr txBox="1"/>
          <p:nvPr/>
        </p:nvSpPr>
        <p:spPr>
          <a:xfrm>
            <a:off x="6457950" y="4978478"/>
            <a:ext cx="1143001" cy="369332"/>
          </a:xfrm>
          <a:prstGeom prst="rect">
            <a:avLst/>
          </a:prstGeom>
          <a:noFill/>
        </p:spPr>
        <p:txBody>
          <a:bodyPr wrap="square" rtlCol="0">
            <a:spAutoFit/>
          </a:bodyPr>
          <a:lstStyle/>
          <a:p>
            <a:pPr algn="ctr"/>
            <a:r>
              <a:rPr lang="en-US" b="1" dirty="0"/>
              <a:t>0</a:t>
            </a:r>
          </a:p>
        </p:txBody>
      </p:sp>
      <p:sp>
        <p:nvSpPr>
          <p:cNvPr id="17" name="TextBox 16">
            <a:extLst>
              <a:ext uri="{FF2B5EF4-FFF2-40B4-BE49-F238E27FC236}">
                <a16:creationId xmlns:a16="http://schemas.microsoft.com/office/drawing/2014/main" id="{EADD4FE1-0EAE-4909-B798-FF5E39DA76A9}"/>
              </a:ext>
            </a:extLst>
          </p:cNvPr>
          <p:cNvSpPr txBox="1"/>
          <p:nvPr/>
        </p:nvSpPr>
        <p:spPr>
          <a:xfrm>
            <a:off x="7772399" y="2758088"/>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66</a:t>
            </a:r>
          </a:p>
        </p:txBody>
      </p:sp>
      <p:sp>
        <p:nvSpPr>
          <p:cNvPr id="18" name="TextBox 17">
            <a:extLst>
              <a:ext uri="{FF2B5EF4-FFF2-40B4-BE49-F238E27FC236}">
                <a16:creationId xmlns:a16="http://schemas.microsoft.com/office/drawing/2014/main" id="{D8FC091C-6EA5-4103-98A1-D5D8BB405F83}"/>
              </a:ext>
            </a:extLst>
          </p:cNvPr>
          <p:cNvSpPr txBox="1"/>
          <p:nvPr/>
        </p:nvSpPr>
        <p:spPr>
          <a:xfrm>
            <a:off x="7772399" y="3272136"/>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50</a:t>
            </a:r>
          </a:p>
        </p:txBody>
      </p:sp>
      <p:sp>
        <p:nvSpPr>
          <p:cNvPr id="19" name="TextBox 18">
            <a:extLst>
              <a:ext uri="{FF2B5EF4-FFF2-40B4-BE49-F238E27FC236}">
                <a16:creationId xmlns:a16="http://schemas.microsoft.com/office/drawing/2014/main" id="{AFD5E45F-5C5A-4156-8397-F4F2A1C75373}"/>
              </a:ext>
            </a:extLst>
          </p:cNvPr>
          <p:cNvSpPr txBox="1"/>
          <p:nvPr/>
        </p:nvSpPr>
        <p:spPr>
          <a:xfrm>
            <a:off x="7772399" y="3866211"/>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58</a:t>
            </a:r>
          </a:p>
        </p:txBody>
      </p:sp>
      <p:sp>
        <p:nvSpPr>
          <p:cNvPr id="20" name="TextBox 19">
            <a:extLst>
              <a:ext uri="{FF2B5EF4-FFF2-40B4-BE49-F238E27FC236}">
                <a16:creationId xmlns:a16="http://schemas.microsoft.com/office/drawing/2014/main" id="{F8C9DACE-B889-4D52-B6E5-80CAA35FEFA9}"/>
              </a:ext>
            </a:extLst>
          </p:cNvPr>
          <p:cNvSpPr txBox="1"/>
          <p:nvPr/>
        </p:nvSpPr>
        <p:spPr>
          <a:xfrm>
            <a:off x="7772399" y="4440667"/>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250</a:t>
            </a:r>
          </a:p>
        </p:txBody>
      </p:sp>
      <p:sp>
        <p:nvSpPr>
          <p:cNvPr id="21" name="TextBox 20">
            <a:extLst>
              <a:ext uri="{FF2B5EF4-FFF2-40B4-BE49-F238E27FC236}">
                <a16:creationId xmlns:a16="http://schemas.microsoft.com/office/drawing/2014/main" id="{2B6C4543-3446-4797-94D3-70A0055CA43F}"/>
              </a:ext>
            </a:extLst>
          </p:cNvPr>
          <p:cNvSpPr txBox="1"/>
          <p:nvPr/>
        </p:nvSpPr>
        <p:spPr>
          <a:xfrm>
            <a:off x="7772399" y="4964668"/>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0</a:t>
            </a:r>
          </a:p>
        </p:txBody>
      </p:sp>
      <p:sp>
        <p:nvSpPr>
          <p:cNvPr id="22" name="TextBox 21">
            <a:extLst>
              <a:ext uri="{FF2B5EF4-FFF2-40B4-BE49-F238E27FC236}">
                <a16:creationId xmlns:a16="http://schemas.microsoft.com/office/drawing/2014/main" id="{CEE18D15-F515-49A9-A4A7-4B61B9C36FCE}"/>
              </a:ext>
            </a:extLst>
          </p:cNvPr>
          <p:cNvSpPr txBox="1"/>
          <p:nvPr/>
        </p:nvSpPr>
        <p:spPr>
          <a:xfrm>
            <a:off x="7772398" y="5535376"/>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424</a:t>
            </a:r>
          </a:p>
        </p:txBody>
      </p:sp>
      <p:sp>
        <p:nvSpPr>
          <p:cNvPr id="23" name="TextBox 22">
            <a:extLst>
              <a:ext uri="{FF2B5EF4-FFF2-40B4-BE49-F238E27FC236}">
                <a16:creationId xmlns:a16="http://schemas.microsoft.com/office/drawing/2014/main" id="{CDD3B687-D412-48E8-BCD5-ED99D53F76D3}"/>
              </a:ext>
            </a:extLst>
          </p:cNvPr>
          <p:cNvSpPr txBox="1"/>
          <p:nvPr/>
        </p:nvSpPr>
        <p:spPr>
          <a:xfrm>
            <a:off x="7753348" y="1514160"/>
            <a:ext cx="1143001" cy="369332"/>
          </a:xfrm>
          <a:prstGeom prst="rect">
            <a:avLst/>
          </a:prstGeom>
          <a:solidFill>
            <a:schemeClr val="accent6">
              <a:lumMod val="60000"/>
              <a:lumOff val="40000"/>
              <a:alpha val="30196"/>
            </a:schemeClr>
          </a:solidFill>
        </p:spPr>
        <p:txBody>
          <a:bodyPr wrap="square" rtlCol="0">
            <a:spAutoFit/>
          </a:bodyPr>
          <a:lstStyle/>
          <a:p>
            <a:pPr algn="ctr"/>
            <a:r>
              <a:rPr lang="en-US" b="1" dirty="0"/>
              <a:t>30.5</a:t>
            </a:r>
          </a:p>
        </p:txBody>
      </p:sp>
    </p:spTree>
    <p:extLst>
      <p:ext uri="{BB962C8B-B14F-4D97-AF65-F5344CB8AC3E}">
        <p14:creationId xmlns:p14="http://schemas.microsoft.com/office/powerpoint/2010/main" val="365131270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3007D-09CE-4269-A2E2-2EF628C2DE6D}"/>
              </a:ext>
            </a:extLst>
          </p:cNvPr>
          <p:cNvSpPr>
            <a:spLocks noGrp="1"/>
          </p:cNvSpPr>
          <p:nvPr>
            <p:ph type="sldNum" sz="quarter" idx="12"/>
          </p:nvPr>
        </p:nvSpPr>
        <p:spPr/>
        <p:txBody>
          <a:bodyPr/>
          <a:lstStyle/>
          <a:p>
            <a:fld id="{30F35C39-F39F-4C0B-997D-CB1EB03A2CEE}" type="slidenum">
              <a:rPr lang="en-US" smtClean="0"/>
              <a:t>206</a:t>
            </a:fld>
            <a:endParaRPr lang="en-US"/>
          </a:p>
        </p:txBody>
      </p:sp>
      <p:pic>
        <p:nvPicPr>
          <p:cNvPr id="3" name="Picture 2">
            <a:extLst>
              <a:ext uri="{FF2B5EF4-FFF2-40B4-BE49-F238E27FC236}">
                <a16:creationId xmlns:a16="http://schemas.microsoft.com/office/drawing/2014/main" id="{E04169C7-8E94-4AC3-B4FC-544EB83B8760}"/>
              </a:ext>
            </a:extLst>
          </p:cNvPr>
          <p:cNvPicPr>
            <a:picLocks noChangeAspect="1"/>
          </p:cNvPicPr>
          <p:nvPr/>
        </p:nvPicPr>
        <p:blipFill>
          <a:blip r:embed="rId3"/>
          <a:stretch>
            <a:fillRect/>
          </a:stretch>
        </p:blipFill>
        <p:spPr>
          <a:xfrm>
            <a:off x="495300" y="464321"/>
            <a:ext cx="8153399" cy="6408768"/>
          </a:xfrm>
          <a:prstGeom prst="rect">
            <a:avLst/>
          </a:prstGeom>
          <a:solidFill>
            <a:schemeClr val="tx1"/>
          </a:solidFill>
        </p:spPr>
      </p:pic>
      <p:sp>
        <p:nvSpPr>
          <p:cNvPr id="4" name="Rectangle 3">
            <a:extLst>
              <a:ext uri="{FF2B5EF4-FFF2-40B4-BE49-F238E27FC236}">
                <a16:creationId xmlns:a16="http://schemas.microsoft.com/office/drawing/2014/main" id="{0B0BFB3F-84E9-4C46-80AB-99881144BAD1}"/>
              </a:ext>
            </a:extLst>
          </p:cNvPr>
          <p:cNvSpPr/>
          <p:nvPr/>
        </p:nvSpPr>
        <p:spPr>
          <a:xfrm>
            <a:off x="1905000" y="1219201"/>
            <a:ext cx="76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873BB2-60DE-4945-BE76-A02E9E269F20}"/>
              </a:ext>
            </a:extLst>
          </p:cNvPr>
          <p:cNvSpPr txBox="1"/>
          <p:nvPr/>
        </p:nvSpPr>
        <p:spPr>
          <a:xfrm>
            <a:off x="990600" y="2294521"/>
            <a:ext cx="1828800" cy="369332"/>
          </a:xfrm>
          <a:prstGeom prst="rect">
            <a:avLst/>
          </a:prstGeom>
          <a:solidFill>
            <a:schemeClr val="accent2">
              <a:lumMod val="40000"/>
              <a:lumOff val="60000"/>
              <a:alpha val="47000"/>
            </a:schemeClr>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7DE91AE-5D5F-430B-86BF-535B86044A4C}"/>
              </a:ext>
            </a:extLst>
          </p:cNvPr>
          <p:cNvSpPr txBox="1"/>
          <p:nvPr/>
        </p:nvSpPr>
        <p:spPr>
          <a:xfrm>
            <a:off x="838200" y="3079393"/>
            <a:ext cx="3733800" cy="369332"/>
          </a:xfrm>
          <a:prstGeom prst="rect">
            <a:avLst/>
          </a:prstGeom>
          <a:solidFill>
            <a:schemeClr val="accent2">
              <a:lumMod val="40000"/>
              <a:lumOff val="60000"/>
              <a:alpha val="47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9BC09319-864B-4B88-B116-85E9866972DF}"/>
              </a:ext>
            </a:extLst>
          </p:cNvPr>
          <p:cNvSpPr txBox="1"/>
          <p:nvPr/>
        </p:nvSpPr>
        <p:spPr>
          <a:xfrm>
            <a:off x="6457950" y="3079393"/>
            <a:ext cx="1066800" cy="369332"/>
          </a:xfrm>
          <a:prstGeom prst="rect">
            <a:avLst/>
          </a:prstGeom>
          <a:solidFill>
            <a:schemeClr val="accent2">
              <a:lumMod val="40000"/>
              <a:lumOff val="60000"/>
              <a:alpha val="47000"/>
            </a:schemeClr>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6A571331-C2A1-4137-9890-F1B873A89633}"/>
              </a:ext>
            </a:extLst>
          </p:cNvPr>
          <p:cNvSpPr txBox="1"/>
          <p:nvPr/>
        </p:nvSpPr>
        <p:spPr>
          <a:xfrm>
            <a:off x="990600" y="3910473"/>
            <a:ext cx="1676400" cy="260866"/>
          </a:xfrm>
          <a:prstGeom prst="rect">
            <a:avLst/>
          </a:prstGeom>
          <a:solidFill>
            <a:schemeClr val="accent1">
              <a:lumMod val="40000"/>
              <a:lumOff val="60000"/>
              <a:alpha val="48000"/>
            </a:schemeClr>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135FAA43-76F1-4E91-9354-118338DA7EF4}"/>
              </a:ext>
            </a:extLst>
          </p:cNvPr>
          <p:cNvSpPr txBox="1"/>
          <p:nvPr/>
        </p:nvSpPr>
        <p:spPr>
          <a:xfrm>
            <a:off x="838200" y="6118842"/>
            <a:ext cx="3733800" cy="260866"/>
          </a:xfrm>
          <a:prstGeom prst="rect">
            <a:avLst/>
          </a:prstGeom>
          <a:solidFill>
            <a:schemeClr val="accent1">
              <a:lumMod val="40000"/>
              <a:lumOff val="60000"/>
              <a:alpha val="48000"/>
            </a:schemeClr>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169DA29E-72F9-44C1-BD5F-87C900031139}"/>
              </a:ext>
            </a:extLst>
          </p:cNvPr>
          <p:cNvSpPr txBox="1"/>
          <p:nvPr/>
        </p:nvSpPr>
        <p:spPr>
          <a:xfrm>
            <a:off x="6438146" y="6075165"/>
            <a:ext cx="1066800" cy="348219"/>
          </a:xfrm>
          <a:prstGeom prst="rect">
            <a:avLst/>
          </a:prstGeom>
          <a:solidFill>
            <a:schemeClr val="accent1">
              <a:lumMod val="40000"/>
              <a:lumOff val="60000"/>
              <a:alpha val="48000"/>
            </a:schemeClr>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D2BB1301-F09F-446A-9181-27969518AA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431575"/>
          </a:xfrm>
          <a:prstGeom prst="rect">
            <a:avLst/>
          </a:prstGeom>
        </p:spPr>
      </p:pic>
    </p:spTree>
    <p:extLst>
      <p:ext uri="{BB962C8B-B14F-4D97-AF65-F5344CB8AC3E}">
        <p14:creationId xmlns:p14="http://schemas.microsoft.com/office/powerpoint/2010/main" val="32402612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4B9CB3-F701-4CB5-AEB7-8F4584647D62}"/>
              </a:ext>
            </a:extLst>
          </p:cNvPr>
          <p:cNvSpPr>
            <a:spLocks noGrp="1"/>
          </p:cNvSpPr>
          <p:nvPr>
            <p:ph type="sldNum" sz="quarter" idx="12"/>
          </p:nvPr>
        </p:nvSpPr>
        <p:spPr/>
        <p:txBody>
          <a:bodyPr/>
          <a:lstStyle/>
          <a:p>
            <a:fld id="{30F35C39-F39F-4C0B-997D-CB1EB03A2CEE}" type="slidenum">
              <a:rPr lang="en-US" smtClean="0"/>
              <a:t>207</a:t>
            </a:fld>
            <a:endParaRPr lang="en-US"/>
          </a:p>
        </p:txBody>
      </p:sp>
      <p:pic>
        <p:nvPicPr>
          <p:cNvPr id="5" name="Picture 4">
            <a:extLst>
              <a:ext uri="{FF2B5EF4-FFF2-40B4-BE49-F238E27FC236}">
                <a16:creationId xmlns:a16="http://schemas.microsoft.com/office/drawing/2014/main" id="{2D050CB7-D97A-4E44-8D73-7AECD7B04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33"/>
          <a:stretch/>
        </p:blipFill>
        <p:spPr>
          <a:xfrm>
            <a:off x="152400" y="0"/>
            <a:ext cx="8839200" cy="3581723"/>
          </a:xfrm>
          <a:prstGeom prst="rect">
            <a:avLst/>
          </a:prstGeom>
        </p:spPr>
      </p:pic>
      <p:pic>
        <p:nvPicPr>
          <p:cNvPr id="9" name="Picture 8">
            <a:extLst>
              <a:ext uri="{FF2B5EF4-FFF2-40B4-BE49-F238E27FC236}">
                <a16:creationId xmlns:a16="http://schemas.microsoft.com/office/drawing/2014/main" id="{61EF9627-6F1B-47CD-8A27-0E8AA92B3A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920" y="3886200"/>
            <a:ext cx="8763000" cy="2231253"/>
          </a:xfrm>
          <a:prstGeom prst="rect">
            <a:avLst/>
          </a:prstGeom>
        </p:spPr>
      </p:pic>
      <p:sp>
        <p:nvSpPr>
          <p:cNvPr id="6" name="Rectangle 5">
            <a:extLst>
              <a:ext uri="{FF2B5EF4-FFF2-40B4-BE49-F238E27FC236}">
                <a16:creationId xmlns:a16="http://schemas.microsoft.com/office/drawing/2014/main" id="{6F203D03-31E2-4085-A950-6D0CC5189E49}"/>
              </a:ext>
            </a:extLst>
          </p:cNvPr>
          <p:cNvSpPr/>
          <p:nvPr/>
        </p:nvSpPr>
        <p:spPr>
          <a:xfrm>
            <a:off x="152400" y="1215666"/>
            <a:ext cx="8763000" cy="913845"/>
          </a:xfrm>
          <a:prstGeom prst="rect">
            <a:avLst/>
          </a:prstGeom>
          <a:solidFill>
            <a:schemeClr val="accent4">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EFFA381-25FD-4A31-A9B5-FA8248BFE6B4}"/>
              </a:ext>
            </a:extLst>
          </p:cNvPr>
          <p:cNvSpPr txBox="1"/>
          <p:nvPr/>
        </p:nvSpPr>
        <p:spPr>
          <a:xfrm>
            <a:off x="2468766" y="1146004"/>
            <a:ext cx="876300" cy="369332"/>
          </a:xfrm>
          <a:prstGeom prst="rect">
            <a:avLst/>
          </a:prstGeom>
          <a:noFill/>
        </p:spPr>
        <p:txBody>
          <a:bodyPr wrap="square" rtlCol="0">
            <a:spAutoFit/>
          </a:bodyPr>
          <a:lstStyle/>
          <a:p>
            <a:r>
              <a:rPr lang="en-US" dirty="0"/>
              <a:t>1234</a:t>
            </a:r>
          </a:p>
        </p:txBody>
      </p:sp>
      <p:sp>
        <p:nvSpPr>
          <p:cNvPr id="10" name="TextBox 9">
            <a:extLst>
              <a:ext uri="{FF2B5EF4-FFF2-40B4-BE49-F238E27FC236}">
                <a16:creationId xmlns:a16="http://schemas.microsoft.com/office/drawing/2014/main" id="{4D73379F-FD4D-4A44-8A7A-55A21CF9489B}"/>
              </a:ext>
            </a:extLst>
          </p:cNvPr>
          <p:cNvSpPr txBox="1"/>
          <p:nvPr/>
        </p:nvSpPr>
        <p:spPr>
          <a:xfrm>
            <a:off x="3333749" y="1595849"/>
            <a:ext cx="3962400" cy="369332"/>
          </a:xfrm>
          <a:prstGeom prst="rect">
            <a:avLst/>
          </a:prstGeom>
          <a:noFill/>
        </p:spPr>
        <p:txBody>
          <a:bodyPr wrap="square" rtlCol="0">
            <a:spAutoFit/>
          </a:bodyPr>
          <a:lstStyle/>
          <a:p>
            <a:r>
              <a:rPr lang="en-US" dirty="0"/>
              <a:t>John Doe</a:t>
            </a:r>
          </a:p>
        </p:txBody>
      </p:sp>
      <p:sp>
        <p:nvSpPr>
          <p:cNvPr id="18" name="Rectangle 17">
            <a:extLst>
              <a:ext uri="{FF2B5EF4-FFF2-40B4-BE49-F238E27FC236}">
                <a16:creationId xmlns:a16="http://schemas.microsoft.com/office/drawing/2014/main" id="{9610CADB-90DE-4C38-8321-BFF91A05BA73}"/>
              </a:ext>
            </a:extLst>
          </p:cNvPr>
          <p:cNvSpPr/>
          <p:nvPr/>
        </p:nvSpPr>
        <p:spPr>
          <a:xfrm>
            <a:off x="222810" y="4418939"/>
            <a:ext cx="8580661" cy="509287"/>
          </a:xfrm>
          <a:prstGeom prst="rect">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B3CEBA2-9A6D-4E71-8C2C-D1E26BB01199}"/>
              </a:ext>
            </a:extLst>
          </p:cNvPr>
          <p:cNvSpPr txBox="1"/>
          <p:nvPr/>
        </p:nvSpPr>
        <p:spPr>
          <a:xfrm>
            <a:off x="8153400" y="4402175"/>
            <a:ext cx="762000" cy="369332"/>
          </a:xfrm>
          <a:prstGeom prst="rect">
            <a:avLst/>
          </a:prstGeom>
          <a:noFill/>
        </p:spPr>
        <p:txBody>
          <a:bodyPr wrap="square" rtlCol="0">
            <a:spAutoFit/>
          </a:bodyPr>
          <a:lstStyle/>
          <a:p>
            <a:r>
              <a:rPr lang="en-US" dirty="0"/>
              <a:t>40</a:t>
            </a:r>
          </a:p>
        </p:txBody>
      </p:sp>
      <p:sp>
        <p:nvSpPr>
          <p:cNvPr id="15" name="TextBox 14">
            <a:extLst>
              <a:ext uri="{FF2B5EF4-FFF2-40B4-BE49-F238E27FC236}">
                <a16:creationId xmlns:a16="http://schemas.microsoft.com/office/drawing/2014/main" id="{AD85F129-901A-4D72-8016-714996085A21}"/>
              </a:ext>
            </a:extLst>
          </p:cNvPr>
          <p:cNvSpPr txBox="1"/>
          <p:nvPr/>
        </p:nvSpPr>
        <p:spPr>
          <a:xfrm>
            <a:off x="5755822" y="4402175"/>
            <a:ext cx="1600200" cy="376431"/>
          </a:xfrm>
          <a:prstGeom prst="rect">
            <a:avLst/>
          </a:prstGeom>
          <a:noFill/>
        </p:spPr>
        <p:txBody>
          <a:bodyPr wrap="square" rtlCol="0">
            <a:spAutoFit/>
          </a:bodyPr>
          <a:lstStyle/>
          <a:p>
            <a:r>
              <a:rPr lang="en-US" dirty="0"/>
              <a:t>Corn</a:t>
            </a:r>
          </a:p>
        </p:txBody>
      </p:sp>
      <p:sp>
        <p:nvSpPr>
          <p:cNvPr id="14" name="TextBox 13">
            <a:extLst>
              <a:ext uri="{FF2B5EF4-FFF2-40B4-BE49-F238E27FC236}">
                <a16:creationId xmlns:a16="http://schemas.microsoft.com/office/drawing/2014/main" id="{42D1FCA3-5C85-495E-9DEB-CFD108C54C44}"/>
              </a:ext>
            </a:extLst>
          </p:cNvPr>
          <p:cNvSpPr txBox="1"/>
          <p:nvPr/>
        </p:nvSpPr>
        <p:spPr>
          <a:xfrm>
            <a:off x="4191001" y="4391616"/>
            <a:ext cx="1447800" cy="369332"/>
          </a:xfrm>
          <a:prstGeom prst="rect">
            <a:avLst/>
          </a:prstGeom>
          <a:noFill/>
        </p:spPr>
        <p:txBody>
          <a:bodyPr wrap="square" rtlCol="0">
            <a:spAutoFit/>
          </a:bodyPr>
          <a:lstStyle/>
          <a:p>
            <a:r>
              <a:rPr lang="en-US" dirty="0"/>
              <a:t>San Joaquin</a:t>
            </a:r>
          </a:p>
        </p:txBody>
      </p:sp>
      <p:sp>
        <p:nvSpPr>
          <p:cNvPr id="13" name="TextBox 12">
            <a:extLst>
              <a:ext uri="{FF2B5EF4-FFF2-40B4-BE49-F238E27FC236}">
                <a16:creationId xmlns:a16="http://schemas.microsoft.com/office/drawing/2014/main" id="{143C826C-7E91-48B1-B95A-5E9569433603}"/>
              </a:ext>
            </a:extLst>
          </p:cNvPr>
          <p:cNvSpPr txBox="1"/>
          <p:nvPr/>
        </p:nvSpPr>
        <p:spPr>
          <a:xfrm>
            <a:off x="2789465" y="4411331"/>
            <a:ext cx="1600200" cy="369332"/>
          </a:xfrm>
          <a:prstGeom prst="rect">
            <a:avLst/>
          </a:prstGeom>
          <a:noFill/>
        </p:spPr>
        <p:txBody>
          <a:bodyPr wrap="square" rtlCol="0">
            <a:spAutoFit/>
          </a:bodyPr>
          <a:lstStyle/>
          <a:p>
            <a:r>
              <a:rPr lang="en-US" dirty="0">
                <a:solidFill>
                  <a:sysClr val="windowText" lastClr="000000"/>
                </a:solidFill>
              </a:rPr>
              <a:t>005-234-5678</a:t>
            </a:r>
            <a:endParaRPr lang="en-US" dirty="0"/>
          </a:p>
        </p:txBody>
      </p:sp>
      <p:sp>
        <p:nvSpPr>
          <p:cNvPr id="12" name="TextBox 11">
            <a:extLst>
              <a:ext uri="{FF2B5EF4-FFF2-40B4-BE49-F238E27FC236}">
                <a16:creationId xmlns:a16="http://schemas.microsoft.com/office/drawing/2014/main" id="{A7F09F53-6835-45E7-B585-5A53381B13E9}"/>
              </a:ext>
            </a:extLst>
          </p:cNvPr>
          <p:cNvSpPr txBox="1"/>
          <p:nvPr/>
        </p:nvSpPr>
        <p:spPr>
          <a:xfrm>
            <a:off x="491219" y="4391616"/>
            <a:ext cx="1752600" cy="369332"/>
          </a:xfrm>
          <a:prstGeom prst="rect">
            <a:avLst/>
          </a:prstGeom>
          <a:noFill/>
        </p:spPr>
        <p:txBody>
          <a:bodyPr wrap="square" rtlCol="0">
            <a:spAutoFit/>
          </a:bodyPr>
          <a:lstStyle/>
          <a:p>
            <a:r>
              <a:rPr lang="en-US" dirty="0"/>
              <a:t>1-1 Corn</a:t>
            </a:r>
          </a:p>
        </p:txBody>
      </p:sp>
      <p:sp>
        <p:nvSpPr>
          <p:cNvPr id="11" name="TextBox 10">
            <a:extLst>
              <a:ext uri="{FF2B5EF4-FFF2-40B4-BE49-F238E27FC236}">
                <a16:creationId xmlns:a16="http://schemas.microsoft.com/office/drawing/2014/main" id="{D4A3B980-93EF-477B-AB38-C1A2B95E17E3}"/>
              </a:ext>
            </a:extLst>
          </p:cNvPr>
          <p:cNvSpPr txBox="1"/>
          <p:nvPr/>
        </p:nvSpPr>
        <p:spPr>
          <a:xfrm>
            <a:off x="6226239" y="1140078"/>
            <a:ext cx="2362200" cy="369332"/>
          </a:xfrm>
          <a:prstGeom prst="rect">
            <a:avLst/>
          </a:prstGeom>
          <a:noFill/>
        </p:spPr>
        <p:txBody>
          <a:bodyPr wrap="square" rtlCol="0">
            <a:spAutoFit/>
          </a:bodyPr>
          <a:lstStyle/>
          <a:p>
            <a:pPr algn="ctr"/>
            <a:r>
              <a:rPr lang="en-US" dirty="0"/>
              <a:t>2019</a:t>
            </a:r>
          </a:p>
        </p:txBody>
      </p:sp>
    </p:spTree>
    <p:extLst>
      <p:ext uri="{BB962C8B-B14F-4D97-AF65-F5344CB8AC3E}">
        <p14:creationId xmlns:p14="http://schemas.microsoft.com/office/powerpoint/2010/main" val="372610887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5BD1A-3889-4E95-8778-B26E11473BF7}"/>
              </a:ext>
            </a:extLst>
          </p:cNvPr>
          <p:cNvSpPr>
            <a:spLocks noGrp="1"/>
          </p:cNvSpPr>
          <p:nvPr>
            <p:ph type="sldNum" sz="quarter" idx="12"/>
          </p:nvPr>
        </p:nvSpPr>
        <p:spPr/>
        <p:txBody>
          <a:bodyPr/>
          <a:lstStyle/>
          <a:p>
            <a:fld id="{30F35C39-F39F-4C0B-997D-CB1EB03A2CEE}" type="slidenum">
              <a:rPr lang="en-US" smtClean="0"/>
              <a:t>208</a:t>
            </a:fld>
            <a:endParaRPr lang="en-US"/>
          </a:p>
        </p:txBody>
      </p:sp>
      <p:pic>
        <p:nvPicPr>
          <p:cNvPr id="3" name="Picture 2">
            <a:extLst>
              <a:ext uri="{FF2B5EF4-FFF2-40B4-BE49-F238E27FC236}">
                <a16:creationId xmlns:a16="http://schemas.microsoft.com/office/drawing/2014/main" id="{34BD8E34-76CD-420E-9DF1-AC6480E8C4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144000" cy="3133515"/>
          </a:xfrm>
          <a:prstGeom prst="rect">
            <a:avLst/>
          </a:prstGeom>
        </p:spPr>
      </p:pic>
      <p:sp>
        <p:nvSpPr>
          <p:cNvPr id="4" name="Rectangle 3">
            <a:extLst>
              <a:ext uri="{FF2B5EF4-FFF2-40B4-BE49-F238E27FC236}">
                <a16:creationId xmlns:a16="http://schemas.microsoft.com/office/drawing/2014/main" id="{A1AC7ADA-8FEC-4748-8F25-F402B7B62CAC}"/>
              </a:ext>
            </a:extLst>
          </p:cNvPr>
          <p:cNvSpPr/>
          <p:nvPr/>
        </p:nvSpPr>
        <p:spPr>
          <a:xfrm>
            <a:off x="76200" y="1828800"/>
            <a:ext cx="9067800" cy="1761915"/>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a:extLst>
              <a:ext uri="{FF2B5EF4-FFF2-40B4-BE49-F238E27FC236}">
                <a16:creationId xmlns:a16="http://schemas.microsoft.com/office/drawing/2014/main" id="{82F73904-E794-4D77-9303-E96742589194}"/>
              </a:ext>
            </a:extLst>
          </p:cNvPr>
          <p:cNvSpPr txBox="1">
            <a:spLocks/>
          </p:cNvSpPr>
          <p:nvPr/>
        </p:nvSpPr>
        <p:spPr>
          <a:xfrm>
            <a:off x="158602" y="3733800"/>
            <a:ext cx="9067800" cy="327660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900" dirty="0"/>
              <a:t>1.   Enter the membership ID #</a:t>
            </a:r>
          </a:p>
          <a:p>
            <a:pPr marL="0" indent="0">
              <a:buNone/>
            </a:pPr>
            <a:r>
              <a:rPr lang="en-US" sz="4900" dirty="0"/>
              <a:t>	Enter the name of the person completing this form. This needs to be the owner or 	manager of the farm or the individual certifying the plan </a:t>
            </a:r>
          </a:p>
          <a:p>
            <a:pPr marL="0" indent="0">
              <a:buNone/>
            </a:pPr>
            <a:r>
              <a:rPr lang="en-US" sz="4900" dirty="0"/>
              <a:t>	Enter the Crop Year for which your report is based on</a:t>
            </a:r>
          </a:p>
          <a:p>
            <a:pPr marL="0" indent="0">
              <a:buNone/>
            </a:pPr>
            <a:r>
              <a:rPr lang="en-US" sz="4900" dirty="0"/>
              <a:t>	Enter Date form is filled out</a:t>
            </a:r>
          </a:p>
          <a:p>
            <a:pPr marL="0" indent="0">
              <a:buNone/>
            </a:pPr>
            <a:endParaRPr lang="en-US" sz="4900" dirty="0"/>
          </a:p>
          <a:p>
            <a:pPr marL="0" indent="0">
              <a:buNone/>
            </a:pPr>
            <a:r>
              <a:rPr lang="en-US" sz="4900" dirty="0"/>
              <a:t>2.  The Coalition provided information about this membership’s nitrogen efficiency for the 	previous crop year and identified management units that were considered outliers 	compared to other Coalition members growing the same crop.</a:t>
            </a:r>
          </a:p>
          <a:p>
            <a:pPr marL="0" indent="0">
              <a:buNone/>
            </a:pPr>
            <a:r>
              <a:rPr lang="en-US" sz="4900" dirty="0"/>
              <a:t>	Check the box if you were identified</a:t>
            </a:r>
          </a:p>
          <a:p>
            <a:pPr marL="0" indent="0">
              <a:buNone/>
            </a:pPr>
            <a:endParaRPr lang="en-US" sz="4900" dirty="0"/>
          </a:p>
          <a:p>
            <a:pPr marL="0" indent="0">
              <a:buNone/>
            </a:pPr>
            <a:r>
              <a:rPr lang="en-US" sz="4900" dirty="0"/>
              <a:t>3.  Certified Crop Adviser with Nitrogen Management Training (Any crop and any field)  </a:t>
            </a:r>
          </a:p>
          <a:p>
            <a:pPr marL="0" indent="0">
              <a:buNone/>
            </a:pPr>
            <a:r>
              <a:rPr lang="en-US" sz="4900" dirty="0"/>
              <a:t>     Grower Self-Certification (Owned or managed fields only)</a:t>
            </a:r>
          </a:p>
          <a:p>
            <a:pPr marL="0" indent="0">
              <a:buNone/>
            </a:pPr>
            <a:endParaRPr lang="en-US" sz="4900" dirty="0"/>
          </a:p>
          <a:p>
            <a:pPr marL="514350" indent="-514350">
              <a:buFont typeface="Arial" panose="020B0604020202020204" pitchFamily="34" charset="0"/>
              <a:buAutoNum type="arabicPeriod"/>
            </a:pPr>
            <a:endParaRPr lang="en-US" sz="1800" dirty="0"/>
          </a:p>
        </p:txBody>
      </p:sp>
    </p:spTree>
    <p:extLst>
      <p:ext uri="{BB962C8B-B14F-4D97-AF65-F5344CB8AC3E}">
        <p14:creationId xmlns:p14="http://schemas.microsoft.com/office/powerpoint/2010/main" val="369567812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C49F0E-EBC3-45F9-82AE-17997A63BBCC}"/>
              </a:ext>
            </a:extLst>
          </p:cNvPr>
          <p:cNvSpPr>
            <a:spLocks noGrp="1"/>
          </p:cNvSpPr>
          <p:nvPr>
            <p:ph type="sldNum" sz="quarter" idx="12"/>
          </p:nvPr>
        </p:nvSpPr>
        <p:spPr/>
        <p:txBody>
          <a:bodyPr/>
          <a:lstStyle/>
          <a:p>
            <a:fld id="{30F35C39-F39F-4C0B-997D-CB1EB03A2CEE}" type="slidenum">
              <a:rPr lang="en-US" smtClean="0"/>
              <a:t>209</a:t>
            </a:fld>
            <a:endParaRPr lang="en-US"/>
          </a:p>
        </p:txBody>
      </p:sp>
      <p:pic>
        <p:nvPicPr>
          <p:cNvPr id="7" name="Picture 6">
            <a:extLst>
              <a:ext uri="{FF2B5EF4-FFF2-40B4-BE49-F238E27FC236}">
                <a16:creationId xmlns:a16="http://schemas.microsoft.com/office/drawing/2014/main" id="{8597E41E-76B2-4816-B5A4-89E9B4DABC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762" y="685801"/>
            <a:ext cx="8964439" cy="1482722"/>
          </a:xfrm>
          <a:prstGeom prst="rect">
            <a:avLst/>
          </a:prstGeom>
        </p:spPr>
      </p:pic>
      <p:sp>
        <p:nvSpPr>
          <p:cNvPr id="3" name="Rectangle 2">
            <a:extLst>
              <a:ext uri="{FF2B5EF4-FFF2-40B4-BE49-F238E27FC236}">
                <a16:creationId xmlns:a16="http://schemas.microsoft.com/office/drawing/2014/main" id="{AC310652-FB25-493A-A3EF-EBFB7CFF0FF9}"/>
              </a:ext>
            </a:extLst>
          </p:cNvPr>
          <p:cNvSpPr/>
          <p:nvPr/>
        </p:nvSpPr>
        <p:spPr>
          <a:xfrm>
            <a:off x="116562" y="2168523"/>
            <a:ext cx="8904838" cy="498477"/>
          </a:xfrm>
          <a:prstGeom prst="rect">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B594788-8768-4F61-984F-7F211AEE6C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8" y="-37720"/>
            <a:ext cx="9144000" cy="348487"/>
          </a:xfrm>
          <a:prstGeom prst="rect">
            <a:avLst/>
          </a:prstGeom>
        </p:spPr>
      </p:pic>
      <p:sp>
        <p:nvSpPr>
          <p:cNvPr id="5" name="TextBox 4">
            <a:extLst>
              <a:ext uri="{FF2B5EF4-FFF2-40B4-BE49-F238E27FC236}">
                <a16:creationId xmlns:a16="http://schemas.microsoft.com/office/drawing/2014/main" id="{51D1EF3B-92DD-4912-813E-5DE85897EDDD}"/>
              </a:ext>
            </a:extLst>
          </p:cNvPr>
          <p:cNvSpPr txBox="1"/>
          <p:nvPr/>
        </p:nvSpPr>
        <p:spPr>
          <a:xfrm>
            <a:off x="609600" y="3429000"/>
            <a:ext cx="76200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Information sourced from Irrigation and Nitrogen Management Plan </a:t>
            </a:r>
          </a:p>
          <a:p>
            <a:pPr marL="742950" lvl="1" indent="-285750">
              <a:buFont typeface="Arial" panose="020B0604020202020204" pitchFamily="34" charset="0"/>
              <a:buChar char="•"/>
            </a:pPr>
            <a:r>
              <a:rPr lang="en-US" sz="2800" dirty="0"/>
              <a:t>Post Production Actual Values </a:t>
            </a:r>
          </a:p>
        </p:txBody>
      </p:sp>
      <p:graphicFrame>
        <p:nvGraphicFramePr>
          <p:cNvPr id="8" name="Table 7">
            <a:extLst>
              <a:ext uri="{FF2B5EF4-FFF2-40B4-BE49-F238E27FC236}">
                <a16:creationId xmlns:a16="http://schemas.microsoft.com/office/drawing/2014/main" id="{9F8454CB-019E-4BE6-AFA6-490CD65E3D03}"/>
              </a:ext>
            </a:extLst>
          </p:cNvPr>
          <p:cNvGraphicFramePr>
            <a:graphicFrameLocks noGrp="1"/>
          </p:cNvGraphicFramePr>
          <p:nvPr>
            <p:extLst>
              <p:ext uri="{D42A27DB-BD31-4B8C-83A1-F6EECF244321}">
                <p14:modId xmlns:p14="http://schemas.microsoft.com/office/powerpoint/2010/main" val="665597305"/>
              </p:ext>
            </p:extLst>
          </p:nvPr>
        </p:nvGraphicFramePr>
        <p:xfrm>
          <a:off x="152400" y="2178683"/>
          <a:ext cx="8839204" cy="41211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10873200"/>
                    </a:ext>
                  </a:extLst>
                </a:gridCol>
                <a:gridCol w="838200">
                  <a:extLst>
                    <a:ext uri="{9D8B030D-6E8A-4147-A177-3AD203B41FA5}">
                      <a16:colId xmlns:a16="http://schemas.microsoft.com/office/drawing/2014/main" val="3327052503"/>
                    </a:ext>
                  </a:extLst>
                </a:gridCol>
                <a:gridCol w="685800">
                  <a:extLst>
                    <a:ext uri="{9D8B030D-6E8A-4147-A177-3AD203B41FA5}">
                      <a16:colId xmlns:a16="http://schemas.microsoft.com/office/drawing/2014/main" val="2357053419"/>
                    </a:ext>
                  </a:extLst>
                </a:gridCol>
                <a:gridCol w="685800">
                  <a:extLst>
                    <a:ext uri="{9D8B030D-6E8A-4147-A177-3AD203B41FA5}">
                      <a16:colId xmlns:a16="http://schemas.microsoft.com/office/drawing/2014/main" val="1807071203"/>
                    </a:ext>
                  </a:extLst>
                </a:gridCol>
                <a:gridCol w="762000">
                  <a:extLst>
                    <a:ext uri="{9D8B030D-6E8A-4147-A177-3AD203B41FA5}">
                      <a16:colId xmlns:a16="http://schemas.microsoft.com/office/drawing/2014/main" val="2427417011"/>
                    </a:ext>
                  </a:extLst>
                </a:gridCol>
                <a:gridCol w="914400">
                  <a:extLst>
                    <a:ext uri="{9D8B030D-6E8A-4147-A177-3AD203B41FA5}">
                      <a16:colId xmlns:a16="http://schemas.microsoft.com/office/drawing/2014/main" val="2611398378"/>
                    </a:ext>
                  </a:extLst>
                </a:gridCol>
                <a:gridCol w="838200">
                  <a:extLst>
                    <a:ext uri="{9D8B030D-6E8A-4147-A177-3AD203B41FA5}">
                      <a16:colId xmlns:a16="http://schemas.microsoft.com/office/drawing/2014/main" val="2513675606"/>
                    </a:ext>
                  </a:extLst>
                </a:gridCol>
                <a:gridCol w="838200">
                  <a:extLst>
                    <a:ext uri="{9D8B030D-6E8A-4147-A177-3AD203B41FA5}">
                      <a16:colId xmlns:a16="http://schemas.microsoft.com/office/drawing/2014/main" val="3754544202"/>
                    </a:ext>
                  </a:extLst>
                </a:gridCol>
                <a:gridCol w="838200">
                  <a:extLst>
                    <a:ext uri="{9D8B030D-6E8A-4147-A177-3AD203B41FA5}">
                      <a16:colId xmlns:a16="http://schemas.microsoft.com/office/drawing/2014/main" val="4012418598"/>
                    </a:ext>
                  </a:extLst>
                </a:gridCol>
                <a:gridCol w="533400">
                  <a:extLst>
                    <a:ext uri="{9D8B030D-6E8A-4147-A177-3AD203B41FA5}">
                      <a16:colId xmlns:a16="http://schemas.microsoft.com/office/drawing/2014/main" val="3191936990"/>
                    </a:ext>
                  </a:extLst>
                </a:gridCol>
                <a:gridCol w="685804">
                  <a:extLst>
                    <a:ext uri="{9D8B030D-6E8A-4147-A177-3AD203B41FA5}">
                      <a16:colId xmlns:a16="http://schemas.microsoft.com/office/drawing/2014/main" val="2136567357"/>
                    </a:ext>
                  </a:extLst>
                </a:gridCol>
              </a:tblGrid>
              <a:tr h="412117">
                <a:tc>
                  <a:txBody>
                    <a:bodyPr/>
                    <a:lstStyle/>
                    <a:p>
                      <a:pPr algn="ctr"/>
                      <a:r>
                        <a:rPr lang="en-US" dirty="0">
                          <a:solidFill>
                            <a:schemeClr val="tx1"/>
                          </a:solidFill>
                        </a:rPr>
                        <a:t>1-1 Corn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Corn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tons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silage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697463"/>
                  </a:ext>
                </a:extLst>
              </a:tr>
            </a:tbl>
          </a:graphicData>
        </a:graphic>
      </p:graphicFrame>
    </p:spTree>
    <p:extLst>
      <p:ext uri="{BB962C8B-B14F-4D97-AF65-F5344CB8AC3E}">
        <p14:creationId xmlns:p14="http://schemas.microsoft.com/office/powerpoint/2010/main" val="283041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mn-lt"/>
              </a:rPr>
              <a:t>Of the total N inputs where is nitrogen going in California?</a:t>
            </a:r>
            <a:endParaRPr lang="en-US" sz="4000" dirty="0">
              <a:latin typeface="+mn-lt"/>
            </a:endParaRPr>
          </a:p>
        </p:txBody>
      </p:sp>
      <p:sp>
        <p:nvSpPr>
          <p:cNvPr id="3" name="Slide Number Placeholder 2">
            <a:extLst>
              <a:ext uri="{FF2B5EF4-FFF2-40B4-BE49-F238E27FC236}">
                <a16:creationId xmlns:a16="http://schemas.microsoft.com/office/drawing/2014/main" id="{B838D45F-80CC-4580-9BD4-E33DD8D63BA0}"/>
              </a:ext>
            </a:extLst>
          </p:cNvPr>
          <p:cNvSpPr>
            <a:spLocks noGrp="1"/>
          </p:cNvSpPr>
          <p:nvPr>
            <p:ph type="sldNum" sz="quarter" idx="12"/>
          </p:nvPr>
        </p:nvSpPr>
        <p:spPr/>
        <p:txBody>
          <a:bodyPr/>
          <a:lstStyle/>
          <a:p>
            <a:fld id="{30F35C39-F39F-4C0B-997D-CB1EB03A2CEE}" type="slidenum">
              <a:rPr lang="en-US" smtClean="0"/>
              <a:t>21</a:t>
            </a:fld>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73418957"/>
              </p:ext>
            </p:extLst>
          </p:nvPr>
        </p:nvGraphicFramePr>
        <p:xfrm>
          <a:off x="0" y="1757363"/>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36550E4-CA4D-45D6-AF05-44772E32A81C}"/>
              </a:ext>
            </a:extLst>
          </p:cNvPr>
          <p:cNvSpPr txBox="1"/>
          <p:nvPr/>
        </p:nvSpPr>
        <p:spPr>
          <a:xfrm>
            <a:off x="152400" y="6308080"/>
            <a:ext cx="6934200" cy="461665"/>
          </a:xfrm>
          <a:prstGeom prst="rect">
            <a:avLst/>
          </a:prstGeom>
          <a:noFill/>
        </p:spPr>
        <p:txBody>
          <a:bodyPr wrap="square" rtlCol="0">
            <a:spAutoFit/>
          </a:bodyPr>
          <a:lstStyle/>
          <a:p>
            <a:r>
              <a:rPr lang="en-US" sz="2400" dirty="0"/>
              <a:t>Data from Salinas Valley and Tulare Lake Basin</a:t>
            </a:r>
          </a:p>
        </p:txBody>
      </p:sp>
    </p:spTree>
    <p:extLst>
      <p:ext uri="{BB962C8B-B14F-4D97-AF65-F5344CB8AC3E}">
        <p14:creationId xmlns:p14="http://schemas.microsoft.com/office/powerpoint/2010/main" val="167312493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21B538-5D37-4262-AFE4-F18FB127431B}"/>
              </a:ext>
            </a:extLst>
          </p:cNvPr>
          <p:cNvSpPr>
            <a:spLocks noGrp="1"/>
          </p:cNvSpPr>
          <p:nvPr>
            <p:ph type="sldNum" sz="quarter" idx="12"/>
          </p:nvPr>
        </p:nvSpPr>
        <p:spPr/>
        <p:txBody>
          <a:bodyPr/>
          <a:lstStyle/>
          <a:p>
            <a:fld id="{30F35C39-F39F-4C0B-997D-CB1EB03A2CEE}" type="slidenum">
              <a:rPr lang="en-US" smtClean="0"/>
              <a:t>210</a:t>
            </a:fld>
            <a:endParaRPr lang="en-US"/>
          </a:p>
        </p:txBody>
      </p:sp>
      <p:pic>
        <p:nvPicPr>
          <p:cNvPr id="3" name="Picture 2">
            <a:extLst>
              <a:ext uri="{FF2B5EF4-FFF2-40B4-BE49-F238E27FC236}">
                <a16:creationId xmlns:a16="http://schemas.microsoft.com/office/drawing/2014/main" id="{17915280-4BC8-4110-9C25-233E055B4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03868"/>
            <a:ext cx="8763000" cy="1701956"/>
          </a:xfrm>
          <a:prstGeom prst="rect">
            <a:avLst/>
          </a:prstGeom>
        </p:spPr>
      </p:pic>
      <p:pic>
        <p:nvPicPr>
          <p:cNvPr id="6" name="Picture 5">
            <a:extLst>
              <a:ext uri="{FF2B5EF4-FFF2-40B4-BE49-F238E27FC236}">
                <a16:creationId xmlns:a16="http://schemas.microsoft.com/office/drawing/2014/main" id="{E91EB551-B028-47E2-B0DC-8B7864926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 y="4506509"/>
            <a:ext cx="8763000" cy="1999746"/>
          </a:xfrm>
          <a:prstGeom prst="rect">
            <a:avLst/>
          </a:prstGeom>
        </p:spPr>
      </p:pic>
      <p:pic>
        <p:nvPicPr>
          <p:cNvPr id="7" name="Picture 6">
            <a:extLst>
              <a:ext uri="{FF2B5EF4-FFF2-40B4-BE49-F238E27FC236}">
                <a16:creationId xmlns:a16="http://schemas.microsoft.com/office/drawing/2014/main" id="{11D088B1-04C2-4B95-926E-8B6ABE46C0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 y="2133600"/>
            <a:ext cx="8763000" cy="1785372"/>
          </a:xfrm>
          <a:prstGeom prst="rect">
            <a:avLst/>
          </a:prstGeom>
        </p:spPr>
      </p:pic>
      <p:sp>
        <p:nvSpPr>
          <p:cNvPr id="8" name="Rectangle 7">
            <a:extLst>
              <a:ext uri="{FF2B5EF4-FFF2-40B4-BE49-F238E27FC236}">
                <a16:creationId xmlns:a16="http://schemas.microsoft.com/office/drawing/2014/main" id="{11E8595C-2E87-46FF-9A55-66415C0DB861}"/>
              </a:ext>
            </a:extLst>
          </p:cNvPr>
          <p:cNvSpPr/>
          <p:nvPr/>
        </p:nvSpPr>
        <p:spPr>
          <a:xfrm flipH="1">
            <a:off x="2394857" y="3268904"/>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D5448F-7265-4E9B-9BB4-935EF33E2226}"/>
              </a:ext>
            </a:extLst>
          </p:cNvPr>
          <p:cNvSpPr txBox="1"/>
          <p:nvPr/>
        </p:nvSpPr>
        <p:spPr>
          <a:xfrm>
            <a:off x="114300" y="3203414"/>
            <a:ext cx="843643" cy="261610"/>
          </a:xfrm>
          <a:prstGeom prst="rect">
            <a:avLst/>
          </a:prstGeom>
          <a:solidFill>
            <a:schemeClr val="accent2">
              <a:lumMod val="40000"/>
              <a:lumOff val="60000"/>
              <a:alpha val="47000"/>
            </a:schemeClr>
          </a:solidFill>
        </p:spPr>
        <p:txBody>
          <a:bodyPr wrap="square" rtlCol="0">
            <a:spAutoFit/>
          </a:bodyPr>
          <a:lstStyle/>
          <a:p>
            <a:r>
              <a:rPr lang="en-US" sz="1100" dirty="0"/>
              <a:t>1-2 Corn</a:t>
            </a:r>
          </a:p>
        </p:txBody>
      </p:sp>
      <p:sp>
        <p:nvSpPr>
          <p:cNvPr id="10" name="TextBox 9">
            <a:extLst>
              <a:ext uri="{FF2B5EF4-FFF2-40B4-BE49-F238E27FC236}">
                <a16:creationId xmlns:a16="http://schemas.microsoft.com/office/drawing/2014/main" id="{7D8B0F7F-ACC4-4893-9CAA-0599090308FD}"/>
              </a:ext>
            </a:extLst>
          </p:cNvPr>
          <p:cNvSpPr txBox="1"/>
          <p:nvPr/>
        </p:nvSpPr>
        <p:spPr>
          <a:xfrm>
            <a:off x="149678" y="6079352"/>
            <a:ext cx="957943" cy="276999"/>
          </a:xfrm>
          <a:prstGeom prst="rect">
            <a:avLst/>
          </a:prstGeom>
          <a:solidFill>
            <a:schemeClr val="accent2">
              <a:lumMod val="40000"/>
              <a:lumOff val="60000"/>
              <a:alpha val="47000"/>
            </a:schemeClr>
          </a:solidFill>
        </p:spPr>
        <p:txBody>
          <a:bodyPr wrap="square" rtlCol="0">
            <a:spAutoFit/>
          </a:bodyPr>
          <a:lstStyle/>
          <a:p>
            <a:r>
              <a:rPr lang="en-US" sz="1200" dirty="0"/>
              <a:t>1-2 Corn</a:t>
            </a:r>
          </a:p>
        </p:txBody>
      </p:sp>
      <p:sp>
        <p:nvSpPr>
          <p:cNvPr id="11" name="Rectangle 10">
            <a:extLst>
              <a:ext uri="{FF2B5EF4-FFF2-40B4-BE49-F238E27FC236}">
                <a16:creationId xmlns:a16="http://schemas.microsoft.com/office/drawing/2014/main" id="{C1E80CF7-0FCE-4DE2-A097-73098FE22E78}"/>
              </a:ext>
            </a:extLst>
          </p:cNvPr>
          <p:cNvSpPr/>
          <p:nvPr/>
        </p:nvSpPr>
        <p:spPr>
          <a:xfrm flipH="1">
            <a:off x="2438400" y="6094934"/>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4BD98F-5859-4F40-9B42-CFA59A0FCCEF}"/>
              </a:ext>
            </a:extLst>
          </p:cNvPr>
          <p:cNvSpPr/>
          <p:nvPr/>
        </p:nvSpPr>
        <p:spPr>
          <a:xfrm flipH="1">
            <a:off x="3633107" y="6133488"/>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64559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21B538-5D37-4262-AFE4-F18FB127431B}"/>
              </a:ext>
            </a:extLst>
          </p:cNvPr>
          <p:cNvSpPr>
            <a:spLocks noGrp="1"/>
          </p:cNvSpPr>
          <p:nvPr>
            <p:ph type="sldNum" sz="quarter" idx="12"/>
          </p:nvPr>
        </p:nvSpPr>
        <p:spPr/>
        <p:txBody>
          <a:bodyPr/>
          <a:lstStyle/>
          <a:p>
            <a:fld id="{30F35C39-F39F-4C0B-997D-CB1EB03A2CEE}" type="slidenum">
              <a:rPr lang="en-US" smtClean="0"/>
              <a:t>211</a:t>
            </a:fld>
            <a:endParaRPr lang="en-US"/>
          </a:p>
        </p:txBody>
      </p:sp>
      <p:pic>
        <p:nvPicPr>
          <p:cNvPr id="3" name="Picture 2">
            <a:extLst>
              <a:ext uri="{FF2B5EF4-FFF2-40B4-BE49-F238E27FC236}">
                <a16:creationId xmlns:a16="http://schemas.microsoft.com/office/drawing/2014/main" id="{17915280-4BC8-4110-9C25-233E055B4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380"/>
            <a:ext cx="9144000" cy="1701956"/>
          </a:xfrm>
          <a:prstGeom prst="rect">
            <a:avLst/>
          </a:prstGeom>
        </p:spPr>
      </p:pic>
      <p:pic>
        <p:nvPicPr>
          <p:cNvPr id="4" name="Picture 3">
            <a:extLst>
              <a:ext uri="{FF2B5EF4-FFF2-40B4-BE49-F238E27FC236}">
                <a16:creationId xmlns:a16="http://schemas.microsoft.com/office/drawing/2014/main" id="{E055A824-FC00-4E64-A848-C600828F47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 y="2057400"/>
            <a:ext cx="8610600" cy="1942866"/>
          </a:xfrm>
          <a:prstGeom prst="rect">
            <a:avLst/>
          </a:prstGeom>
        </p:spPr>
      </p:pic>
      <p:sp>
        <p:nvSpPr>
          <p:cNvPr id="6" name="Rectangle 5">
            <a:extLst>
              <a:ext uri="{FF2B5EF4-FFF2-40B4-BE49-F238E27FC236}">
                <a16:creationId xmlns:a16="http://schemas.microsoft.com/office/drawing/2014/main" id="{4049F371-8E55-4152-9EF4-BF78008EB57C}"/>
              </a:ext>
            </a:extLst>
          </p:cNvPr>
          <p:cNvSpPr/>
          <p:nvPr/>
        </p:nvSpPr>
        <p:spPr>
          <a:xfrm flipH="1">
            <a:off x="1741714" y="3391674"/>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2EDA13-AE1A-479C-97EE-5051D838BC70}"/>
              </a:ext>
            </a:extLst>
          </p:cNvPr>
          <p:cNvSpPr txBox="1"/>
          <p:nvPr/>
        </p:nvSpPr>
        <p:spPr>
          <a:xfrm>
            <a:off x="266700" y="3329374"/>
            <a:ext cx="957943" cy="276999"/>
          </a:xfrm>
          <a:prstGeom prst="rect">
            <a:avLst/>
          </a:prstGeom>
          <a:solidFill>
            <a:schemeClr val="accent2">
              <a:lumMod val="40000"/>
              <a:lumOff val="60000"/>
              <a:alpha val="47000"/>
            </a:schemeClr>
          </a:solidFill>
        </p:spPr>
        <p:txBody>
          <a:bodyPr wrap="square" rtlCol="0">
            <a:spAutoFit/>
          </a:bodyPr>
          <a:lstStyle/>
          <a:p>
            <a:r>
              <a:rPr lang="en-US" sz="1200" dirty="0"/>
              <a:t>1-2 Corn</a:t>
            </a:r>
          </a:p>
        </p:txBody>
      </p:sp>
      <p:sp>
        <p:nvSpPr>
          <p:cNvPr id="8" name="Rectangle 7">
            <a:extLst>
              <a:ext uri="{FF2B5EF4-FFF2-40B4-BE49-F238E27FC236}">
                <a16:creationId xmlns:a16="http://schemas.microsoft.com/office/drawing/2014/main" id="{9B19A13E-33E2-47C9-A19B-DCD7963AF774}"/>
              </a:ext>
            </a:extLst>
          </p:cNvPr>
          <p:cNvSpPr/>
          <p:nvPr/>
        </p:nvSpPr>
        <p:spPr>
          <a:xfrm flipH="1">
            <a:off x="2743200" y="3401199"/>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21BAFF-6246-43F1-806D-5955BF47BEAB}"/>
              </a:ext>
            </a:extLst>
          </p:cNvPr>
          <p:cNvSpPr/>
          <p:nvPr/>
        </p:nvSpPr>
        <p:spPr>
          <a:xfrm flipH="1">
            <a:off x="3494314" y="3391674"/>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77011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Resources for Nitrogen Application and Management Practices</a:t>
            </a:r>
          </a:p>
        </p:txBody>
      </p:sp>
      <p:sp>
        <p:nvSpPr>
          <p:cNvPr id="3" name="Subtitle 2"/>
          <p:cNvSpPr>
            <a:spLocks noGrp="1"/>
          </p:cNvSpPr>
          <p:nvPr>
            <p:ph type="subTitle" idx="1"/>
          </p:nvPr>
        </p:nvSpPr>
        <p:spPr/>
        <p:txBody>
          <a:bodyPr>
            <a:normAutofit/>
          </a:bodyPr>
          <a:lstStyle/>
          <a:p>
            <a:r>
              <a:rPr lang="en-US" dirty="0"/>
              <a:t>Section 7</a:t>
            </a:r>
            <a:endParaRPr lang="en-US" dirty="0">
              <a:latin typeface="Cambria" charset="0"/>
            </a:endParaRPr>
          </a:p>
        </p:txBody>
      </p:sp>
      <p:sp>
        <p:nvSpPr>
          <p:cNvPr id="4" name="TextBox 3">
            <a:extLst>
              <a:ext uri="{FF2B5EF4-FFF2-40B4-BE49-F238E27FC236}">
                <a16:creationId xmlns:a16="http://schemas.microsoft.com/office/drawing/2014/main" id="{F787158A-08E9-4941-ABC5-B54045E6B34A}"/>
              </a:ext>
            </a:extLst>
          </p:cNvPr>
          <p:cNvSpPr txBox="1"/>
          <p:nvPr/>
        </p:nvSpPr>
        <p:spPr>
          <a:xfrm>
            <a:off x="685800" y="4876800"/>
            <a:ext cx="8153400" cy="830997"/>
          </a:xfrm>
          <a:prstGeom prst="rect">
            <a:avLst/>
          </a:prstGeom>
          <a:noFill/>
        </p:spPr>
        <p:txBody>
          <a:bodyPr wrap="square" rtlCol="0">
            <a:spAutoFit/>
          </a:bodyPr>
          <a:lstStyle/>
          <a:p>
            <a:r>
              <a:rPr lang="en-US" sz="2400" dirty="0"/>
              <a:t>The last chapter in the Curriculum Binder is for your reference to irrigation and nitrogen management “go to“ websites.</a:t>
            </a:r>
          </a:p>
        </p:txBody>
      </p:sp>
    </p:spTree>
    <p:extLst>
      <p:ext uri="{BB962C8B-B14F-4D97-AF65-F5344CB8AC3E}">
        <p14:creationId xmlns:p14="http://schemas.microsoft.com/office/powerpoint/2010/main" val="286646573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b="1" dirty="0"/>
              <a:t>Irrigation and Nitrogen Management Grower Certification Program Exam</a:t>
            </a:r>
          </a:p>
        </p:txBody>
      </p:sp>
      <p:sp>
        <p:nvSpPr>
          <p:cNvPr id="5" name="Content Placeholder 4"/>
          <p:cNvSpPr>
            <a:spLocks noGrp="1"/>
          </p:cNvSpPr>
          <p:nvPr>
            <p:ph idx="1"/>
          </p:nvPr>
        </p:nvSpPr>
        <p:spPr>
          <a:xfrm>
            <a:off x="628650" y="1847851"/>
            <a:ext cx="7886700" cy="4351338"/>
          </a:xfrm>
        </p:spPr>
        <p:txBody>
          <a:bodyPr>
            <a:noAutofit/>
          </a:bodyPr>
          <a:lstStyle/>
          <a:p>
            <a:pPr>
              <a:spcBef>
                <a:spcPts val="0"/>
              </a:spcBef>
            </a:pPr>
            <a:r>
              <a:rPr lang="en-US" dirty="0"/>
              <a:t>30 Questions </a:t>
            </a:r>
          </a:p>
          <a:p>
            <a:pPr lvl="1">
              <a:spcBef>
                <a:spcPts val="0"/>
              </a:spcBef>
            </a:pPr>
            <a:r>
              <a:rPr lang="en-US" dirty="0"/>
              <a:t>Multiple Choice, True/False, and Irrigation and Nitrogen Management Plan Fill-in </a:t>
            </a:r>
          </a:p>
          <a:p>
            <a:pPr marL="457200" lvl="1" indent="0">
              <a:spcBef>
                <a:spcPts val="0"/>
              </a:spcBef>
              <a:buNone/>
            </a:pPr>
            <a:endParaRPr lang="en-US" dirty="0"/>
          </a:p>
          <a:p>
            <a:pPr>
              <a:spcBef>
                <a:spcPts val="0"/>
              </a:spcBef>
            </a:pPr>
            <a:r>
              <a:rPr lang="en-US" dirty="0"/>
              <a:t>Test Score </a:t>
            </a:r>
          </a:p>
          <a:p>
            <a:pPr lvl="1">
              <a:spcBef>
                <a:spcPts val="0"/>
              </a:spcBef>
            </a:pPr>
            <a:r>
              <a:rPr lang="en-US" dirty="0"/>
              <a:t>70% to pass (21/30 correct) </a:t>
            </a:r>
          </a:p>
          <a:p>
            <a:pPr lvl="1">
              <a:spcBef>
                <a:spcPts val="0"/>
              </a:spcBef>
            </a:pPr>
            <a:endParaRPr lang="en-US" dirty="0"/>
          </a:p>
          <a:p>
            <a:pPr>
              <a:spcBef>
                <a:spcPts val="0"/>
              </a:spcBef>
            </a:pPr>
            <a:r>
              <a:rPr lang="en-US" dirty="0"/>
              <a:t>Test Rules </a:t>
            </a:r>
          </a:p>
          <a:p>
            <a:pPr lvl="1">
              <a:spcBef>
                <a:spcPts val="0"/>
              </a:spcBef>
            </a:pPr>
            <a:r>
              <a:rPr lang="en-US" dirty="0"/>
              <a:t>Individual </a:t>
            </a:r>
          </a:p>
          <a:p>
            <a:pPr lvl="1">
              <a:spcBef>
                <a:spcPts val="0"/>
              </a:spcBef>
            </a:pPr>
            <a:r>
              <a:rPr lang="en-US" dirty="0"/>
              <a:t>Closed book</a:t>
            </a:r>
          </a:p>
          <a:p>
            <a:pPr lvl="1">
              <a:spcBef>
                <a:spcPts val="0"/>
              </a:spcBef>
            </a:pPr>
            <a:endParaRPr lang="en-US" dirty="0"/>
          </a:p>
          <a:p>
            <a:pPr>
              <a:spcBef>
                <a:spcPts val="0"/>
              </a:spcBef>
            </a:pPr>
            <a:r>
              <a:rPr lang="en-US" dirty="0"/>
              <a:t>Results</a:t>
            </a:r>
          </a:p>
          <a:p>
            <a:pPr lvl="1">
              <a:spcBef>
                <a:spcPts val="0"/>
              </a:spcBef>
            </a:pPr>
            <a:r>
              <a:rPr lang="en-US" dirty="0"/>
              <a:t>Sent via email or mail (if no email provided) in 2-3 weeks</a:t>
            </a:r>
          </a:p>
          <a:p>
            <a:pPr marL="457200" lvl="1" indent="0">
              <a:spcBef>
                <a:spcPts val="0"/>
              </a:spcBef>
              <a:buNone/>
            </a:pPr>
            <a:endParaRPr lang="en-US" dirty="0"/>
          </a:p>
        </p:txBody>
      </p:sp>
      <p:sp>
        <p:nvSpPr>
          <p:cNvPr id="3" name="Slide Number Placeholder 2">
            <a:extLst>
              <a:ext uri="{FF2B5EF4-FFF2-40B4-BE49-F238E27FC236}">
                <a16:creationId xmlns:a16="http://schemas.microsoft.com/office/drawing/2014/main" id="{97B53961-5D5B-A543-B0B5-8318AFC19B30}"/>
              </a:ext>
            </a:extLst>
          </p:cNvPr>
          <p:cNvSpPr>
            <a:spLocks noGrp="1"/>
          </p:cNvSpPr>
          <p:nvPr>
            <p:ph type="sldNum" sz="quarter" idx="12"/>
          </p:nvPr>
        </p:nvSpPr>
        <p:spPr/>
        <p:txBody>
          <a:bodyPr/>
          <a:lstStyle/>
          <a:p>
            <a:fld id="{30F35C39-F39F-4C0B-997D-CB1EB03A2CEE}" type="slidenum">
              <a:rPr lang="en-US" smtClean="0"/>
              <a:t>213</a:t>
            </a:fld>
            <a:endParaRPr lang="en-US"/>
          </a:p>
        </p:txBody>
      </p:sp>
    </p:spTree>
    <p:extLst>
      <p:ext uri="{BB962C8B-B14F-4D97-AF65-F5344CB8AC3E}">
        <p14:creationId xmlns:p14="http://schemas.microsoft.com/office/powerpoint/2010/main" val="20369322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b="1" dirty="0"/>
              <a:t>Alternative Options for Exam</a:t>
            </a:r>
          </a:p>
        </p:txBody>
      </p:sp>
      <p:sp>
        <p:nvSpPr>
          <p:cNvPr id="5" name="Content Placeholder 4">
            <a:extLst>
              <a:ext uri="{FF2B5EF4-FFF2-40B4-BE49-F238E27FC236}">
                <a16:creationId xmlns:a16="http://schemas.microsoft.com/office/drawing/2014/main" id="{76D04A0C-C691-4223-9D70-EC40E1F7304B}"/>
              </a:ext>
            </a:extLst>
          </p:cNvPr>
          <p:cNvSpPr>
            <a:spLocks noGrp="1"/>
          </p:cNvSpPr>
          <p:nvPr>
            <p:ph idx="1"/>
          </p:nvPr>
        </p:nvSpPr>
        <p:spPr/>
        <p:txBody>
          <a:bodyPr>
            <a:normAutofit lnSpcReduction="10000"/>
          </a:bodyPr>
          <a:lstStyle/>
          <a:p>
            <a:r>
              <a:rPr lang="en-US" dirty="0"/>
              <a:t>You may skip the test today, study the materials and return to take the test at an upcoming meeting or call the coalition office for details on taking it at their office</a:t>
            </a:r>
          </a:p>
          <a:p>
            <a:r>
              <a:rPr lang="en-US" dirty="0"/>
              <a:t>If you do not pass (70%), you may take a re-test at another grower training session (you will not need to sit through the whole course, just take the test) or at the coalition office. </a:t>
            </a:r>
          </a:p>
          <a:p>
            <a:pPr lvl="1"/>
            <a:r>
              <a:rPr lang="en-US" dirty="0"/>
              <a:t>Average pass rate is 80%</a:t>
            </a:r>
          </a:p>
          <a:p>
            <a:r>
              <a:rPr lang="en-US" dirty="0"/>
              <a:t>You can elect not to take the test and work with a Certified Crop Advisor for INMP certification.</a:t>
            </a:r>
          </a:p>
          <a:p>
            <a:endParaRPr lang="en-US" dirty="0"/>
          </a:p>
        </p:txBody>
      </p:sp>
      <p:sp>
        <p:nvSpPr>
          <p:cNvPr id="4" name="Slide Number Placeholder 3"/>
          <p:cNvSpPr>
            <a:spLocks noGrp="1"/>
          </p:cNvSpPr>
          <p:nvPr>
            <p:ph type="sldNum" sz="quarter" idx="12"/>
          </p:nvPr>
        </p:nvSpPr>
        <p:spPr/>
        <p:txBody>
          <a:bodyPr/>
          <a:lstStyle/>
          <a:p>
            <a:fld id="{30F35C39-F39F-4C0B-997D-CB1EB03A2CEE}" type="slidenum">
              <a:rPr lang="en-US" smtClean="0"/>
              <a:t>214</a:t>
            </a:fld>
            <a:endParaRPr lang="en-US" dirty="0"/>
          </a:p>
        </p:txBody>
      </p:sp>
    </p:spTree>
    <p:extLst>
      <p:ext uri="{BB962C8B-B14F-4D97-AF65-F5344CB8AC3E}">
        <p14:creationId xmlns:p14="http://schemas.microsoft.com/office/powerpoint/2010/main" val="229807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Dealing with Nitrate Pollution</a:t>
            </a:r>
          </a:p>
        </p:txBody>
      </p:sp>
      <p:sp>
        <p:nvSpPr>
          <p:cNvPr id="3" name="Content Placeholder 2"/>
          <p:cNvSpPr>
            <a:spLocks noGrp="1"/>
          </p:cNvSpPr>
          <p:nvPr>
            <p:ph idx="1"/>
          </p:nvPr>
        </p:nvSpPr>
        <p:spPr/>
        <p:txBody>
          <a:bodyPr>
            <a:normAutofit fontScale="92500" lnSpcReduction="10000"/>
          </a:bodyPr>
          <a:lstStyle/>
          <a:p>
            <a:r>
              <a:rPr lang="en-US" sz="3200" dirty="0"/>
              <a:t>No inexpensive method exists to remove nitrate once it is in water</a:t>
            </a:r>
          </a:p>
          <a:p>
            <a:endParaRPr lang="en-US" sz="1000" dirty="0"/>
          </a:p>
          <a:p>
            <a:r>
              <a:rPr lang="en-US" sz="3200" dirty="0"/>
              <a:t>Source control: Accounting for all the sources of nitrogen in the system leads to more efficient use of nitrogen and fertilizer products.</a:t>
            </a:r>
          </a:p>
          <a:p>
            <a:pPr lvl="2"/>
            <a:r>
              <a:rPr lang="en-US" sz="2800" dirty="0"/>
              <a:t>Sources of nitrogen</a:t>
            </a:r>
            <a:r>
              <a:rPr lang="en-US" sz="2400" dirty="0"/>
              <a:t>:</a:t>
            </a:r>
          </a:p>
          <a:p>
            <a:pPr lvl="3"/>
            <a:r>
              <a:rPr lang="en-US" sz="2800" dirty="0"/>
              <a:t>Mineralization of organic nitrogen </a:t>
            </a:r>
          </a:p>
          <a:p>
            <a:pPr lvl="3"/>
            <a:r>
              <a:rPr lang="en-US" sz="2800" dirty="0"/>
              <a:t> Residual soil nitrogen</a:t>
            </a:r>
          </a:p>
          <a:p>
            <a:pPr lvl="3"/>
            <a:r>
              <a:rPr lang="en-US" sz="2800" dirty="0"/>
              <a:t> Nitrogen in irrigation water </a:t>
            </a:r>
          </a:p>
          <a:p>
            <a:pPr lvl="3"/>
            <a:r>
              <a:rPr lang="en-US" sz="2800" dirty="0"/>
              <a:t> Nitrogen fertilizers </a:t>
            </a:r>
          </a:p>
        </p:txBody>
      </p:sp>
      <p:sp>
        <p:nvSpPr>
          <p:cNvPr id="4" name="Slide Number Placeholder 3">
            <a:extLst>
              <a:ext uri="{FF2B5EF4-FFF2-40B4-BE49-F238E27FC236}">
                <a16:creationId xmlns:a16="http://schemas.microsoft.com/office/drawing/2014/main" id="{660189D8-C0B3-4FBF-8564-744FEDF0F897}"/>
              </a:ext>
            </a:extLst>
          </p:cNvPr>
          <p:cNvSpPr>
            <a:spLocks noGrp="1"/>
          </p:cNvSpPr>
          <p:nvPr>
            <p:ph type="sldNum" sz="quarter" idx="12"/>
          </p:nvPr>
        </p:nvSpPr>
        <p:spPr/>
        <p:txBody>
          <a:bodyPr/>
          <a:lstStyle/>
          <a:p>
            <a:fld id="{30F35C39-F39F-4C0B-997D-CB1EB03A2CEE}" type="slidenum">
              <a:rPr lang="en-US" smtClean="0"/>
              <a:t>22</a:t>
            </a:fld>
            <a:endParaRPr lang="en-US"/>
          </a:p>
        </p:txBody>
      </p:sp>
    </p:spTree>
    <p:extLst>
      <p:ext uri="{BB962C8B-B14F-4D97-AF65-F5344CB8AC3E}">
        <p14:creationId xmlns:p14="http://schemas.microsoft.com/office/powerpoint/2010/main" val="173028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945FF6B-B1E2-4AFA-99BF-E81B82F501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3217" y="5143965"/>
            <a:ext cx="1070911" cy="1069363"/>
          </a:xfrm>
          <a:prstGeom prst="rect">
            <a:avLst/>
          </a:prstGeom>
        </p:spPr>
      </p:pic>
      <p:sp>
        <p:nvSpPr>
          <p:cNvPr id="2" name="Rectangle 1"/>
          <p:cNvSpPr/>
          <p:nvPr/>
        </p:nvSpPr>
        <p:spPr>
          <a:xfrm>
            <a:off x="504339" y="316823"/>
            <a:ext cx="8135322" cy="707886"/>
          </a:xfrm>
          <a:prstGeom prst="rect">
            <a:avLst/>
          </a:prstGeom>
        </p:spPr>
        <p:txBody>
          <a:bodyPr wrap="square">
            <a:spAutoFit/>
          </a:bodyPr>
          <a:lstStyle/>
          <a:p>
            <a:pPr algn="ctr"/>
            <a:r>
              <a:rPr lang="en-US" sz="4000" b="1" dirty="0"/>
              <a:t>Measuring Nitrate Concentrations</a:t>
            </a:r>
            <a:r>
              <a:rPr lang="en-US" sz="4000" b="1" dirty="0">
                <a:effectLst/>
              </a:rPr>
              <a:t> </a:t>
            </a:r>
            <a:endParaRPr lang="en-US" sz="4000" b="1" dirty="0"/>
          </a:p>
        </p:txBody>
      </p:sp>
      <p:grpSp>
        <p:nvGrpSpPr>
          <p:cNvPr id="20" name="Group 19"/>
          <p:cNvGrpSpPr/>
          <p:nvPr/>
        </p:nvGrpSpPr>
        <p:grpSpPr>
          <a:xfrm>
            <a:off x="5276850" y="2746744"/>
            <a:ext cx="2973365" cy="3792168"/>
            <a:chOff x="5033098" y="1571405"/>
            <a:chExt cx="2889024" cy="3792168"/>
          </a:xfrm>
        </p:grpSpPr>
        <p:sp>
          <p:nvSpPr>
            <p:cNvPr id="4" name="Rectangle 3"/>
            <p:cNvSpPr/>
            <p:nvPr/>
          </p:nvSpPr>
          <p:spPr>
            <a:xfrm>
              <a:off x="5033098" y="1571405"/>
              <a:ext cx="2488688" cy="1938992"/>
            </a:xfrm>
            <a:prstGeom prst="rect">
              <a:avLst/>
            </a:prstGeom>
          </p:spPr>
          <p:txBody>
            <a:bodyPr wrap="none">
              <a:spAutoFit/>
            </a:bodyPr>
            <a:lstStyle/>
            <a:p>
              <a:r>
                <a:rPr lang="en-US" sz="2400" dirty="0"/>
                <a:t>Measuring </a:t>
              </a:r>
              <a:r>
                <a:rPr lang="en-US" sz="2400" b="1" dirty="0"/>
                <a:t>Nitrate</a:t>
              </a:r>
              <a:r>
                <a:rPr lang="en-US" sz="2400" dirty="0"/>
                <a:t>:</a:t>
              </a:r>
            </a:p>
            <a:p>
              <a:endParaRPr lang="en-US" sz="2400" dirty="0"/>
            </a:p>
            <a:p>
              <a:r>
                <a:rPr lang="en-US" sz="2400" dirty="0"/>
                <a:t>45 ppm NO</a:t>
              </a:r>
              <a:r>
                <a:rPr lang="en-US" sz="2400" baseline="-25000" dirty="0"/>
                <a:t>3</a:t>
              </a:r>
              <a:r>
                <a:rPr lang="en-US" sz="2400" dirty="0"/>
                <a:t> </a:t>
              </a:r>
            </a:p>
            <a:p>
              <a:r>
                <a:rPr lang="en-US" sz="2400" dirty="0"/>
                <a:t>(measures </a:t>
              </a:r>
              <a:r>
                <a:rPr lang="en-US" sz="2400" b="1" dirty="0"/>
                <a:t>N + O</a:t>
              </a:r>
              <a:r>
                <a:rPr lang="en-US" sz="2400" b="1" baseline="-25000" dirty="0"/>
                <a:t>3</a:t>
              </a:r>
              <a:r>
                <a:rPr lang="en-US" sz="2400" dirty="0"/>
                <a:t>)</a:t>
              </a:r>
            </a:p>
            <a:p>
              <a:endParaRPr lang="en-US" sz="2400" dirty="0"/>
            </a:p>
          </p:txBody>
        </p:sp>
        <p:pic>
          <p:nvPicPr>
            <p:cNvPr id="5" name="Picture 4"/>
            <p:cNvPicPr>
              <a:picLocks noChangeAspect="1"/>
            </p:cNvPicPr>
            <p:nvPr/>
          </p:nvPicPr>
          <p:blipFill>
            <a:blip r:embed="rId4"/>
            <a:stretch>
              <a:fillRect/>
            </a:stretch>
          </p:blipFill>
          <p:spPr>
            <a:xfrm>
              <a:off x="5789758" y="3242673"/>
              <a:ext cx="2132364" cy="2120900"/>
            </a:xfrm>
            <a:prstGeom prst="rect">
              <a:avLst/>
            </a:prstGeom>
          </p:spPr>
        </p:pic>
      </p:grpSp>
      <p:grpSp>
        <p:nvGrpSpPr>
          <p:cNvPr id="19" name="Group 18"/>
          <p:cNvGrpSpPr/>
          <p:nvPr/>
        </p:nvGrpSpPr>
        <p:grpSpPr>
          <a:xfrm>
            <a:off x="455260" y="2746744"/>
            <a:ext cx="4576595" cy="2308324"/>
            <a:chOff x="-400439" y="1543686"/>
            <a:chExt cx="4576595" cy="2563161"/>
          </a:xfrm>
        </p:grpSpPr>
        <p:sp>
          <p:nvSpPr>
            <p:cNvPr id="3" name="Rectangle 2"/>
            <p:cNvSpPr/>
            <p:nvPr/>
          </p:nvSpPr>
          <p:spPr>
            <a:xfrm>
              <a:off x="-400439" y="1543686"/>
              <a:ext cx="2926827" cy="2563161"/>
            </a:xfrm>
            <a:prstGeom prst="rect">
              <a:avLst/>
            </a:prstGeom>
          </p:spPr>
          <p:txBody>
            <a:bodyPr wrap="none">
              <a:spAutoFit/>
            </a:bodyPr>
            <a:lstStyle/>
            <a:p>
              <a:r>
                <a:rPr lang="en-US" sz="2400" dirty="0"/>
                <a:t>Measuring </a:t>
              </a:r>
              <a:r>
                <a:rPr lang="en-US" sz="2400" b="1" dirty="0"/>
                <a:t>Nitrate-N</a:t>
              </a:r>
              <a:r>
                <a:rPr lang="en-US" sz="2400" dirty="0"/>
                <a:t>: </a:t>
              </a:r>
            </a:p>
            <a:p>
              <a:endParaRPr lang="en-US" sz="2400" dirty="0"/>
            </a:p>
            <a:p>
              <a:r>
                <a:rPr lang="en-US" sz="2400" dirty="0"/>
                <a:t>10 ppm NO</a:t>
              </a:r>
              <a:r>
                <a:rPr lang="en-US" sz="2400" baseline="-25000" dirty="0"/>
                <a:t>3</a:t>
              </a:r>
              <a:r>
                <a:rPr lang="en-US" sz="2400" baseline="30000" dirty="0"/>
                <a:t>-</a:t>
              </a:r>
              <a:r>
                <a:rPr lang="en-US" sz="2400" dirty="0"/>
                <a:t>-</a:t>
              </a:r>
              <a:r>
                <a:rPr lang="en-US" sz="2400" dirty="0">
                  <a:solidFill>
                    <a:schemeClr val="accent1">
                      <a:lumMod val="75000"/>
                    </a:schemeClr>
                  </a:solidFill>
                </a:rPr>
                <a:t>N </a:t>
              </a:r>
              <a:r>
                <a:rPr lang="en-US" sz="2400" dirty="0"/>
                <a:t> </a:t>
              </a:r>
            </a:p>
            <a:p>
              <a:r>
                <a:rPr lang="en-US" sz="2400" dirty="0"/>
                <a:t>(measures only the N</a:t>
              </a:r>
            </a:p>
            <a:p>
              <a:r>
                <a:rPr lang="en-US" sz="2400" dirty="0"/>
                <a:t>in the Nitrate)</a:t>
              </a:r>
            </a:p>
            <a:p>
              <a:endParaRPr lang="en-US" sz="2400" dirty="0"/>
            </a:p>
          </p:txBody>
        </p:sp>
        <p:grpSp>
          <p:nvGrpSpPr>
            <p:cNvPr id="6" name="Group 5"/>
            <p:cNvGrpSpPr/>
            <p:nvPr/>
          </p:nvGrpSpPr>
          <p:grpSpPr>
            <a:xfrm>
              <a:off x="2752168" y="2771733"/>
              <a:ext cx="1423988" cy="460391"/>
              <a:chOff x="4495800" y="2743200"/>
              <a:chExt cx="1981200" cy="609600"/>
            </a:xfrm>
          </p:grpSpPr>
          <p:sp>
            <p:nvSpPr>
              <p:cNvPr id="17" name="Rectangle 16"/>
              <p:cNvSpPr/>
              <p:nvPr/>
            </p:nvSpPr>
            <p:spPr>
              <a:xfrm>
                <a:off x="4495800" y="2743200"/>
                <a:ext cx="1828799"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648201" y="2743200"/>
                <a:ext cx="1828799"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21" name="TextBox 20"/>
          <p:cNvSpPr txBox="1"/>
          <p:nvPr/>
        </p:nvSpPr>
        <p:spPr>
          <a:xfrm>
            <a:off x="2167632" y="1765295"/>
            <a:ext cx="4808736" cy="523220"/>
          </a:xfrm>
          <a:prstGeom prst="rect">
            <a:avLst/>
          </a:prstGeom>
          <a:noFill/>
        </p:spPr>
        <p:txBody>
          <a:bodyPr wrap="square" rtlCol="0">
            <a:spAutoFit/>
          </a:bodyPr>
          <a:lstStyle/>
          <a:p>
            <a:pPr algn="ctr"/>
            <a:r>
              <a:rPr lang="en-US" sz="2800" i="1" dirty="0"/>
              <a:t>Maximum contaminant levels </a:t>
            </a:r>
            <a:endParaRPr lang="en-US" sz="2800" dirty="0"/>
          </a:p>
        </p:txBody>
      </p:sp>
      <p:sp>
        <p:nvSpPr>
          <p:cNvPr id="22" name="TextBox 21"/>
          <p:cNvSpPr txBox="1"/>
          <p:nvPr/>
        </p:nvSpPr>
        <p:spPr>
          <a:xfrm>
            <a:off x="3962400" y="3531574"/>
            <a:ext cx="753841" cy="1446550"/>
          </a:xfrm>
          <a:prstGeom prst="rect">
            <a:avLst/>
          </a:prstGeom>
          <a:noFill/>
        </p:spPr>
        <p:txBody>
          <a:bodyPr wrap="square" rtlCol="0">
            <a:spAutoFit/>
          </a:bodyPr>
          <a:lstStyle/>
          <a:p>
            <a:r>
              <a:rPr lang="en-US" sz="8800" dirty="0"/>
              <a:t>=</a:t>
            </a:r>
          </a:p>
        </p:txBody>
      </p:sp>
      <p:sp>
        <p:nvSpPr>
          <p:cNvPr id="7" name="Slide Number Placeholder 6">
            <a:extLst>
              <a:ext uri="{FF2B5EF4-FFF2-40B4-BE49-F238E27FC236}">
                <a16:creationId xmlns:a16="http://schemas.microsoft.com/office/drawing/2014/main" id="{16D75CC1-48F2-4813-A8AA-4CBF30618C12}"/>
              </a:ext>
            </a:extLst>
          </p:cNvPr>
          <p:cNvSpPr>
            <a:spLocks noGrp="1"/>
          </p:cNvSpPr>
          <p:nvPr>
            <p:ph type="sldNum" sz="quarter" idx="12"/>
          </p:nvPr>
        </p:nvSpPr>
        <p:spPr/>
        <p:txBody>
          <a:bodyPr/>
          <a:lstStyle/>
          <a:p>
            <a:fld id="{30F35C39-F39F-4C0B-997D-CB1EB03A2CEE}" type="slidenum">
              <a:rPr lang="en-US" smtClean="0"/>
              <a:t>23</a:t>
            </a:fld>
            <a:endParaRPr lang="en-US"/>
          </a:p>
        </p:txBody>
      </p:sp>
      <p:sp>
        <p:nvSpPr>
          <p:cNvPr id="9" name="TextBox 8">
            <a:extLst>
              <a:ext uri="{FF2B5EF4-FFF2-40B4-BE49-F238E27FC236}">
                <a16:creationId xmlns:a16="http://schemas.microsoft.com/office/drawing/2014/main" id="{5C4E4865-CDC0-4915-B66D-A7532FBF637B}"/>
              </a:ext>
            </a:extLst>
          </p:cNvPr>
          <p:cNvSpPr txBox="1"/>
          <p:nvPr/>
        </p:nvSpPr>
        <p:spPr>
          <a:xfrm>
            <a:off x="1743448" y="5478462"/>
            <a:ext cx="567432" cy="369332"/>
          </a:xfrm>
          <a:prstGeom prst="rect">
            <a:avLst/>
          </a:prstGeom>
          <a:noFill/>
        </p:spPr>
        <p:txBody>
          <a:bodyPr wrap="square" rtlCol="0">
            <a:spAutoFit/>
          </a:bodyPr>
          <a:lstStyle/>
          <a:p>
            <a:r>
              <a:rPr lang="en-US" dirty="0">
                <a:solidFill>
                  <a:schemeClr val="bg1"/>
                </a:solidFill>
              </a:rPr>
              <a:t>N</a:t>
            </a:r>
          </a:p>
        </p:txBody>
      </p:sp>
      <p:sp>
        <p:nvSpPr>
          <p:cNvPr id="18" name="TextBox 17">
            <a:extLst>
              <a:ext uri="{FF2B5EF4-FFF2-40B4-BE49-F238E27FC236}">
                <a16:creationId xmlns:a16="http://schemas.microsoft.com/office/drawing/2014/main" id="{8B904747-B64C-40C5-9EEF-65CDDF525483}"/>
              </a:ext>
            </a:extLst>
          </p:cNvPr>
          <p:cNvSpPr txBox="1"/>
          <p:nvPr/>
        </p:nvSpPr>
        <p:spPr>
          <a:xfrm>
            <a:off x="6943504" y="5376144"/>
            <a:ext cx="567432" cy="369332"/>
          </a:xfrm>
          <a:prstGeom prst="rect">
            <a:avLst/>
          </a:prstGeom>
          <a:noFill/>
        </p:spPr>
        <p:txBody>
          <a:bodyPr wrap="square" rtlCol="0">
            <a:spAutoFit/>
          </a:bodyPr>
          <a:lstStyle/>
          <a:p>
            <a:r>
              <a:rPr lang="en-US" dirty="0">
                <a:solidFill>
                  <a:schemeClr val="bg1"/>
                </a:solidFill>
              </a:rPr>
              <a:t>N</a:t>
            </a:r>
          </a:p>
        </p:txBody>
      </p:sp>
      <p:sp>
        <p:nvSpPr>
          <p:cNvPr id="10" name="TextBox 9">
            <a:extLst>
              <a:ext uri="{FF2B5EF4-FFF2-40B4-BE49-F238E27FC236}">
                <a16:creationId xmlns:a16="http://schemas.microsoft.com/office/drawing/2014/main" id="{3CA916C0-34CF-47B2-B61C-C90CE77BB76A}"/>
              </a:ext>
            </a:extLst>
          </p:cNvPr>
          <p:cNvSpPr txBox="1"/>
          <p:nvPr/>
        </p:nvSpPr>
        <p:spPr>
          <a:xfrm>
            <a:off x="7027022" y="4806507"/>
            <a:ext cx="415032" cy="369332"/>
          </a:xfrm>
          <a:prstGeom prst="rect">
            <a:avLst/>
          </a:prstGeom>
          <a:noFill/>
        </p:spPr>
        <p:txBody>
          <a:bodyPr wrap="square" rtlCol="0">
            <a:spAutoFit/>
          </a:bodyPr>
          <a:lstStyle/>
          <a:p>
            <a:r>
              <a:rPr lang="en-US" dirty="0">
                <a:solidFill>
                  <a:schemeClr val="bg1"/>
                </a:solidFill>
              </a:rPr>
              <a:t>O</a:t>
            </a:r>
          </a:p>
        </p:txBody>
      </p:sp>
      <p:sp>
        <p:nvSpPr>
          <p:cNvPr id="23" name="TextBox 22">
            <a:extLst>
              <a:ext uri="{FF2B5EF4-FFF2-40B4-BE49-F238E27FC236}">
                <a16:creationId xmlns:a16="http://schemas.microsoft.com/office/drawing/2014/main" id="{5B82FB69-B37C-4C5F-8C5C-B92EC1E87F84}"/>
              </a:ext>
            </a:extLst>
          </p:cNvPr>
          <p:cNvSpPr txBox="1"/>
          <p:nvPr/>
        </p:nvSpPr>
        <p:spPr>
          <a:xfrm>
            <a:off x="7423160" y="5678646"/>
            <a:ext cx="415032" cy="369332"/>
          </a:xfrm>
          <a:prstGeom prst="rect">
            <a:avLst/>
          </a:prstGeom>
          <a:noFill/>
        </p:spPr>
        <p:txBody>
          <a:bodyPr wrap="square" rtlCol="0">
            <a:spAutoFit/>
          </a:bodyPr>
          <a:lstStyle/>
          <a:p>
            <a:r>
              <a:rPr lang="en-US" dirty="0">
                <a:solidFill>
                  <a:schemeClr val="bg1"/>
                </a:solidFill>
              </a:rPr>
              <a:t>O</a:t>
            </a:r>
          </a:p>
        </p:txBody>
      </p:sp>
      <p:sp>
        <p:nvSpPr>
          <p:cNvPr id="25" name="TextBox 24">
            <a:extLst>
              <a:ext uri="{FF2B5EF4-FFF2-40B4-BE49-F238E27FC236}">
                <a16:creationId xmlns:a16="http://schemas.microsoft.com/office/drawing/2014/main" id="{E1C0623D-F998-40F6-900B-47F19FD9F954}"/>
              </a:ext>
            </a:extLst>
          </p:cNvPr>
          <p:cNvSpPr txBox="1"/>
          <p:nvPr/>
        </p:nvSpPr>
        <p:spPr>
          <a:xfrm>
            <a:off x="6486894" y="5678646"/>
            <a:ext cx="415032" cy="369332"/>
          </a:xfrm>
          <a:prstGeom prst="rect">
            <a:avLst/>
          </a:prstGeom>
          <a:noFill/>
        </p:spPr>
        <p:txBody>
          <a:bodyPr wrap="square" rtlCol="0">
            <a:spAutoFit/>
          </a:bodyPr>
          <a:lstStyle/>
          <a:p>
            <a:r>
              <a:rPr lang="en-US" dirty="0">
                <a:solidFill>
                  <a:schemeClr val="bg1"/>
                </a:solidFill>
              </a:rPr>
              <a:t>O</a:t>
            </a:r>
          </a:p>
        </p:txBody>
      </p:sp>
      <p:sp>
        <p:nvSpPr>
          <p:cNvPr id="11" name="Speech Bubble: Oval 10">
            <a:extLst>
              <a:ext uri="{FF2B5EF4-FFF2-40B4-BE49-F238E27FC236}">
                <a16:creationId xmlns:a16="http://schemas.microsoft.com/office/drawing/2014/main" id="{32D52E2F-1FFD-412F-82A5-8544A282E248}"/>
              </a:ext>
            </a:extLst>
          </p:cNvPr>
          <p:cNvSpPr/>
          <p:nvPr/>
        </p:nvSpPr>
        <p:spPr>
          <a:xfrm>
            <a:off x="152401" y="1743447"/>
            <a:ext cx="1524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Preferred Unit</a:t>
            </a:r>
          </a:p>
        </p:txBody>
      </p:sp>
    </p:spTree>
    <p:extLst>
      <p:ext uri="{BB962C8B-B14F-4D97-AF65-F5344CB8AC3E}">
        <p14:creationId xmlns:p14="http://schemas.microsoft.com/office/powerpoint/2010/main" val="280168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691473-BD84-4A13-BDF7-8692902EA6F4}"/>
              </a:ext>
            </a:extLst>
          </p:cNvPr>
          <p:cNvSpPr>
            <a:spLocks noGrp="1"/>
          </p:cNvSpPr>
          <p:nvPr>
            <p:ph type="title"/>
          </p:nvPr>
        </p:nvSpPr>
        <p:spPr/>
        <p:txBody>
          <a:bodyPr anchor="ctr">
            <a:normAutofit/>
          </a:bodyPr>
          <a:lstStyle/>
          <a:p>
            <a:r>
              <a:rPr lang="en-US" sz="4000" b="1" dirty="0">
                <a:latin typeface="+mn-lt"/>
              </a:rPr>
              <a:t>Nitrogen in Crop Production Systems</a:t>
            </a:r>
            <a:endParaRPr lang="en-US" sz="4000" dirty="0">
              <a:latin typeface="+mn-lt"/>
            </a:endParaRPr>
          </a:p>
        </p:txBody>
      </p:sp>
      <p:sp>
        <p:nvSpPr>
          <p:cNvPr id="5" name="Subtitle 4">
            <a:extLst>
              <a:ext uri="{FF2B5EF4-FFF2-40B4-BE49-F238E27FC236}">
                <a16:creationId xmlns:a16="http://schemas.microsoft.com/office/drawing/2014/main" id="{529E9C7A-5AF5-4D9A-B571-E291A9324437}"/>
              </a:ext>
            </a:extLst>
          </p:cNvPr>
          <p:cNvSpPr>
            <a:spLocks noGrp="1"/>
          </p:cNvSpPr>
          <p:nvPr>
            <p:ph type="body" idx="1"/>
          </p:nvPr>
        </p:nvSpPr>
        <p:spPr/>
        <p:txBody>
          <a:bodyPr>
            <a:normAutofit/>
          </a:bodyPr>
          <a:lstStyle/>
          <a:p>
            <a:r>
              <a:rPr lang="en-US" sz="3200" dirty="0"/>
              <a:t>Section 2</a:t>
            </a:r>
          </a:p>
        </p:txBody>
      </p:sp>
      <p:sp>
        <p:nvSpPr>
          <p:cNvPr id="3" name="Slide Number Placeholder 2">
            <a:extLst>
              <a:ext uri="{FF2B5EF4-FFF2-40B4-BE49-F238E27FC236}">
                <a16:creationId xmlns:a16="http://schemas.microsoft.com/office/drawing/2014/main" id="{9C687AE3-50A7-4137-93A0-1E30DFBD6B2E}"/>
              </a:ext>
            </a:extLst>
          </p:cNvPr>
          <p:cNvSpPr>
            <a:spLocks noGrp="1"/>
          </p:cNvSpPr>
          <p:nvPr>
            <p:ph type="sldNum" sz="quarter" idx="12"/>
          </p:nvPr>
        </p:nvSpPr>
        <p:spPr/>
        <p:txBody>
          <a:bodyPr/>
          <a:lstStyle/>
          <a:p>
            <a:fld id="{30F35C39-F39F-4C0B-997D-CB1EB03A2CEE}" type="slidenum">
              <a:rPr lang="en-US" smtClean="0"/>
              <a:t>24</a:t>
            </a:fld>
            <a:endParaRPr lang="en-US"/>
          </a:p>
        </p:txBody>
      </p:sp>
    </p:spTree>
    <p:extLst>
      <p:ext uri="{BB962C8B-B14F-4D97-AF65-F5344CB8AC3E}">
        <p14:creationId xmlns:p14="http://schemas.microsoft.com/office/powerpoint/2010/main" val="74258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A4A02F-AC6E-421D-A04A-D5000E832690}"/>
              </a:ext>
            </a:extLst>
          </p:cNvPr>
          <p:cNvSpPr>
            <a:spLocks noGrp="1"/>
          </p:cNvSpPr>
          <p:nvPr>
            <p:ph type="title"/>
          </p:nvPr>
        </p:nvSpPr>
        <p:spPr/>
        <p:txBody>
          <a:bodyPr>
            <a:normAutofit/>
          </a:bodyPr>
          <a:lstStyle/>
          <a:p>
            <a:pPr algn="ctr"/>
            <a:r>
              <a:rPr lang="en-US" sz="4000" b="1" dirty="0">
                <a:latin typeface="+mn-lt"/>
              </a:rPr>
              <a:t>Section 2 Learning Objectives</a:t>
            </a:r>
          </a:p>
        </p:txBody>
      </p:sp>
      <p:sp>
        <p:nvSpPr>
          <p:cNvPr id="4" name="Content Placeholder 3">
            <a:extLst>
              <a:ext uri="{FF2B5EF4-FFF2-40B4-BE49-F238E27FC236}">
                <a16:creationId xmlns:a16="http://schemas.microsoft.com/office/drawing/2014/main" id="{BF34F9EB-295C-41D9-8E9C-7FEBDA5B6733}"/>
              </a:ext>
            </a:extLst>
          </p:cNvPr>
          <p:cNvSpPr>
            <a:spLocks noGrp="1"/>
          </p:cNvSpPr>
          <p:nvPr>
            <p:ph idx="1"/>
          </p:nvPr>
        </p:nvSpPr>
        <p:spPr/>
        <p:txBody>
          <a:bodyPr>
            <a:normAutofit fontScale="92500" lnSpcReduction="10000"/>
          </a:bodyPr>
          <a:lstStyle/>
          <a:p>
            <a:r>
              <a:rPr lang="en-US" sz="3600" dirty="0"/>
              <a:t>Identify the parts of the nitrogen cycle and recognize conditions that favor each process</a:t>
            </a:r>
          </a:p>
          <a:p>
            <a:pPr lvl="1"/>
            <a:r>
              <a:rPr lang="en-US" sz="3200" dirty="0"/>
              <a:t>Mineralization </a:t>
            </a:r>
          </a:p>
          <a:p>
            <a:pPr lvl="1"/>
            <a:r>
              <a:rPr lang="en-US" sz="3200" dirty="0"/>
              <a:t>Nitrification </a:t>
            </a:r>
          </a:p>
          <a:p>
            <a:pPr lvl="1"/>
            <a:r>
              <a:rPr lang="en-US" sz="3200" dirty="0"/>
              <a:t>Plant uptake </a:t>
            </a:r>
          </a:p>
          <a:p>
            <a:pPr lvl="1"/>
            <a:r>
              <a:rPr lang="en-US" sz="3200" dirty="0"/>
              <a:t>Microbe uptake (Immobilization) </a:t>
            </a:r>
          </a:p>
          <a:p>
            <a:pPr lvl="1"/>
            <a:r>
              <a:rPr lang="en-US" sz="3200" dirty="0"/>
              <a:t>Volatilization </a:t>
            </a:r>
          </a:p>
          <a:p>
            <a:pPr lvl="1"/>
            <a:r>
              <a:rPr lang="en-US" sz="3200" dirty="0"/>
              <a:t>Denitrification </a:t>
            </a:r>
          </a:p>
          <a:p>
            <a:pPr lvl="1"/>
            <a:r>
              <a:rPr lang="en-US" sz="3200" dirty="0"/>
              <a:t>Leaching</a:t>
            </a:r>
          </a:p>
          <a:p>
            <a:pPr lvl="1"/>
            <a:endParaRPr lang="en-US" sz="3200" dirty="0"/>
          </a:p>
        </p:txBody>
      </p:sp>
      <p:sp>
        <p:nvSpPr>
          <p:cNvPr id="2" name="Slide Number Placeholder 1">
            <a:extLst>
              <a:ext uri="{FF2B5EF4-FFF2-40B4-BE49-F238E27FC236}">
                <a16:creationId xmlns:a16="http://schemas.microsoft.com/office/drawing/2014/main" id="{7FFA970E-2D55-44EC-9773-49E0725EBCE9}"/>
              </a:ext>
            </a:extLst>
          </p:cNvPr>
          <p:cNvSpPr>
            <a:spLocks noGrp="1"/>
          </p:cNvSpPr>
          <p:nvPr>
            <p:ph type="sldNum" sz="quarter" idx="12"/>
          </p:nvPr>
        </p:nvSpPr>
        <p:spPr/>
        <p:txBody>
          <a:bodyPr/>
          <a:lstStyle/>
          <a:p>
            <a:fld id="{30F35C39-F39F-4C0B-997D-CB1EB03A2CEE}" type="slidenum">
              <a:rPr lang="en-US" smtClean="0"/>
              <a:t>25</a:t>
            </a:fld>
            <a:endParaRPr lang="en-US"/>
          </a:p>
        </p:txBody>
      </p:sp>
    </p:spTree>
    <p:extLst>
      <p:ext uri="{BB962C8B-B14F-4D97-AF65-F5344CB8AC3E}">
        <p14:creationId xmlns:p14="http://schemas.microsoft.com/office/powerpoint/2010/main" val="414882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65FDC34C-C3BF-4FE6-9350-1788DB43011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36876" y="616765"/>
            <a:ext cx="6670248" cy="6130731"/>
          </a:xfrm>
        </p:spPr>
      </p:pic>
      <p:sp>
        <p:nvSpPr>
          <p:cNvPr id="2" name="Title 1">
            <a:extLst>
              <a:ext uri="{FF2B5EF4-FFF2-40B4-BE49-F238E27FC236}">
                <a16:creationId xmlns:a16="http://schemas.microsoft.com/office/drawing/2014/main" id="{7A80AFEE-C29A-4227-A066-460B5E9F4034}"/>
              </a:ext>
            </a:extLst>
          </p:cNvPr>
          <p:cNvSpPr>
            <a:spLocks noGrp="1"/>
          </p:cNvSpPr>
          <p:nvPr>
            <p:ph type="title"/>
          </p:nvPr>
        </p:nvSpPr>
        <p:spPr>
          <a:xfrm>
            <a:off x="628650" y="-152400"/>
            <a:ext cx="7886700" cy="1325563"/>
          </a:xfrm>
        </p:spPr>
        <p:txBody>
          <a:bodyPr>
            <a:normAutofit/>
          </a:bodyPr>
          <a:lstStyle/>
          <a:p>
            <a:pPr algn="ctr"/>
            <a:r>
              <a:rPr lang="en-US" sz="4000" b="1" dirty="0">
                <a:latin typeface="+mn-lt"/>
              </a:rPr>
              <a:t>Overview of the nitrogen cycle</a:t>
            </a:r>
          </a:p>
        </p:txBody>
      </p:sp>
      <p:sp>
        <p:nvSpPr>
          <p:cNvPr id="4" name="Slide Number Placeholder 3">
            <a:extLst>
              <a:ext uri="{FF2B5EF4-FFF2-40B4-BE49-F238E27FC236}">
                <a16:creationId xmlns:a16="http://schemas.microsoft.com/office/drawing/2014/main" id="{41F4C7DD-B1D2-4A0E-B502-E7CAFE953231}"/>
              </a:ext>
            </a:extLst>
          </p:cNvPr>
          <p:cNvSpPr>
            <a:spLocks noGrp="1"/>
          </p:cNvSpPr>
          <p:nvPr>
            <p:ph type="sldNum" sz="quarter" idx="12"/>
          </p:nvPr>
        </p:nvSpPr>
        <p:spPr/>
        <p:txBody>
          <a:bodyPr/>
          <a:lstStyle/>
          <a:p>
            <a:fld id="{30F35C39-F39F-4C0B-997D-CB1EB03A2CEE}" type="slidenum">
              <a:rPr lang="en-US" smtClean="0"/>
              <a:t>26</a:t>
            </a:fld>
            <a:endParaRPr lang="en-US"/>
          </a:p>
        </p:txBody>
      </p:sp>
    </p:spTree>
    <p:extLst>
      <p:ext uri="{BB962C8B-B14F-4D97-AF65-F5344CB8AC3E}">
        <p14:creationId xmlns:p14="http://schemas.microsoft.com/office/powerpoint/2010/main" val="412677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1652A0-811A-4DDA-9996-F11B3618D3C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829028" y="2700468"/>
            <a:ext cx="1772716" cy="1772716"/>
          </a:xfrm>
          <a:prstGeom prst="rect">
            <a:avLst/>
          </a:prstGeom>
        </p:spPr>
      </p:pic>
      <p:sp>
        <p:nvSpPr>
          <p:cNvPr id="19" name="TextBox 18">
            <a:extLst>
              <a:ext uri="{FF2B5EF4-FFF2-40B4-BE49-F238E27FC236}">
                <a16:creationId xmlns:a16="http://schemas.microsoft.com/office/drawing/2014/main" id="{106566C4-A97E-4A1F-8ABB-8D15E7C93802}"/>
              </a:ext>
            </a:extLst>
          </p:cNvPr>
          <p:cNvSpPr txBox="1"/>
          <p:nvPr/>
        </p:nvSpPr>
        <p:spPr>
          <a:xfrm>
            <a:off x="1219200" y="3968358"/>
            <a:ext cx="217169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solidFill>
                  <a:schemeClr val="accent2"/>
                </a:solidFill>
              </a:rPr>
              <a:t>Mineralization</a:t>
            </a:r>
          </a:p>
        </p:txBody>
      </p:sp>
      <p:sp>
        <p:nvSpPr>
          <p:cNvPr id="22" name="TextBox 21">
            <a:extLst>
              <a:ext uri="{FF2B5EF4-FFF2-40B4-BE49-F238E27FC236}">
                <a16:creationId xmlns:a16="http://schemas.microsoft.com/office/drawing/2014/main" id="{EEE5656A-22A4-403F-A7CF-7E9164499B87}"/>
              </a:ext>
            </a:extLst>
          </p:cNvPr>
          <p:cNvSpPr txBox="1"/>
          <p:nvPr/>
        </p:nvSpPr>
        <p:spPr>
          <a:xfrm>
            <a:off x="5418214" y="4800599"/>
            <a:ext cx="1676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tx2"/>
                </a:solidFill>
              </a:rPr>
              <a:t>Ammonium</a:t>
            </a:r>
          </a:p>
        </p:txBody>
      </p:sp>
      <p:sp>
        <p:nvSpPr>
          <p:cNvPr id="25" name="Oval 24">
            <a:extLst>
              <a:ext uri="{FF2B5EF4-FFF2-40B4-BE49-F238E27FC236}">
                <a16:creationId xmlns:a16="http://schemas.microsoft.com/office/drawing/2014/main" id="{83ADB546-D6F6-4C06-98E0-CF85B4D470FC}"/>
              </a:ext>
            </a:extLst>
          </p:cNvPr>
          <p:cNvSpPr/>
          <p:nvPr/>
        </p:nvSpPr>
        <p:spPr>
          <a:xfrm>
            <a:off x="3765147" y="4562923"/>
            <a:ext cx="1134440" cy="937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sp>
        <p:nvSpPr>
          <p:cNvPr id="3" name="Title 2">
            <a:extLst>
              <a:ext uri="{FF2B5EF4-FFF2-40B4-BE49-F238E27FC236}">
                <a16:creationId xmlns:a16="http://schemas.microsoft.com/office/drawing/2014/main" id="{DC75C4C2-DF0F-4041-9D52-EEBD85EA5F69}"/>
              </a:ext>
            </a:extLst>
          </p:cNvPr>
          <p:cNvSpPr>
            <a:spLocks noGrp="1"/>
          </p:cNvSpPr>
          <p:nvPr>
            <p:ph type="title"/>
          </p:nvPr>
        </p:nvSpPr>
        <p:spPr/>
        <p:txBody>
          <a:bodyPr>
            <a:normAutofit fontScale="90000"/>
          </a:bodyPr>
          <a:lstStyle/>
          <a:p>
            <a:r>
              <a:rPr lang="en-US" sz="4400" dirty="0">
                <a:ea typeface="ＭＳ Ｐゴシック" charset="0"/>
                <a:cs typeface="Geneva" charset="0"/>
              </a:rPr>
              <a:t>Mineralization</a:t>
            </a:r>
            <a:br>
              <a:rPr lang="en-US" sz="3200" dirty="0">
                <a:ea typeface="ＭＳ Ｐゴシック" charset="0"/>
                <a:cs typeface="Geneva" charset="0"/>
              </a:rPr>
            </a:br>
            <a:r>
              <a:rPr lang="en-US" sz="3200" dirty="0">
                <a:ea typeface="ＭＳ Ｐゴシック" charset="0"/>
                <a:cs typeface="Geneva" charset="0"/>
              </a:rPr>
              <a:t> </a:t>
            </a:r>
            <a:r>
              <a:rPr lang="en-US" sz="2700" b="0" dirty="0">
                <a:ea typeface="ＭＳ Ｐゴシック" charset="0"/>
                <a:cs typeface="Geneva" charset="0"/>
              </a:rPr>
              <a:t>A microbial process that converts </a:t>
            </a:r>
            <a:r>
              <a:rPr lang="en-US" sz="2700" dirty="0">
                <a:ea typeface="ＭＳ Ｐゴシック" charset="0"/>
                <a:cs typeface="Geneva" charset="0"/>
              </a:rPr>
              <a:t>organic</a:t>
            </a:r>
            <a:r>
              <a:rPr lang="en-US" sz="2700" b="0" dirty="0">
                <a:ea typeface="ＭＳ Ｐゴシック" charset="0"/>
                <a:cs typeface="Geneva" charset="0"/>
              </a:rPr>
              <a:t> N to plant available </a:t>
            </a:r>
            <a:r>
              <a:rPr lang="en-US" sz="2700" dirty="0">
                <a:ea typeface="ＭＳ Ｐゴシック" charset="0"/>
                <a:cs typeface="Geneva" charset="0"/>
              </a:rPr>
              <a:t>inorganic</a:t>
            </a:r>
            <a:r>
              <a:rPr lang="en-US" sz="2700" b="0" dirty="0">
                <a:ea typeface="ＭＳ Ｐゴシック" charset="0"/>
                <a:cs typeface="Geneva" charset="0"/>
              </a:rPr>
              <a:t> N in the form of ammonium (NH</a:t>
            </a:r>
            <a:r>
              <a:rPr lang="en-US" sz="2700" b="0" baseline="-25000" dirty="0">
                <a:ea typeface="ＭＳ Ｐゴシック" charset="0"/>
                <a:cs typeface="Geneva" charset="0"/>
              </a:rPr>
              <a:t>4</a:t>
            </a:r>
            <a:r>
              <a:rPr lang="en-US" sz="2700" b="0" baseline="30000" dirty="0">
                <a:ea typeface="ＭＳ Ｐゴシック" charset="0"/>
                <a:cs typeface="Geneva" charset="0"/>
              </a:rPr>
              <a:t>+</a:t>
            </a:r>
            <a:r>
              <a:rPr lang="en-US" sz="2700" b="0" dirty="0">
                <a:ea typeface="ＭＳ Ｐゴシック" charset="0"/>
                <a:cs typeface="Geneva" charset="0"/>
              </a:rPr>
              <a:t>)</a:t>
            </a:r>
            <a:endParaRPr lang="en-US" dirty="0"/>
          </a:p>
        </p:txBody>
      </p:sp>
      <p:sp>
        <p:nvSpPr>
          <p:cNvPr id="2" name="Slide Number Placeholder 1">
            <a:extLst>
              <a:ext uri="{FF2B5EF4-FFF2-40B4-BE49-F238E27FC236}">
                <a16:creationId xmlns:a16="http://schemas.microsoft.com/office/drawing/2014/main" id="{9F4A6D84-7AF7-4D9A-9347-327BDCB28FD8}"/>
              </a:ext>
            </a:extLst>
          </p:cNvPr>
          <p:cNvSpPr>
            <a:spLocks noGrp="1"/>
          </p:cNvSpPr>
          <p:nvPr>
            <p:ph type="sldNum" sz="quarter" idx="12"/>
          </p:nvPr>
        </p:nvSpPr>
        <p:spPr/>
        <p:txBody>
          <a:bodyPr/>
          <a:lstStyle/>
          <a:p>
            <a:fld id="{30F35C39-F39F-4C0B-997D-CB1EB03A2CEE}" type="slidenum">
              <a:rPr lang="en-US" smtClean="0"/>
              <a:t>27</a:t>
            </a:fld>
            <a:endParaRPr lang="en-US"/>
          </a:p>
        </p:txBody>
      </p:sp>
      <p:cxnSp>
        <p:nvCxnSpPr>
          <p:cNvPr id="14" name="Straight Arrow Connector 13">
            <a:extLst>
              <a:ext uri="{FF2B5EF4-FFF2-40B4-BE49-F238E27FC236}">
                <a16:creationId xmlns:a16="http://schemas.microsoft.com/office/drawing/2014/main" id="{7724AA48-7D5A-439B-953B-0D3D057AC127}"/>
              </a:ext>
            </a:extLst>
          </p:cNvPr>
          <p:cNvCxnSpPr>
            <a:cxnSpLocks/>
            <a:stCxn id="17" idx="2"/>
            <a:endCxn id="25" idx="0"/>
          </p:cNvCxnSpPr>
          <p:nvPr/>
        </p:nvCxnSpPr>
        <p:spPr>
          <a:xfrm flipH="1">
            <a:off x="4332367" y="3558578"/>
            <a:ext cx="1" cy="1004345"/>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1AE7DBD7-5816-46FD-8030-1FCC74B7B17C}"/>
              </a:ext>
            </a:extLst>
          </p:cNvPr>
          <p:cNvSpPr/>
          <p:nvPr/>
        </p:nvSpPr>
        <p:spPr>
          <a:xfrm>
            <a:off x="3246521" y="2681452"/>
            <a:ext cx="2171693" cy="87712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Soil Organic Matter</a:t>
            </a:r>
          </a:p>
        </p:txBody>
      </p:sp>
    </p:spTree>
    <p:extLst>
      <p:ext uri="{BB962C8B-B14F-4D97-AF65-F5344CB8AC3E}">
        <p14:creationId xmlns:p14="http://schemas.microsoft.com/office/powerpoint/2010/main" val="217463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rgbClr val="000000"/>
                </a:solidFill>
                <a:latin typeface="+mn-lt"/>
              </a:rPr>
              <a:t>Soil Organic Matter</a:t>
            </a:r>
          </a:p>
        </p:txBody>
      </p:sp>
      <p:sp>
        <p:nvSpPr>
          <p:cNvPr id="3" name="Content Placeholder 2"/>
          <p:cNvSpPr>
            <a:spLocks noGrp="1"/>
          </p:cNvSpPr>
          <p:nvPr>
            <p:ph idx="1"/>
          </p:nvPr>
        </p:nvSpPr>
        <p:spPr/>
        <p:txBody>
          <a:bodyPr>
            <a:noAutofit/>
          </a:bodyPr>
          <a:lstStyle/>
          <a:p>
            <a:r>
              <a:rPr lang="en-US" dirty="0"/>
              <a:t>Soil organic matter consists of fresh residues, partially decomposed organic materials, and humus </a:t>
            </a:r>
            <a:endParaRPr lang="en-US" dirty="0">
              <a:sym typeface="Symbol" pitchFamily="18" charset="2"/>
            </a:endParaRPr>
          </a:p>
          <a:p>
            <a:r>
              <a:rPr lang="en-US" dirty="0">
                <a:sym typeface="Symbol" pitchFamily="18" charset="2"/>
              </a:rPr>
              <a:t>Soil organic matter stores soil carbon and nutrients in the soil</a:t>
            </a:r>
            <a:endParaRPr lang="en-US" sz="1800" dirty="0">
              <a:sym typeface="Symbol" pitchFamily="18" charset="2"/>
            </a:endParaRPr>
          </a:p>
          <a:p>
            <a:r>
              <a:rPr lang="en-US" dirty="0">
                <a:sym typeface="Symbol" pitchFamily="18" charset="2"/>
              </a:rPr>
              <a:t>The process of N release from soil organic matter is driven by microbes</a:t>
            </a:r>
          </a:p>
          <a:p>
            <a:pPr lvl="1"/>
            <a:r>
              <a:rPr lang="en-US" dirty="0">
                <a:sym typeface="Symbol" pitchFamily="18" charset="2"/>
              </a:rPr>
              <a:t>Carbon and nutrients are taken up as microbes grow then they are released as mineral N upon death (mineralization).</a:t>
            </a:r>
          </a:p>
          <a:p>
            <a:pPr marL="457200" lvl="1" indent="0">
              <a:buNone/>
            </a:pPr>
            <a:endParaRPr lang="en-US" sz="1800" dirty="0">
              <a:sym typeface="Symbol" pitchFamily="18" charset="2"/>
            </a:endParaRPr>
          </a:p>
          <a:p>
            <a:pPr marL="0" indent="0">
              <a:buNone/>
            </a:pPr>
            <a:endParaRPr lang="en-US" altLang="en-US" dirty="0"/>
          </a:p>
          <a:p>
            <a:endParaRPr lang="en-US" dirty="0"/>
          </a:p>
        </p:txBody>
      </p:sp>
      <p:sp>
        <p:nvSpPr>
          <p:cNvPr id="4" name="Slide Number Placeholder 3">
            <a:extLst>
              <a:ext uri="{FF2B5EF4-FFF2-40B4-BE49-F238E27FC236}">
                <a16:creationId xmlns:a16="http://schemas.microsoft.com/office/drawing/2014/main" id="{FA67A758-CD7C-4496-B6D9-EEAB3E70D533}"/>
              </a:ext>
            </a:extLst>
          </p:cNvPr>
          <p:cNvSpPr>
            <a:spLocks noGrp="1"/>
          </p:cNvSpPr>
          <p:nvPr>
            <p:ph type="sldNum" sz="quarter" idx="12"/>
          </p:nvPr>
        </p:nvSpPr>
        <p:spPr/>
        <p:txBody>
          <a:bodyPr/>
          <a:lstStyle/>
          <a:p>
            <a:fld id="{30F35C39-F39F-4C0B-997D-CB1EB03A2CEE}" type="slidenum">
              <a:rPr lang="en-US" smtClean="0"/>
              <a:t>28</a:t>
            </a:fld>
            <a:endParaRPr lang="en-US"/>
          </a:p>
        </p:txBody>
      </p:sp>
    </p:spTree>
    <p:extLst>
      <p:ext uri="{BB962C8B-B14F-4D97-AF65-F5344CB8AC3E}">
        <p14:creationId xmlns:p14="http://schemas.microsoft.com/office/powerpoint/2010/main" val="2184118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DDF1-67E6-4074-8D2A-84C601DAF8D5}"/>
              </a:ext>
            </a:extLst>
          </p:cNvPr>
          <p:cNvSpPr>
            <a:spLocks noGrp="1"/>
          </p:cNvSpPr>
          <p:nvPr>
            <p:ph type="title"/>
          </p:nvPr>
        </p:nvSpPr>
        <p:spPr/>
        <p:txBody>
          <a:bodyPr>
            <a:normAutofit/>
          </a:bodyPr>
          <a:lstStyle/>
          <a:p>
            <a:pPr lvl="0" algn="ctr">
              <a:spcBef>
                <a:spcPts val="0"/>
              </a:spcBef>
            </a:pPr>
            <a:r>
              <a:rPr lang="en-US" b="1" dirty="0">
                <a:solidFill>
                  <a:srgbClr val="000000"/>
                </a:solidFill>
                <a:latin typeface="+mn-lt"/>
                <a:ea typeface="+mn-ea"/>
                <a:cs typeface="+mn-cs"/>
              </a:rPr>
              <a:t>Mineralization </a:t>
            </a:r>
            <a:br>
              <a:rPr lang="en-US" sz="4000" b="1" dirty="0">
                <a:solidFill>
                  <a:srgbClr val="000000"/>
                </a:solidFill>
                <a:latin typeface="+mn-lt"/>
                <a:ea typeface="+mn-ea"/>
                <a:cs typeface="+mn-cs"/>
              </a:rPr>
            </a:br>
            <a:r>
              <a:rPr lang="en-US" sz="2800" b="0" dirty="0">
                <a:solidFill>
                  <a:srgbClr val="000000"/>
                </a:solidFill>
                <a:latin typeface="+mn-lt"/>
                <a:ea typeface="+mn-ea"/>
                <a:cs typeface="+mn-cs"/>
              </a:rPr>
              <a:t>Organic N to Mineral N</a:t>
            </a:r>
            <a:endParaRPr lang="en-US" sz="2800" b="0" dirty="0">
              <a:latin typeface="+mn-lt"/>
            </a:endParaRPr>
          </a:p>
        </p:txBody>
      </p:sp>
      <p:sp>
        <p:nvSpPr>
          <p:cNvPr id="3" name="Content Placeholder 2"/>
          <p:cNvSpPr>
            <a:spLocks noGrp="1"/>
          </p:cNvSpPr>
          <p:nvPr>
            <p:ph idx="1"/>
          </p:nvPr>
        </p:nvSpPr>
        <p:spPr/>
        <p:txBody>
          <a:bodyPr>
            <a:noAutofit/>
          </a:bodyPr>
          <a:lstStyle/>
          <a:p>
            <a:pPr>
              <a:spcAft>
                <a:spcPts val="600"/>
              </a:spcAft>
            </a:pPr>
            <a:r>
              <a:rPr lang="en-US" altLang="en-US" sz="2800" dirty="0"/>
              <a:t>Carbon-to-Nitrogen ratio (C:N) of organic materials is one of the main factors controlling mineralization rates.</a:t>
            </a:r>
          </a:p>
          <a:p>
            <a:pPr>
              <a:spcAft>
                <a:spcPts val="600"/>
              </a:spcAft>
            </a:pPr>
            <a:r>
              <a:rPr lang="en-US" sz="2800" dirty="0"/>
              <a:t>Environmental conditions such as , tillage (aeration), temperature, and moisture enhance mineralization rates.</a:t>
            </a:r>
          </a:p>
        </p:txBody>
      </p:sp>
      <p:sp>
        <p:nvSpPr>
          <p:cNvPr id="4" name="Slide Number Placeholder 3"/>
          <p:cNvSpPr>
            <a:spLocks noGrp="1"/>
          </p:cNvSpPr>
          <p:nvPr>
            <p:ph type="sldNum" sz="quarter" idx="12"/>
          </p:nvPr>
        </p:nvSpPr>
        <p:spPr/>
        <p:txBody>
          <a:bodyPr/>
          <a:lstStyle/>
          <a:p>
            <a:fld id="{30F35C39-F39F-4C0B-997D-CB1EB03A2CEE}" type="slidenum">
              <a:rPr lang="en-US" smtClean="0"/>
              <a:t>29</a:t>
            </a:fld>
            <a:endParaRPr lang="en-US" dirty="0"/>
          </a:p>
        </p:txBody>
      </p:sp>
    </p:spTree>
    <p:extLst>
      <p:ext uri="{BB962C8B-B14F-4D97-AF65-F5344CB8AC3E}">
        <p14:creationId xmlns:p14="http://schemas.microsoft.com/office/powerpoint/2010/main" val="388695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D31B-FD60-447B-B3FE-D0B63375892C}"/>
              </a:ext>
            </a:extLst>
          </p:cNvPr>
          <p:cNvSpPr>
            <a:spLocks noGrp="1"/>
          </p:cNvSpPr>
          <p:nvPr>
            <p:ph type="title"/>
          </p:nvPr>
        </p:nvSpPr>
        <p:spPr/>
        <p:txBody>
          <a:bodyPr>
            <a:normAutofit/>
          </a:bodyPr>
          <a:lstStyle/>
          <a:p>
            <a:pPr algn="ctr"/>
            <a:r>
              <a:rPr lang="en-US" sz="4000" b="1" dirty="0">
                <a:latin typeface="+mn-lt"/>
              </a:rPr>
              <a:t>Table of Contents</a:t>
            </a:r>
          </a:p>
        </p:txBody>
      </p:sp>
      <p:sp>
        <p:nvSpPr>
          <p:cNvPr id="3" name="Content Placeholder 2">
            <a:extLst>
              <a:ext uri="{FF2B5EF4-FFF2-40B4-BE49-F238E27FC236}">
                <a16:creationId xmlns:a16="http://schemas.microsoft.com/office/drawing/2014/main" id="{6B2507D8-FFC5-4EF2-B214-69E40706A531}"/>
              </a:ext>
            </a:extLst>
          </p:cNvPr>
          <p:cNvSpPr>
            <a:spLocks noGrp="1"/>
          </p:cNvSpPr>
          <p:nvPr>
            <p:ph idx="1"/>
          </p:nvPr>
        </p:nvSpPr>
        <p:spPr/>
        <p:txBody>
          <a:bodyPr>
            <a:normAutofit fontScale="85000" lnSpcReduction="20000"/>
          </a:bodyPr>
          <a:lstStyle/>
          <a:p>
            <a:pPr marL="0" indent="0">
              <a:buNone/>
            </a:pPr>
            <a:r>
              <a:rPr lang="en-US" dirty="0"/>
              <a:t>Introduction</a:t>
            </a:r>
          </a:p>
          <a:p>
            <a:pPr marL="0" indent="0">
              <a:buNone/>
            </a:pPr>
            <a:endParaRPr lang="en-US" dirty="0"/>
          </a:p>
          <a:p>
            <a:pPr marL="0" indent="0">
              <a:buNone/>
            </a:pPr>
            <a:r>
              <a:rPr lang="en-US" dirty="0"/>
              <a:t>Sections</a:t>
            </a:r>
          </a:p>
          <a:p>
            <a:pPr marL="0" indent="0">
              <a:buNone/>
            </a:pPr>
            <a:r>
              <a:rPr lang="en-US" dirty="0"/>
              <a:t>1: Overview of nitrogen and groundwater quality issues </a:t>
            </a:r>
          </a:p>
          <a:p>
            <a:pPr marL="0" indent="0">
              <a:buNone/>
            </a:pPr>
            <a:r>
              <a:rPr lang="en-US" dirty="0"/>
              <a:t>2: Nitrogen in crop production systems</a:t>
            </a:r>
          </a:p>
          <a:p>
            <a:pPr marL="0" indent="0">
              <a:buNone/>
            </a:pPr>
            <a:r>
              <a:rPr lang="en-US" dirty="0"/>
              <a:t>3: Nitrogen fertilizers and management </a:t>
            </a:r>
          </a:p>
          <a:p>
            <a:pPr marL="0" indent="0">
              <a:buNone/>
            </a:pPr>
            <a:r>
              <a:rPr lang="en-US" dirty="0"/>
              <a:t>4: Efficient irrigation management </a:t>
            </a:r>
          </a:p>
          <a:p>
            <a:pPr marL="0" indent="0">
              <a:buNone/>
            </a:pPr>
            <a:r>
              <a:rPr lang="en-US" dirty="0"/>
              <a:t>5: Efficient nitrogen management </a:t>
            </a:r>
          </a:p>
          <a:p>
            <a:pPr marL="0" indent="0">
              <a:buNone/>
            </a:pPr>
            <a:r>
              <a:rPr lang="en-US" dirty="0"/>
              <a:t>6: Irrigation and Nitrogen Management Plan and Summary </a:t>
            </a:r>
          </a:p>
          <a:p>
            <a:pPr marL="0" indent="0">
              <a:buNone/>
            </a:pPr>
            <a:r>
              <a:rPr lang="en-US" dirty="0"/>
              <a:t>    Report</a:t>
            </a:r>
          </a:p>
          <a:p>
            <a:pPr marL="0" indent="0">
              <a:buNone/>
            </a:pPr>
            <a:r>
              <a:rPr lang="en-US" dirty="0"/>
              <a:t>7: Resources </a:t>
            </a:r>
          </a:p>
          <a:p>
            <a:endParaRPr lang="en-US" dirty="0"/>
          </a:p>
        </p:txBody>
      </p:sp>
      <p:sp>
        <p:nvSpPr>
          <p:cNvPr id="4" name="Slide Number Placeholder 3">
            <a:extLst>
              <a:ext uri="{FF2B5EF4-FFF2-40B4-BE49-F238E27FC236}">
                <a16:creationId xmlns:a16="http://schemas.microsoft.com/office/drawing/2014/main" id="{73224FDE-E648-4A5B-B649-C232EB1AAF66}"/>
              </a:ext>
            </a:extLst>
          </p:cNvPr>
          <p:cNvSpPr>
            <a:spLocks noGrp="1"/>
          </p:cNvSpPr>
          <p:nvPr>
            <p:ph type="sldNum" sz="quarter" idx="12"/>
          </p:nvPr>
        </p:nvSpPr>
        <p:spPr/>
        <p:txBody>
          <a:bodyPr/>
          <a:lstStyle/>
          <a:p>
            <a:fld id="{30F35C39-F39F-4C0B-997D-CB1EB03A2CEE}" type="slidenum">
              <a:rPr lang="en-US" smtClean="0"/>
              <a:t>3</a:t>
            </a:fld>
            <a:endParaRPr lang="en-US"/>
          </a:p>
        </p:txBody>
      </p:sp>
    </p:spTree>
    <p:extLst>
      <p:ext uri="{BB962C8B-B14F-4D97-AF65-F5344CB8AC3E}">
        <p14:creationId xmlns:p14="http://schemas.microsoft.com/office/powerpoint/2010/main" val="1173313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14FA-7EFA-4F72-8062-872152B0E041}"/>
              </a:ext>
            </a:extLst>
          </p:cNvPr>
          <p:cNvSpPr>
            <a:spLocks noGrp="1"/>
          </p:cNvSpPr>
          <p:nvPr>
            <p:ph type="title"/>
          </p:nvPr>
        </p:nvSpPr>
        <p:spPr/>
        <p:txBody>
          <a:bodyPr>
            <a:normAutofit fontScale="90000"/>
          </a:bodyPr>
          <a:lstStyle/>
          <a:p>
            <a:pPr algn="ctr"/>
            <a:r>
              <a:rPr lang="en-US" sz="4400" b="1" dirty="0">
                <a:latin typeface="+mn-lt"/>
              </a:rPr>
              <a:t>Nitrification</a:t>
            </a:r>
            <a:r>
              <a:rPr lang="en-US" sz="4900" dirty="0">
                <a:latin typeface="+mn-lt"/>
              </a:rPr>
              <a:t> </a:t>
            </a:r>
            <a:br>
              <a:rPr lang="en-US" dirty="0">
                <a:latin typeface="+mn-lt"/>
              </a:rPr>
            </a:br>
            <a:r>
              <a:rPr lang="en-US" sz="3100" b="0" dirty="0">
                <a:latin typeface="+mn-lt"/>
              </a:rPr>
              <a:t>A microbial process that converts </a:t>
            </a:r>
            <a:r>
              <a:rPr lang="en-US" sz="3100" dirty="0">
                <a:latin typeface="+mn-lt"/>
              </a:rPr>
              <a:t>ammonium </a:t>
            </a:r>
            <a:r>
              <a:rPr lang="en-US" sz="3100" dirty="0">
                <a:solidFill>
                  <a:prstClr val="black"/>
                </a:solidFill>
                <a:latin typeface="+mn-lt"/>
                <a:ea typeface="ＭＳ Ｐゴシック" charset="0"/>
                <a:cs typeface="Geneva" charset="0"/>
              </a:rPr>
              <a:t>(NH</a:t>
            </a:r>
            <a:r>
              <a:rPr lang="en-US" sz="3100" baseline="-25000" dirty="0">
                <a:solidFill>
                  <a:prstClr val="black"/>
                </a:solidFill>
                <a:latin typeface="+mn-lt"/>
                <a:ea typeface="ＭＳ Ｐゴシック" charset="0"/>
                <a:cs typeface="Geneva" charset="0"/>
              </a:rPr>
              <a:t>4</a:t>
            </a:r>
            <a:r>
              <a:rPr lang="en-US" sz="3100" baseline="30000" dirty="0">
                <a:solidFill>
                  <a:prstClr val="black"/>
                </a:solidFill>
                <a:latin typeface="+mn-lt"/>
                <a:ea typeface="ＭＳ Ｐゴシック" charset="0"/>
                <a:cs typeface="Geneva" charset="0"/>
              </a:rPr>
              <a:t>+</a:t>
            </a:r>
            <a:r>
              <a:rPr lang="en-US" sz="3100" dirty="0">
                <a:solidFill>
                  <a:prstClr val="black"/>
                </a:solidFill>
                <a:latin typeface="+mn-lt"/>
                <a:ea typeface="ＭＳ Ｐゴシック" charset="0"/>
                <a:cs typeface="Geneva" charset="0"/>
              </a:rPr>
              <a:t>) </a:t>
            </a:r>
            <a:r>
              <a:rPr lang="en-US" sz="3100" b="0" dirty="0">
                <a:latin typeface="+mn-lt"/>
              </a:rPr>
              <a:t>to </a:t>
            </a:r>
            <a:r>
              <a:rPr lang="en-US" sz="3100" dirty="0">
                <a:latin typeface="+mn-lt"/>
              </a:rPr>
              <a:t>nitrate</a:t>
            </a:r>
            <a:r>
              <a:rPr lang="en-US" sz="3100" dirty="0">
                <a:solidFill>
                  <a:prstClr val="black"/>
                </a:solidFill>
                <a:latin typeface="+mn-lt"/>
                <a:ea typeface="ＭＳ Ｐゴシック" charset="0"/>
              </a:rPr>
              <a:t> </a:t>
            </a:r>
            <a:r>
              <a:rPr lang="en-US" sz="3100" dirty="0">
                <a:solidFill>
                  <a:prstClr val="black"/>
                </a:solidFill>
                <a:latin typeface="+mn-lt"/>
                <a:ea typeface="ＭＳ Ｐゴシック" charset="0"/>
                <a:cs typeface="Geneva" charset="0"/>
              </a:rPr>
              <a:t>( NO</a:t>
            </a:r>
            <a:r>
              <a:rPr lang="en-US" sz="3100" baseline="-25000" dirty="0">
                <a:solidFill>
                  <a:prstClr val="black"/>
                </a:solidFill>
                <a:latin typeface="+mn-lt"/>
                <a:ea typeface="ＭＳ Ｐゴシック" charset="0"/>
                <a:cs typeface="Geneva" charset="0"/>
              </a:rPr>
              <a:t>3</a:t>
            </a:r>
            <a:r>
              <a:rPr lang="en-US" sz="3100" baseline="30000" dirty="0">
                <a:solidFill>
                  <a:prstClr val="black"/>
                </a:solidFill>
                <a:latin typeface="+mn-lt"/>
                <a:ea typeface="ＭＳ Ｐゴシック" charset="0"/>
                <a:cs typeface="Geneva" charset="0"/>
              </a:rPr>
              <a:t>-</a:t>
            </a:r>
            <a:r>
              <a:rPr lang="en-US" sz="3100" dirty="0">
                <a:solidFill>
                  <a:prstClr val="black"/>
                </a:solidFill>
                <a:latin typeface="+mn-lt"/>
                <a:ea typeface="ＭＳ Ｐゴシック" charset="0"/>
                <a:cs typeface="Geneva" charset="0"/>
              </a:rPr>
              <a:t>)</a:t>
            </a:r>
            <a:endParaRPr lang="en-US" sz="2700" dirty="0">
              <a:latin typeface="+mn-lt"/>
            </a:endParaRPr>
          </a:p>
        </p:txBody>
      </p:sp>
      <p:sp>
        <p:nvSpPr>
          <p:cNvPr id="4" name="Slide Number Placeholder 3">
            <a:extLst>
              <a:ext uri="{FF2B5EF4-FFF2-40B4-BE49-F238E27FC236}">
                <a16:creationId xmlns:a16="http://schemas.microsoft.com/office/drawing/2014/main" id="{EEB4FBB0-F3A4-4279-8E3B-DDB8FA2FAB33}"/>
              </a:ext>
            </a:extLst>
          </p:cNvPr>
          <p:cNvSpPr>
            <a:spLocks noGrp="1"/>
          </p:cNvSpPr>
          <p:nvPr>
            <p:ph type="sldNum" sz="quarter" idx="12"/>
          </p:nvPr>
        </p:nvSpPr>
        <p:spPr/>
        <p:txBody>
          <a:bodyPr/>
          <a:lstStyle/>
          <a:p>
            <a:fld id="{30F35C39-F39F-4C0B-997D-CB1EB03A2CEE}" type="slidenum">
              <a:rPr lang="en-US" smtClean="0"/>
              <a:t>30</a:t>
            </a:fld>
            <a:endParaRPr lang="en-US"/>
          </a:p>
        </p:txBody>
      </p:sp>
      <p:cxnSp>
        <p:nvCxnSpPr>
          <p:cNvPr id="17" name="Straight Arrow Connector 16">
            <a:extLst>
              <a:ext uri="{FF2B5EF4-FFF2-40B4-BE49-F238E27FC236}">
                <a16:creationId xmlns:a16="http://schemas.microsoft.com/office/drawing/2014/main" id="{B9E4BE6C-859A-47AA-8A95-2D049D3FE127}"/>
              </a:ext>
            </a:extLst>
          </p:cNvPr>
          <p:cNvCxnSpPr>
            <a:cxnSpLocks/>
            <a:stCxn id="22" idx="4"/>
            <a:endCxn id="23" idx="0"/>
          </p:cNvCxnSpPr>
          <p:nvPr/>
        </p:nvCxnSpPr>
        <p:spPr>
          <a:xfrm>
            <a:off x="4530766" y="4541970"/>
            <a:ext cx="16073" cy="78791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C11E5A-A105-44FB-B71E-FC9B26D9ACA0}"/>
              </a:ext>
            </a:extLst>
          </p:cNvPr>
          <p:cNvSpPr txBox="1"/>
          <p:nvPr/>
        </p:nvSpPr>
        <p:spPr>
          <a:xfrm>
            <a:off x="1905003" y="4456273"/>
            <a:ext cx="210436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chemeClr val="accent2"/>
                </a:solidFill>
              </a:rPr>
              <a:t>Nitrification</a:t>
            </a:r>
          </a:p>
        </p:txBody>
      </p:sp>
      <p:sp>
        <p:nvSpPr>
          <p:cNvPr id="19" name="TextBox 18">
            <a:extLst>
              <a:ext uri="{FF2B5EF4-FFF2-40B4-BE49-F238E27FC236}">
                <a16:creationId xmlns:a16="http://schemas.microsoft.com/office/drawing/2014/main" id="{710B7BA9-3A5C-4433-8EFF-BFE37FE78180}"/>
              </a:ext>
            </a:extLst>
          </p:cNvPr>
          <p:cNvSpPr txBox="1"/>
          <p:nvPr/>
        </p:nvSpPr>
        <p:spPr>
          <a:xfrm>
            <a:off x="5523049" y="3612326"/>
            <a:ext cx="202073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2"/>
                </a:solidFill>
              </a:rPr>
              <a:t>Ammonium</a:t>
            </a:r>
          </a:p>
        </p:txBody>
      </p:sp>
      <p:sp>
        <p:nvSpPr>
          <p:cNvPr id="20" name="TextBox 19">
            <a:extLst>
              <a:ext uri="{FF2B5EF4-FFF2-40B4-BE49-F238E27FC236}">
                <a16:creationId xmlns:a16="http://schemas.microsoft.com/office/drawing/2014/main" id="{A704908F-96C2-47BB-8C36-CA4DFF5AE753}"/>
              </a:ext>
            </a:extLst>
          </p:cNvPr>
          <p:cNvSpPr txBox="1"/>
          <p:nvPr/>
        </p:nvSpPr>
        <p:spPr>
          <a:xfrm>
            <a:off x="5577932" y="5441797"/>
            <a:ext cx="147428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860000"/>
                </a:solidFill>
              </a:rPr>
              <a:t>Nitrate</a:t>
            </a:r>
          </a:p>
        </p:txBody>
      </p:sp>
      <p:sp>
        <p:nvSpPr>
          <p:cNvPr id="22" name="Oval 21">
            <a:extLst>
              <a:ext uri="{FF2B5EF4-FFF2-40B4-BE49-F238E27FC236}">
                <a16:creationId xmlns:a16="http://schemas.microsoft.com/office/drawing/2014/main" id="{593ED2AF-9077-4D8C-A476-FFEDA1247A38}"/>
              </a:ext>
            </a:extLst>
          </p:cNvPr>
          <p:cNvSpPr/>
          <p:nvPr/>
        </p:nvSpPr>
        <p:spPr>
          <a:xfrm>
            <a:off x="3977218" y="3550422"/>
            <a:ext cx="1107095" cy="99154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sp>
        <p:nvSpPr>
          <p:cNvPr id="23" name="Oval 22">
            <a:extLst>
              <a:ext uri="{FF2B5EF4-FFF2-40B4-BE49-F238E27FC236}">
                <a16:creationId xmlns:a16="http://schemas.microsoft.com/office/drawing/2014/main" id="{9B31C624-6EC6-426B-9689-3F9D752539CC}"/>
              </a:ext>
            </a:extLst>
          </p:cNvPr>
          <p:cNvSpPr/>
          <p:nvPr/>
        </p:nvSpPr>
        <p:spPr>
          <a:xfrm>
            <a:off x="4009364" y="5329884"/>
            <a:ext cx="1074949" cy="991549"/>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NO</a:t>
            </a:r>
            <a:r>
              <a:rPr lang="en-US" sz="2400" baseline="-25000" dirty="0">
                <a:solidFill>
                  <a:srgbClr val="860000"/>
                </a:solidFill>
              </a:rPr>
              <a:t>3</a:t>
            </a:r>
            <a:r>
              <a:rPr lang="en-US" sz="2400" baseline="30000" dirty="0">
                <a:solidFill>
                  <a:srgbClr val="860000"/>
                </a:solidFill>
              </a:rPr>
              <a:t>-</a:t>
            </a:r>
          </a:p>
        </p:txBody>
      </p:sp>
      <p:cxnSp>
        <p:nvCxnSpPr>
          <p:cNvPr id="12" name="Straight Arrow Connector 11">
            <a:extLst>
              <a:ext uri="{FF2B5EF4-FFF2-40B4-BE49-F238E27FC236}">
                <a16:creationId xmlns:a16="http://schemas.microsoft.com/office/drawing/2014/main" id="{DA2CF858-4EFA-4B64-8F0F-01F1F6ED5EA6}"/>
              </a:ext>
            </a:extLst>
          </p:cNvPr>
          <p:cNvCxnSpPr>
            <a:cxnSpLocks/>
            <a:stCxn id="13" idx="2"/>
          </p:cNvCxnSpPr>
          <p:nvPr/>
        </p:nvCxnSpPr>
        <p:spPr>
          <a:xfrm flipH="1">
            <a:off x="4573675" y="2840388"/>
            <a:ext cx="1082090" cy="61960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776222CC-BF2C-4435-AD07-503C77BFF4D4}"/>
              </a:ext>
            </a:extLst>
          </p:cNvPr>
          <p:cNvSpPr/>
          <p:nvPr/>
        </p:nvSpPr>
        <p:spPr>
          <a:xfrm>
            <a:off x="4740084" y="2020086"/>
            <a:ext cx="1831362" cy="820302"/>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Soil Organic Matter</a:t>
            </a:r>
          </a:p>
        </p:txBody>
      </p:sp>
      <p:sp>
        <p:nvSpPr>
          <p:cNvPr id="14" name="Rectangle: Rounded Corners 13">
            <a:extLst>
              <a:ext uri="{FF2B5EF4-FFF2-40B4-BE49-F238E27FC236}">
                <a16:creationId xmlns:a16="http://schemas.microsoft.com/office/drawing/2014/main" id="{1728DFD7-623E-449C-A423-B5E532AD51AE}"/>
              </a:ext>
            </a:extLst>
          </p:cNvPr>
          <p:cNvSpPr/>
          <p:nvPr/>
        </p:nvSpPr>
        <p:spPr>
          <a:xfrm>
            <a:off x="2743200" y="2023435"/>
            <a:ext cx="1678963" cy="820302"/>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Fertilizers</a:t>
            </a:r>
          </a:p>
        </p:txBody>
      </p:sp>
      <p:cxnSp>
        <p:nvCxnSpPr>
          <p:cNvPr id="15" name="Straight Arrow Connector 14">
            <a:extLst>
              <a:ext uri="{FF2B5EF4-FFF2-40B4-BE49-F238E27FC236}">
                <a16:creationId xmlns:a16="http://schemas.microsoft.com/office/drawing/2014/main" id="{88B19B37-0721-41F8-81C7-9B600BC84F1C}"/>
              </a:ext>
            </a:extLst>
          </p:cNvPr>
          <p:cNvCxnSpPr>
            <a:cxnSpLocks/>
            <a:stCxn id="14" idx="2"/>
          </p:cNvCxnSpPr>
          <p:nvPr/>
        </p:nvCxnSpPr>
        <p:spPr>
          <a:xfrm>
            <a:off x="3582682" y="2843737"/>
            <a:ext cx="972745" cy="61960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753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F4D-953A-4639-A10B-F938B204A410}"/>
              </a:ext>
            </a:extLst>
          </p:cNvPr>
          <p:cNvSpPr>
            <a:spLocks noGrp="1"/>
          </p:cNvSpPr>
          <p:nvPr>
            <p:ph type="title"/>
          </p:nvPr>
        </p:nvSpPr>
        <p:spPr/>
        <p:txBody>
          <a:bodyPr>
            <a:normAutofit/>
          </a:bodyPr>
          <a:lstStyle/>
          <a:p>
            <a:pPr algn="ctr"/>
            <a:r>
              <a:rPr lang="en-US" b="1" dirty="0">
                <a:latin typeface="+mn-lt"/>
              </a:rPr>
              <a:t>Nitrification</a:t>
            </a:r>
            <a:r>
              <a:rPr lang="en-US" dirty="0">
                <a:latin typeface="+mn-lt"/>
              </a:rPr>
              <a:t> </a:t>
            </a:r>
            <a:br>
              <a:rPr lang="en-US" dirty="0">
                <a:latin typeface="+mn-lt"/>
              </a:rPr>
            </a:br>
            <a:r>
              <a:rPr lang="en-US" sz="2800" dirty="0">
                <a:latin typeface="+mn-lt"/>
              </a:rPr>
              <a:t>Ammonium </a:t>
            </a:r>
            <a:r>
              <a:rPr lang="en-US" sz="2800" dirty="0">
                <a:latin typeface="+mn-lt"/>
                <a:sym typeface="Wingdings" panose="05000000000000000000" pitchFamily="2" charset="2"/>
              </a:rPr>
              <a:t> Nitrate</a:t>
            </a:r>
            <a:endParaRPr lang="en-US" dirty="0">
              <a:latin typeface="+mn-lt"/>
            </a:endParaRPr>
          </a:p>
        </p:txBody>
      </p:sp>
      <p:sp>
        <p:nvSpPr>
          <p:cNvPr id="3" name="Content Placeholder 2">
            <a:extLst>
              <a:ext uri="{FF2B5EF4-FFF2-40B4-BE49-F238E27FC236}">
                <a16:creationId xmlns:a16="http://schemas.microsoft.com/office/drawing/2014/main" id="{9CA5349A-DA76-4F5D-B8F9-37316C5F204A}"/>
              </a:ext>
            </a:extLst>
          </p:cNvPr>
          <p:cNvSpPr>
            <a:spLocks noGrp="1"/>
          </p:cNvSpPr>
          <p:nvPr>
            <p:ph idx="1"/>
          </p:nvPr>
        </p:nvSpPr>
        <p:spPr/>
        <p:txBody>
          <a:bodyPr/>
          <a:lstStyle/>
          <a:p>
            <a:r>
              <a:rPr lang="en-US" dirty="0"/>
              <a:t>Ammonium is used as an energy source by bacteria resulting in the production of nitrate</a:t>
            </a:r>
          </a:p>
          <a:p>
            <a:pPr lvl="1"/>
            <a:r>
              <a:rPr lang="en-US" dirty="0"/>
              <a:t>Nitrate is readily available for plant uptake</a:t>
            </a:r>
          </a:p>
          <a:p>
            <a:pPr marL="457200" lvl="1" indent="0">
              <a:buNone/>
            </a:pPr>
            <a:endParaRPr lang="en-US" dirty="0"/>
          </a:p>
          <a:p>
            <a:r>
              <a:rPr lang="en-US" altLang="en-US" dirty="0">
                <a:solidFill>
                  <a:srgbClr val="000000"/>
                </a:solidFill>
              </a:rPr>
              <a:t>Process enhanced by warm, moist, and well aerated soils</a:t>
            </a:r>
            <a:r>
              <a:rPr lang="en-US" dirty="0"/>
              <a:t> </a:t>
            </a:r>
          </a:p>
          <a:p>
            <a:endParaRPr lang="en-US" dirty="0"/>
          </a:p>
        </p:txBody>
      </p:sp>
      <p:sp>
        <p:nvSpPr>
          <p:cNvPr id="4" name="Slide Number Placeholder 3">
            <a:extLst>
              <a:ext uri="{FF2B5EF4-FFF2-40B4-BE49-F238E27FC236}">
                <a16:creationId xmlns:a16="http://schemas.microsoft.com/office/drawing/2014/main" id="{CE581CC0-9DB6-4A5B-8659-8EE4A08E1A97}"/>
              </a:ext>
            </a:extLst>
          </p:cNvPr>
          <p:cNvSpPr>
            <a:spLocks noGrp="1"/>
          </p:cNvSpPr>
          <p:nvPr>
            <p:ph type="sldNum" sz="quarter" idx="12"/>
          </p:nvPr>
        </p:nvSpPr>
        <p:spPr/>
        <p:txBody>
          <a:bodyPr/>
          <a:lstStyle/>
          <a:p>
            <a:fld id="{30F35C39-F39F-4C0B-997D-CB1EB03A2CEE}" type="slidenum">
              <a:rPr lang="en-US" smtClean="0"/>
              <a:t>31</a:t>
            </a:fld>
            <a:endParaRPr lang="en-US"/>
          </a:p>
        </p:txBody>
      </p:sp>
    </p:spTree>
    <p:extLst>
      <p:ext uri="{BB962C8B-B14F-4D97-AF65-F5344CB8AC3E}">
        <p14:creationId xmlns:p14="http://schemas.microsoft.com/office/powerpoint/2010/main" val="419745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30349"/>
            <a:ext cx="8229600" cy="307777"/>
          </a:xfrm>
          <a:prstGeom prst="rect">
            <a:avLst/>
          </a:prstGeom>
          <a:noFill/>
        </p:spPr>
        <p:txBody>
          <a:bodyPr wrap="square" rtlCol="0">
            <a:spAutoFit/>
          </a:bodyPr>
          <a:lstStyle/>
          <a:p>
            <a:r>
              <a:rPr lang="en-US" sz="1400" dirty="0">
                <a:solidFill>
                  <a:prstClr val="black"/>
                </a:solidFill>
              </a:rPr>
              <a:t>(Figure: Adapted from Western Fertilizer Handbook)</a:t>
            </a:r>
          </a:p>
        </p:txBody>
      </p:sp>
      <p:grpSp>
        <p:nvGrpSpPr>
          <p:cNvPr id="2" name="Group 1"/>
          <p:cNvGrpSpPr/>
          <p:nvPr/>
        </p:nvGrpSpPr>
        <p:grpSpPr>
          <a:xfrm>
            <a:off x="570100" y="1687254"/>
            <a:ext cx="7391400" cy="4397512"/>
            <a:chOff x="1117599" y="1668191"/>
            <a:chExt cx="5740400" cy="3213013"/>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7599" y="1668191"/>
              <a:ext cx="5740400" cy="32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V="1">
              <a:off x="3698982" y="1951990"/>
              <a:ext cx="1" cy="217043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209800" y="3030721"/>
              <a:ext cx="32004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86001" y="1905000"/>
              <a:ext cx="1701798"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410200" y="3276600"/>
              <a:ext cx="0" cy="84582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871639" y="1089879"/>
            <a:ext cx="465302" cy="4475147"/>
            <a:chOff x="3871639" y="1089879"/>
            <a:chExt cx="465302" cy="4475147"/>
          </a:xfrm>
        </p:grpSpPr>
        <p:sp>
          <p:nvSpPr>
            <p:cNvPr id="4" name="Oval 3"/>
            <p:cNvSpPr/>
            <p:nvPr/>
          </p:nvSpPr>
          <p:spPr>
            <a:xfrm rot="2486458">
              <a:off x="3871639" y="1089879"/>
              <a:ext cx="381000" cy="4475147"/>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8689173">
              <a:off x="2044967" y="3040280"/>
              <a:ext cx="4214615" cy="369332"/>
            </a:xfrm>
            <a:prstGeom prst="rect">
              <a:avLst/>
            </a:prstGeom>
            <a:noFill/>
          </p:spPr>
          <p:txBody>
            <a:bodyPr wrap="none" rtlCol="0">
              <a:spAutoFit/>
            </a:bodyPr>
            <a:lstStyle/>
            <a:p>
              <a:r>
                <a:rPr lang="en-US" dirty="0">
                  <a:solidFill>
                    <a:prstClr val="black"/>
                  </a:solidFill>
                </a:rPr>
                <a:t>Average May-Sept Soil Temp SJV 0-4 inches</a:t>
              </a:r>
            </a:p>
          </p:txBody>
        </p:sp>
      </p:grpSp>
      <p:sp>
        <p:nvSpPr>
          <p:cNvPr id="17" name="TextBox 16"/>
          <p:cNvSpPr txBox="1"/>
          <p:nvPr/>
        </p:nvSpPr>
        <p:spPr>
          <a:xfrm>
            <a:off x="6071898" y="3119120"/>
            <a:ext cx="2240974" cy="830997"/>
          </a:xfrm>
          <a:prstGeom prst="rect">
            <a:avLst/>
          </a:prstGeom>
          <a:noFill/>
        </p:spPr>
        <p:txBody>
          <a:bodyPr wrap="square" rtlCol="0">
            <a:spAutoFit/>
          </a:bodyPr>
          <a:lstStyle/>
          <a:p>
            <a:r>
              <a:rPr lang="en-US" sz="2400" dirty="0"/>
              <a:t>Average of 50%</a:t>
            </a:r>
          </a:p>
          <a:p>
            <a:r>
              <a:rPr lang="en-US" sz="2400" dirty="0"/>
              <a:t>In 1-2 weeks</a:t>
            </a:r>
          </a:p>
        </p:txBody>
      </p:sp>
      <p:sp>
        <p:nvSpPr>
          <p:cNvPr id="19" name="Oval 18"/>
          <p:cNvSpPr/>
          <p:nvPr/>
        </p:nvSpPr>
        <p:spPr>
          <a:xfrm>
            <a:off x="3357965" y="3348916"/>
            <a:ext cx="912324" cy="406348"/>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cxnSpLocks/>
            <a:stCxn id="17" idx="1"/>
            <a:endCxn id="19" idx="6"/>
          </p:cNvCxnSpPr>
          <p:nvPr/>
        </p:nvCxnSpPr>
        <p:spPr>
          <a:xfrm flipH="1">
            <a:off x="4270289" y="3534619"/>
            <a:ext cx="1801609" cy="174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itle 19">
            <a:extLst>
              <a:ext uri="{FF2B5EF4-FFF2-40B4-BE49-F238E27FC236}">
                <a16:creationId xmlns:a16="http://schemas.microsoft.com/office/drawing/2014/main" id="{7CB4AF89-E3DA-40A8-9166-022F4E43B744}"/>
              </a:ext>
            </a:extLst>
          </p:cNvPr>
          <p:cNvSpPr>
            <a:spLocks noGrp="1"/>
          </p:cNvSpPr>
          <p:nvPr>
            <p:ph type="title"/>
          </p:nvPr>
        </p:nvSpPr>
        <p:spPr/>
        <p:txBody>
          <a:bodyPr>
            <a:normAutofit/>
          </a:bodyPr>
          <a:lstStyle/>
          <a:p>
            <a:pPr algn="ctr"/>
            <a:r>
              <a:rPr lang="en-US" altLang="en-US" b="1" dirty="0">
                <a:solidFill>
                  <a:srgbClr val="000000"/>
                </a:solidFill>
                <a:latin typeface="+mn-lt"/>
              </a:rPr>
              <a:t>Nitrification:</a:t>
            </a:r>
            <a:r>
              <a:rPr lang="en-US" altLang="en-US" dirty="0">
                <a:solidFill>
                  <a:srgbClr val="000000"/>
                </a:solidFill>
                <a:latin typeface="+mn-lt"/>
              </a:rPr>
              <a:t> How Quickly Does it Occur?</a:t>
            </a:r>
            <a:endParaRPr lang="en-US" dirty="0">
              <a:latin typeface="+mn-lt"/>
            </a:endParaRPr>
          </a:p>
        </p:txBody>
      </p:sp>
      <p:sp>
        <p:nvSpPr>
          <p:cNvPr id="18" name="Slide Number Placeholder 17">
            <a:extLst>
              <a:ext uri="{FF2B5EF4-FFF2-40B4-BE49-F238E27FC236}">
                <a16:creationId xmlns:a16="http://schemas.microsoft.com/office/drawing/2014/main" id="{ECB90087-0B24-4F23-AB30-416F9618799B}"/>
              </a:ext>
            </a:extLst>
          </p:cNvPr>
          <p:cNvSpPr>
            <a:spLocks noGrp="1"/>
          </p:cNvSpPr>
          <p:nvPr>
            <p:ph type="sldNum" sz="quarter" idx="12"/>
          </p:nvPr>
        </p:nvSpPr>
        <p:spPr/>
        <p:txBody>
          <a:bodyPr/>
          <a:lstStyle/>
          <a:p>
            <a:fld id="{30F35C39-F39F-4C0B-997D-CB1EB03A2CEE}" type="slidenum">
              <a:rPr lang="en-US" smtClean="0"/>
              <a:t>32</a:t>
            </a:fld>
            <a:endParaRPr lang="en-US"/>
          </a:p>
        </p:txBody>
      </p:sp>
    </p:spTree>
    <p:extLst>
      <p:ext uri="{BB962C8B-B14F-4D97-AF65-F5344CB8AC3E}">
        <p14:creationId xmlns:p14="http://schemas.microsoft.com/office/powerpoint/2010/main" val="288286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solidFill>
                  <a:srgbClr val="000000"/>
                </a:solidFill>
                <a:latin typeface="+mn-lt"/>
              </a:rPr>
              <a:t>Ammonia Volatilization</a:t>
            </a:r>
            <a:br>
              <a:rPr lang="en-US" sz="3600" b="1" dirty="0">
                <a:solidFill>
                  <a:srgbClr val="000000"/>
                </a:solidFill>
                <a:latin typeface="+mn-lt"/>
              </a:rPr>
            </a:br>
            <a:r>
              <a:rPr lang="en-US" sz="3100" b="0" dirty="0">
                <a:solidFill>
                  <a:srgbClr val="000000"/>
                </a:solidFill>
                <a:latin typeface="+mn-lt"/>
              </a:rPr>
              <a:t>Volatilization is the loss of gaseous ammonia to the atmosphere</a:t>
            </a:r>
            <a:endParaRPr lang="en-US" sz="2700" b="0" dirty="0">
              <a:latin typeface="+mn-lt"/>
            </a:endParaRPr>
          </a:p>
        </p:txBody>
      </p:sp>
      <p:sp>
        <p:nvSpPr>
          <p:cNvPr id="3" name="Slide Number Placeholder 2">
            <a:extLst>
              <a:ext uri="{FF2B5EF4-FFF2-40B4-BE49-F238E27FC236}">
                <a16:creationId xmlns:a16="http://schemas.microsoft.com/office/drawing/2014/main" id="{D088C1C6-E8D8-4869-96E1-E00986FB5584}"/>
              </a:ext>
            </a:extLst>
          </p:cNvPr>
          <p:cNvSpPr>
            <a:spLocks noGrp="1"/>
          </p:cNvSpPr>
          <p:nvPr>
            <p:ph type="sldNum" sz="quarter" idx="12"/>
          </p:nvPr>
        </p:nvSpPr>
        <p:spPr/>
        <p:txBody>
          <a:bodyPr/>
          <a:lstStyle/>
          <a:p>
            <a:fld id="{30F35C39-F39F-4C0B-997D-CB1EB03A2CEE}" type="slidenum">
              <a:rPr lang="en-US" smtClean="0"/>
              <a:t>33</a:t>
            </a:fld>
            <a:endParaRPr lang="en-US"/>
          </a:p>
        </p:txBody>
      </p:sp>
      <p:cxnSp>
        <p:nvCxnSpPr>
          <p:cNvPr id="40" name="Straight Arrow Connector 39">
            <a:extLst>
              <a:ext uri="{FF2B5EF4-FFF2-40B4-BE49-F238E27FC236}">
                <a16:creationId xmlns:a16="http://schemas.microsoft.com/office/drawing/2014/main" id="{B24A4BA2-6822-4D1C-9823-75BBC3969B6F}"/>
              </a:ext>
            </a:extLst>
          </p:cNvPr>
          <p:cNvCxnSpPr>
            <a:cxnSpLocks/>
            <a:stCxn id="43" idx="4"/>
            <a:endCxn id="44" idx="0"/>
          </p:cNvCxnSpPr>
          <p:nvPr/>
        </p:nvCxnSpPr>
        <p:spPr>
          <a:xfrm>
            <a:off x="3483027" y="4642335"/>
            <a:ext cx="0" cy="78823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1611EAA-C755-4585-ADA0-06F7EA0BD925}"/>
              </a:ext>
            </a:extLst>
          </p:cNvPr>
          <p:cNvSpPr txBox="1"/>
          <p:nvPr/>
        </p:nvSpPr>
        <p:spPr>
          <a:xfrm>
            <a:off x="1098675" y="3805534"/>
            <a:ext cx="1676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tx2"/>
                </a:solidFill>
              </a:rPr>
              <a:t>Ammonium</a:t>
            </a:r>
          </a:p>
        </p:txBody>
      </p:sp>
      <p:sp>
        <p:nvSpPr>
          <p:cNvPr id="42" name="TextBox 41">
            <a:extLst>
              <a:ext uri="{FF2B5EF4-FFF2-40B4-BE49-F238E27FC236}">
                <a16:creationId xmlns:a16="http://schemas.microsoft.com/office/drawing/2014/main" id="{44E70AC2-172C-4692-9097-276C6ED5B0E1}"/>
              </a:ext>
            </a:extLst>
          </p:cNvPr>
          <p:cNvSpPr txBox="1"/>
          <p:nvPr/>
        </p:nvSpPr>
        <p:spPr>
          <a:xfrm>
            <a:off x="1479675" y="5562599"/>
            <a:ext cx="1295400" cy="461665"/>
          </a:xfrm>
          <a:prstGeom prst="rect">
            <a:avLst/>
          </a:prstGeom>
          <a:noFill/>
        </p:spPr>
        <p:txBody>
          <a:bodyPr wrap="square" rtlCol="0">
            <a:spAutoFit/>
          </a:bodyPr>
          <a:lstStyle/>
          <a:p>
            <a:r>
              <a:rPr lang="en-US" sz="2400" dirty="0">
                <a:solidFill>
                  <a:schemeClr val="bg1">
                    <a:lumMod val="50000"/>
                  </a:schemeClr>
                </a:solidFill>
              </a:rPr>
              <a:t>Nitrate</a:t>
            </a:r>
          </a:p>
        </p:txBody>
      </p:sp>
      <p:sp>
        <p:nvSpPr>
          <p:cNvPr id="43" name="Oval 42">
            <a:extLst>
              <a:ext uri="{FF2B5EF4-FFF2-40B4-BE49-F238E27FC236}">
                <a16:creationId xmlns:a16="http://schemas.microsoft.com/office/drawing/2014/main" id="{EECBC6F1-00B1-4A66-825B-9B2295142202}"/>
              </a:ext>
            </a:extLst>
          </p:cNvPr>
          <p:cNvSpPr/>
          <p:nvPr/>
        </p:nvSpPr>
        <p:spPr>
          <a:xfrm>
            <a:off x="2920076" y="3685823"/>
            <a:ext cx="1125902" cy="95651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sp>
        <p:nvSpPr>
          <p:cNvPr id="44" name="Oval 43">
            <a:extLst>
              <a:ext uri="{FF2B5EF4-FFF2-40B4-BE49-F238E27FC236}">
                <a16:creationId xmlns:a16="http://schemas.microsoft.com/office/drawing/2014/main" id="{48B3B985-D43A-4874-BC22-2A24C548C39C}"/>
              </a:ext>
            </a:extLst>
          </p:cNvPr>
          <p:cNvSpPr/>
          <p:nvPr/>
        </p:nvSpPr>
        <p:spPr>
          <a:xfrm>
            <a:off x="2920076" y="5430574"/>
            <a:ext cx="1125902" cy="1078209"/>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lumMod val="50000"/>
                  </a:schemeClr>
                </a:solidFill>
              </a:rPr>
              <a:t>NO</a:t>
            </a:r>
            <a:r>
              <a:rPr lang="en-US" sz="2400" baseline="-25000" dirty="0">
                <a:solidFill>
                  <a:schemeClr val="bg1">
                    <a:lumMod val="50000"/>
                  </a:schemeClr>
                </a:solidFill>
              </a:rPr>
              <a:t>3</a:t>
            </a:r>
            <a:r>
              <a:rPr lang="en-US" sz="2400" baseline="30000" dirty="0">
                <a:solidFill>
                  <a:schemeClr val="bg1">
                    <a:lumMod val="50000"/>
                  </a:schemeClr>
                </a:solidFill>
              </a:rPr>
              <a:t>-</a:t>
            </a:r>
          </a:p>
        </p:txBody>
      </p:sp>
      <p:pic>
        <p:nvPicPr>
          <p:cNvPr id="45" name="Graphic 44" descr="Partial Sun">
            <a:extLst>
              <a:ext uri="{FF2B5EF4-FFF2-40B4-BE49-F238E27FC236}">
                <a16:creationId xmlns:a16="http://schemas.microsoft.com/office/drawing/2014/main" id="{926A7ABB-5F3A-4A7C-9F63-8F24672E864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04971" y="1088358"/>
            <a:ext cx="1354504" cy="1354504"/>
          </a:xfrm>
          <a:prstGeom prst="rect">
            <a:avLst/>
          </a:prstGeom>
        </p:spPr>
      </p:pic>
      <p:cxnSp>
        <p:nvCxnSpPr>
          <p:cNvPr id="46" name="Connector: Curved 45">
            <a:extLst>
              <a:ext uri="{FF2B5EF4-FFF2-40B4-BE49-F238E27FC236}">
                <a16:creationId xmlns:a16="http://schemas.microsoft.com/office/drawing/2014/main" id="{BF3A4DBE-5F9A-4E12-867B-EB6FEC86E78D}"/>
              </a:ext>
            </a:extLst>
          </p:cNvPr>
          <p:cNvCxnSpPr>
            <a:cxnSpLocks/>
            <a:stCxn id="43" idx="6"/>
            <a:endCxn id="45" idx="2"/>
          </p:cNvCxnSpPr>
          <p:nvPr/>
        </p:nvCxnSpPr>
        <p:spPr>
          <a:xfrm flipV="1">
            <a:off x="4045978" y="2442862"/>
            <a:ext cx="3436245" cy="1721217"/>
          </a:xfrm>
          <a:prstGeom prst="curved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0B9C5C4-3AF6-45F4-8EE4-B98576CCACCF}"/>
              </a:ext>
            </a:extLst>
          </p:cNvPr>
          <p:cNvSpPr txBox="1"/>
          <p:nvPr/>
        </p:nvSpPr>
        <p:spPr>
          <a:xfrm>
            <a:off x="5098024" y="4454587"/>
            <a:ext cx="18383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tx2"/>
                </a:solidFill>
              </a:rPr>
              <a:t>Volatilization</a:t>
            </a:r>
          </a:p>
        </p:txBody>
      </p:sp>
      <p:sp>
        <p:nvSpPr>
          <p:cNvPr id="48" name="Oval 47">
            <a:extLst>
              <a:ext uri="{FF2B5EF4-FFF2-40B4-BE49-F238E27FC236}">
                <a16:creationId xmlns:a16="http://schemas.microsoft.com/office/drawing/2014/main" id="{8EDD4C63-DA50-4255-B7F9-ACA8ADD68780}"/>
              </a:ext>
            </a:extLst>
          </p:cNvPr>
          <p:cNvSpPr/>
          <p:nvPr/>
        </p:nvSpPr>
        <p:spPr>
          <a:xfrm>
            <a:off x="5973151" y="2633379"/>
            <a:ext cx="1087541" cy="100135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3</a:t>
            </a:r>
            <a:endParaRPr lang="en-US" sz="2400" baseline="30000" dirty="0">
              <a:solidFill>
                <a:schemeClr val="tx2"/>
              </a:solidFill>
            </a:endParaRPr>
          </a:p>
        </p:txBody>
      </p:sp>
      <p:sp>
        <p:nvSpPr>
          <p:cNvPr id="49" name="TextBox 48">
            <a:extLst>
              <a:ext uri="{FF2B5EF4-FFF2-40B4-BE49-F238E27FC236}">
                <a16:creationId xmlns:a16="http://schemas.microsoft.com/office/drawing/2014/main" id="{CEA836B4-1460-4B6F-82C9-9C37EEA22A7F}"/>
              </a:ext>
            </a:extLst>
          </p:cNvPr>
          <p:cNvSpPr txBox="1"/>
          <p:nvPr/>
        </p:nvSpPr>
        <p:spPr>
          <a:xfrm>
            <a:off x="7124699" y="3239137"/>
            <a:ext cx="15090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tx2"/>
                </a:solidFill>
              </a:rPr>
              <a:t>Ammonia</a:t>
            </a:r>
          </a:p>
        </p:txBody>
      </p:sp>
      <p:cxnSp>
        <p:nvCxnSpPr>
          <p:cNvPr id="50" name="Straight Arrow Connector 49">
            <a:extLst>
              <a:ext uri="{FF2B5EF4-FFF2-40B4-BE49-F238E27FC236}">
                <a16:creationId xmlns:a16="http://schemas.microsoft.com/office/drawing/2014/main" id="{E56E0781-7A6F-470A-88FE-F3F3276E0174}"/>
              </a:ext>
            </a:extLst>
          </p:cNvPr>
          <p:cNvCxnSpPr>
            <a:cxnSpLocks/>
            <a:stCxn id="51" idx="2"/>
            <a:endCxn id="43" idx="0"/>
          </p:cNvCxnSpPr>
          <p:nvPr/>
        </p:nvCxnSpPr>
        <p:spPr>
          <a:xfrm flipH="1">
            <a:off x="3483027" y="3037999"/>
            <a:ext cx="917045" cy="64782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8CB6B75D-A2D7-4E8C-93AB-50FED2A67977}"/>
              </a:ext>
            </a:extLst>
          </p:cNvPr>
          <p:cNvSpPr/>
          <p:nvPr/>
        </p:nvSpPr>
        <p:spPr>
          <a:xfrm>
            <a:off x="3542344" y="2354338"/>
            <a:ext cx="1715456" cy="683661"/>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Soil Organic Matter</a:t>
            </a:r>
          </a:p>
        </p:txBody>
      </p:sp>
      <p:sp>
        <p:nvSpPr>
          <p:cNvPr id="52" name="Rectangle: Rounded Corners 51">
            <a:extLst>
              <a:ext uri="{FF2B5EF4-FFF2-40B4-BE49-F238E27FC236}">
                <a16:creationId xmlns:a16="http://schemas.microsoft.com/office/drawing/2014/main" id="{83BD1F95-6354-4F49-ADF9-B077C34605FD}"/>
              </a:ext>
            </a:extLst>
          </p:cNvPr>
          <p:cNvSpPr/>
          <p:nvPr/>
        </p:nvSpPr>
        <p:spPr>
          <a:xfrm>
            <a:off x="1908561" y="2354338"/>
            <a:ext cx="1477348" cy="683662"/>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Fertilizers</a:t>
            </a:r>
          </a:p>
        </p:txBody>
      </p:sp>
      <p:cxnSp>
        <p:nvCxnSpPr>
          <p:cNvPr id="53" name="Straight Arrow Connector 52">
            <a:extLst>
              <a:ext uri="{FF2B5EF4-FFF2-40B4-BE49-F238E27FC236}">
                <a16:creationId xmlns:a16="http://schemas.microsoft.com/office/drawing/2014/main" id="{30BAA5F3-C66C-47B7-8E1A-200AD346FAE7}"/>
              </a:ext>
            </a:extLst>
          </p:cNvPr>
          <p:cNvCxnSpPr>
            <a:cxnSpLocks/>
            <a:stCxn id="52" idx="2"/>
            <a:endCxn id="43" idx="0"/>
          </p:cNvCxnSpPr>
          <p:nvPr/>
        </p:nvCxnSpPr>
        <p:spPr>
          <a:xfrm>
            <a:off x="2647235" y="3038000"/>
            <a:ext cx="835792" cy="647823"/>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38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229600" y="228600"/>
            <a:ext cx="868715" cy="990600"/>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solidFill>
                <a:srgbClr val="000000"/>
              </a:solidFill>
            </a:endParaRPr>
          </a:p>
        </p:txBody>
      </p:sp>
      <p:sp>
        <p:nvSpPr>
          <p:cNvPr id="3" name="Title 2">
            <a:extLst>
              <a:ext uri="{FF2B5EF4-FFF2-40B4-BE49-F238E27FC236}">
                <a16:creationId xmlns:a16="http://schemas.microsoft.com/office/drawing/2014/main" id="{7C0EACBE-A9B1-4AD4-B597-F66E9E5AEE1B}"/>
              </a:ext>
            </a:extLst>
          </p:cNvPr>
          <p:cNvSpPr>
            <a:spLocks noGrp="1"/>
          </p:cNvSpPr>
          <p:nvPr>
            <p:ph type="title"/>
          </p:nvPr>
        </p:nvSpPr>
        <p:spPr/>
        <p:txBody>
          <a:bodyPr>
            <a:normAutofit fontScale="90000"/>
          </a:bodyPr>
          <a:lstStyle/>
          <a:p>
            <a:pPr algn="ctr"/>
            <a:r>
              <a:rPr lang="en-US" sz="4400" b="1" dirty="0">
                <a:latin typeface="+mn-lt"/>
              </a:rPr>
              <a:t>Ammonia Volatilization</a:t>
            </a:r>
            <a:br>
              <a:rPr lang="en-US" dirty="0">
                <a:latin typeface="+mn-lt"/>
              </a:rPr>
            </a:br>
            <a:r>
              <a:rPr lang="en-US" sz="3100" b="0" dirty="0">
                <a:latin typeface="+mn-lt"/>
              </a:rPr>
              <a:t>The loss of gaseous ammonia (NH3) to the atmosphere</a:t>
            </a:r>
            <a:endParaRPr lang="en-US" b="0" dirty="0">
              <a:latin typeface="+mn-lt"/>
            </a:endParaRPr>
          </a:p>
        </p:txBody>
      </p:sp>
      <p:sp>
        <p:nvSpPr>
          <p:cNvPr id="7" name="Content Placeholder 2">
            <a:extLst>
              <a:ext uri="{FF2B5EF4-FFF2-40B4-BE49-F238E27FC236}">
                <a16:creationId xmlns:a16="http://schemas.microsoft.com/office/drawing/2014/main" id="{17938F53-E7FF-4710-A30C-86792CA17653}"/>
              </a:ext>
            </a:extLst>
          </p:cNvPr>
          <p:cNvSpPr>
            <a:spLocks noGrp="1"/>
          </p:cNvSpPr>
          <p:nvPr>
            <p:ph idx="1"/>
          </p:nvPr>
        </p:nvSpPr>
        <p:spPr/>
        <p:txBody>
          <a:bodyPr>
            <a:noAutofit/>
          </a:bodyPr>
          <a:lstStyle/>
          <a:p>
            <a:r>
              <a:rPr lang="en-US" sz="3200" dirty="0"/>
              <a:t>Materials where ammonia gas is present or is a result of their breakdown include fresh manure, ammonia injections, urea, and UAN</a:t>
            </a:r>
          </a:p>
          <a:p>
            <a:r>
              <a:rPr lang="en-US" sz="3200" dirty="0"/>
              <a:t>Conditions that favor volatilization</a:t>
            </a:r>
          </a:p>
          <a:p>
            <a:pPr lvl="1"/>
            <a:r>
              <a:rPr lang="en-US" sz="2800" dirty="0"/>
              <a:t>Lack of soil incorporation</a:t>
            </a:r>
          </a:p>
          <a:p>
            <a:pPr lvl="1"/>
            <a:r>
              <a:rPr lang="en-US" sz="2800" dirty="0"/>
              <a:t>Dry soil (low moisture content)</a:t>
            </a:r>
          </a:p>
          <a:p>
            <a:pPr lvl="1"/>
            <a:r>
              <a:rPr lang="en-US" sz="2800" dirty="0"/>
              <a:t>Coarse-textured soils (sandy)</a:t>
            </a:r>
          </a:p>
          <a:p>
            <a:pPr lvl="1"/>
            <a:r>
              <a:rPr lang="en-US" sz="2800" dirty="0"/>
              <a:t>High pH soils/water </a:t>
            </a:r>
          </a:p>
          <a:p>
            <a:pPr marL="0" indent="0">
              <a:buNone/>
            </a:pPr>
            <a:endParaRPr lang="en-US" altLang="en-US" sz="3200" dirty="0"/>
          </a:p>
        </p:txBody>
      </p:sp>
      <p:sp>
        <p:nvSpPr>
          <p:cNvPr id="2" name="Slide Number Placeholder 1">
            <a:extLst>
              <a:ext uri="{FF2B5EF4-FFF2-40B4-BE49-F238E27FC236}">
                <a16:creationId xmlns:a16="http://schemas.microsoft.com/office/drawing/2014/main" id="{BCA1C3EE-BDE8-434C-93F6-F7E601A3C35E}"/>
              </a:ext>
            </a:extLst>
          </p:cNvPr>
          <p:cNvSpPr>
            <a:spLocks noGrp="1"/>
          </p:cNvSpPr>
          <p:nvPr>
            <p:ph type="sldNum" sz="quarter" idx="12"/>
          </p:nvPr>
        </p:nvSpPr>
        <p:spPr/>
        <p:txBody>
          <a:bodyPr/>
          <a:lstStyle/>
          <a:p>
            <a:fld id="{30F35C39-F39F-4C0B-997D-CB1EB03A2CEE}" type="slidenum">
              <a:rPr lang="en-US" smtClean="0"/>
              <a:t>34</a:t>
            </a:fld>
            <a:endParaRPr lang="en-US"/>
          </a:p>
        </p:txBody>
      </p:sp>
    </p:spTree>
    <p:extLst>
      <p:ext uri="{BB962C8B-B14F-4D97-AF65-F5344CB8AC3E}">
        <p14:creationId xmlns:p14="http://schemas.microsoft.com/office/powerpoint/2010/main" val="310614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0385943-492B-4329-9C1A-A1D0E6FA6091}"/>
              </a:ext>
            </a:extLst>
          </p:cNvPr>
          <p:cNvSpPr/>
          <p:nvPr/>
        </p:nvSpPr>
        <p:spPr>
          <a:xfrm>
            <a:off x="5951402" y="4449809"/>
            <a:ext cx="1094323" cy="988366"/>
          </a:xfrm>
          <a:prstGeom prst="ellipse">
            <a:avLst/>
          </a:prstGeom>
          <a:solidFill>
            <a:srgbClr val="C00000">
              <a:tint val="66000"/>
              <a:satMod val="160000"/>
            </a:srgb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C00000"/>
                </a:solidFill>
              </a:rPr>
              <a:t>NO</a:t>
            </a:r>
            <a:r>
              <a:rPr lang="en-US" sz="2400" baseline="-25000" dirty="0">
                <a:solidFill>
                  <a:srgbClr val="C00000"/>
                </a:solidFill>
              </a:rPr>
              <a:t>3</a:t>
            </a:r>
            <a:r>
              <a:rPr lang="en-US" sz="2400" baseline="30000" dirty="0">
                <a:solidFill>
                  <a:srgbClr val="C00000"/>
                </a:solidFill>
              </a:rPr>
              <a:t>-</a:t>
            </a:r>
          </a:p>
        </p:txBody>
      </p:sp>
      <p:cxnSp>
        <p:nvCxnSpPr>
          <p:cNvPr id="10" name="Straight Arrow Connector 9">
            <a:extLst>
              <a:ext uri="{FF2B5EF4-FFF2-40B4-BE49-F238E27FC236}">
                <a16:creationId xmlns:a16="http://schemas.microsoft.com/office/drawing/2014/main" id="{06DC8505-3749-4B89-A05A-A14D2C75F103}"/>
              </a:ext>
            </a:extLst>
          </p:cNvPr>
          <p:cNvCxnSpPr>
            <a:cxnSpLocks/>
            <a:stCxn id="9" idx="2"/>
            <a:endCxn id="12" idx="3"/>
          </p:cNvCxnSpPr>
          <p:nvPr/>
        </p:nvCxnSpPr>
        <p:spPr>
          <a:xfrm flipH="1">
            <a:off x="3739923" y="4943992"/>
            <a:ext cx="2211479" cy="0"/>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CF9D13D-55C3-4103-BD72-A7006E81F1E7}"/>
              </a:ext>
            </a:extLst>
          </p:cNvPr>
          <p:cNvCxnSpPr>
            <a:cxnSpLocks/>
            <a:stCxn id="12" idx="0"/>
            <a:endCxn id="19" idx="2"/>
          </p:cNvCxnSpPr>
          <p:nvPr/>
        </p:nvCxnSpPr>
        <p:spPr>
          <a:xfrm flipV="1">
            <a:off x="2730273" y="2423006"/>
            <a:ext cx="10578" cy="2290153"/>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570F306-CC41-41BC-B2CC-B3B13D8F5C8B}"/>
              </a:ext>
            </a:extLst>
          </p:cNvPr>
          <p:cNvSpPr txBox="1"/>
          <p:nvPr/>
        </p:nvSpPr>
        <p:spPr>
          <a:xfrm>
            <a:off x="1720622" y="4713159"/>
            <a:ext cx="2019301" cy="461665"/>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solidFill>
                  <a:srgbClr val="C00000"/>
                </a:solidFill>
              </a:rPr>
              <a:t>Denitrification</a:t>
            </a:r>
          </a:p>
        </p:txBody>
      </p:sp>
      <p:sp>
        <p:nvSpPr>
          <p:cNvPr id="13" name="Oval 12">
            <a:extLst>
              <a:ext uri="{FF2B5EF4-FFF2-40B4-BE49-F238E27FC236}">
                <a16:creationId xmlns:a16="http://schemas.microsoft.com/office/drawing/2014/main" id="{295B81E9-35D6-41EC-8C3F-F9BA2EC096FE}"/>
              </a:ext>
            </a:extLst>
          </p:cNvPr>
          <p:cNvSpPr/>
          <p:nvPr/>
        </p:nvSpPr>
        <p:spPr>
          <a:xfrm>
            <a:off x="1552672" y="2423006"/>
            <a:ext cx="975351" cy="899942"/>
          </a:xfrm>
          <a:prstGeom prst="ellipse">
            <a:avLst/>
          </a:prstGeom>
          <a:solidFill>
            <a:srgbClr val="C00000">
              <a:tint val="66000"/>
              <a:satMod val="160000"/>
            </a:srgb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N</a:t>
            </a:r>
            <a:r>
              <a:rPr lang="en-US" sz="2400" baseline="-25000" dirty="0">
                <a:solidFill>
                  <a:srgbClr val="C00000"/>
                </a:solidFill>
              </a:rPr>
              <a:t>2</a:t>
            </a:r>
            <a:endParaRPr lang="en-US" sz="2400" baseline="30000" dirty="0">
              <a:solidFill>
                <a:srgbClr val="C00000"/>
              </a:solidFill>
            </a:endParaRPr>
          </a:p>
        </p:txBody>
      </p:sp>
      <p:sp>
        <p:nvSpPr>
          <p:cNvPr id="14" name="Oval 13">
            <a:extLst>
              <a:ext uri="{FF2B5EF4-FFF2-40B4-BE49-F238E27FC236}">
                <a16:creationId xmlns:a16="http://schemas.microsoft.com/office/drawing/2014/main" id="{0EE886B6-2ACF-4924-A98C-AA5EEA36F9D2}"/>
              </a:ext>
            </a:extLst>
          </p:cNvPr>
          <p:cNvSpPr/>
          <p:nvPr/>
        </p:nvSpPr>
        <p:spPr>
          <a:xfrm>
            <a:off x="2961046" y="3475903"/>
            <a:ext cx="973627" cy="858490"/>
          </a:xfrm>
          <a:prstGeom prst="ellipse">
            <a:avLst/>
          </a:prstGeom>
          <a:solidFill>
            <a:srgbClr val="C00000">
              <a:tint val="66000"/>
              <a:satMod val="160000"/>
            </a:srgb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NO</a:t>
            </a:r>
            <a:endParaRPr lang="en-US" sz="2400" baseline="30000" dirty="0">
              <a:solidFill>
                <a:srgbClr val="C00000"/>
              </a:solidFill>
            </a:endParaRPr>
          </a:p>
        </p:txBody>
      </p:sp>
      <p:sp>
        <p:nvSpPr>
          <p:cNvPr id="15" name="Oval 14">
            <a:extLst>
              <a:ext uri="{FF2B5EF4-FFF2-40B4-BE49-F238E27FC236}">
                <a16:creationId xmlns:a16="http://schemas.microsoft.com/office/drawing/2014/main" id="{312E4412-5C83-4FFC-BE4F-031A1B3F5BA7}"/>
              </a:ext>
            </a:extLst>
          </p:cNvPr>
          <p:cNvSpPr/>
          <p:nvPr/>
        </p:nvSpPr>
        <p:spPr>
          <a:xfrm>
            <a:off x="2920711" y="2423006"/>
            <a:ext cx="973627" cy="858497"/>
          </a:xfrm>
          <a:prstGeom prst="ellipse">
            <a:avLst/>
          </a:prstGeom>
          <a:solidFill>
            <a:srgbClr val="C00000">
              <a:tint val="66000"/>
              <a:satMod val="160000"/>
            </a:srgb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N</a:t>
            </a:r>
            <a:r>
              <a:rPr lang="en-US" sz="2400" baseline="-25000" dirty="0">
                <a:solidFill>
                  <a:srgbClr val="C00000"/>
                </a:solidFill>
              </a:rPr>
              <a:t>2</a:t>
            </a:r>
            <a:r>
              <a:rPr lang="en-US" sz="2400" dirty="0">
                <a:solidFill>
                  <a:srgbClr val="C00000"/>
                </a:solidFill>
              </a:rPr>
              <a:t>O</a:t>
            </a:r>
            <a:endParaRPr lang="en-US" sz="2400" baseline="30000" dirty="0">
              <a:solidFill>
                <a:srgbClr val="C00000"/>
              </a:solidFill>
            </a:endParaRPr>
          </a:p>
        </p:txBody>
      </p:sp>
      <p:sp>
        <p:nvSpPr>
          <p:cNvPr id="16" name="Rectangle 15">
            <a:extLst>
              <a:ext uri="{FF2B5EF4-FFF2-40B4-BE49-F238E27FC236}">
                <a16:creationId xmlns:a16="http://schemas.microsoft.com/office/drawing/2014/main" id="{66EB3C09-D5E1-4EBE-BFEA-43AEA04B4115}"/>
              </a:ext>
            </a:extLst>
          </p:cNvPr>
          <p:cNvSpPr/>
          <p:nvPr/>
        </p:nvSpPr>
        <p:spPr>
          <a:xfrm>
            <a:off x="3940842" y="2765199"/>
            <a:ext cx="2368341" cy="461665"/>
          </a:xfrm>
          <a:prstGeom prst="rect">
            <a:avLst/>
          </a:prstGeom>
        </p:spPr>
        <p:txBody>
          <a:bodyPr wrap="none">
            <a:spAutoFit/>
          </a:bodyPr>
          <a:lstStyle/>
          <a:p>
            <a:r>
              <a:rPr lang="en-US" sz="2400" dirty="0">
                <a:solidFill>
                  <a:srgbClr val="C00000"/>
                </a:solidFill>
              </a:rPr>
              <a:t>Nitrous Oxide gas</a:t>
            </a:r>
          </a:p>
        </p:txBody>
      </p:sp>
      <p:sp>
        <p:nvSpPr>
          <p:cNvPr id="17" name="Rectangle 16">
            <a:extLst>
              <a:ext uri="{FF2B5EF4-FFF2-40B4-BE49-F238E27FC236}">
                <a16:creationId xmlns:a16="http://schemas.microsoft.com/office/drawing/2014/main" id="{958B778B-ABFE-47D7-ACCD-2C51E58354BE}"/>
              </a:ext>
            </a:extLst>
          </p:cNvPr>
          <p:cNvSpPr/>
          <p:nvPr/>
        </p:nvSpPr>
        <p:spPr>
          <a:xfrm>
            <a:off x="3940842" y="3568082"/>
            <a:ext cx="2129622" cy="461665"/>
          </a:xfrm>
          <a:prstGeom prst="rect">
            <a:avLst/>
          </a:prstGeom>
        </p:spPr>
        <p:txBody>
          <a:bodyPr wrap="none">
            <a:spAutoFit/>
          </a:bodyPr>
          <a:lstStyle/>
          <a:p>
            <a:r>
              <a:rPr lang="en-US" sz="2400" dirty="0">
                <a:solidFill>
                  <a:srgbClr val="C00000"/>
                </a:solidFill>
              </a:rPr>
              <a:t>Nitric Oxide gas</a:t>
            </a:r>
          </a:p>
        </p:txBody>
      </p:sp>
      <p:pic>
        <p:nvPicPr>
          <p:cNvPr id="19" name="Graphic 18" descr="Partial Sun">
            <a:extLst>
              <a:ext uri="{FF2B5EF4-FFF2-40B4-BE49-F238E27FC236}">
                <a16:creationId xmlns:a16="http://schemas.microsoft.com/office/drawing/2014/main" id="{81247BF3-62EB-432D-B21C-3B1893A088E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63599" y="1068502"/>
            <a:ext cx="1354504" cy="1354504"/>
          </a:xfrm>
          <a:prstGeom prst="rect">
            <a:avLst/>
          </a:prstGeom>
        </p:spPr>
      </p:pic>
      <p:cxnSp>
        <p:nvCxnSpPr>
          <p:cNvPr id="23" name="Straight Arrow Connector 22">
            <a:extLst>
              <a:ext uri="{FF2B5EF4-FFF2-40B4-BE49-F238E27FC236}">
                <a16:creationId xmlns:a16="http://schemas.microsoft.com/office/drawing/2014/main" id="{3CCE779D-69AE-4151-9856-C29E811A7675}"/>
              </a:ext>
            </a:extLst>
          </p:cNvPr>
          <p:cNvCxnSpPr>
            <a:cxnSpLocks/>
            <a:stCxn id="9" idx="4"/>
          </p:cNvCxnSpPr>
          <p:nvPr/>
        </p:nvCxnSpPr>
        <p:spPr>
          <a:xfrm>
            <a:off x="6498564" y="5438175"/>
            <a:ext cx="0" cy="1054699"/>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4B6394D-2070-4A85-AF4F-693668716E05}"/>
              </a:ext>
            </a:extLst>
          </p:cNvPr>
          <p:cNvSpPr txBox="1"/>
          <p:nvPr/>
        </p:nvSpPr>
        <p:spPr>
          <a:xfrm>
            <a:off x="6940323" y="5624410"/>
            <a:ext cx="2019301" cy="461665"/>
          </a:xfrm>
          <a:prstGeom prst="rect">
            <a:avLst/>
          </a:prstGeom>
          <a:noFill/>
          <a:ln w="38100">
            <a:solidFill>
              <a:srgbClr val="C00000"/>
            </a:solidFill>
          </a:ln>
        </p:spPr>
        <p:txBody>
          <a:bodyPr wrap="square" rtlCol="0">
            <a:spAutoFit/>
          </a:bodyPr>
          <a:lstStyle/>
          <a:p>
            <a:pPr algn="ctr"/>
            <a:r>
              <a:rPr lang="en-US" sz="2400" dirty="0">
                <a:solidFill>
                  <a:srgbClr val="C00000"/>
                </a:solidFill>
              </a:rPr>
              <a:t>Leaching</a:t>
            </a:r>
          </a:p>
        </p:txBody>
      </p:sp>
      <p:sp>
        <p:nvSpPr>
          <p:cNvPr id="4" name="Title 3">
            <a:extLst>
              <a:ext uri="{FF2B5EF4-FFF2-40B4-BE49-F238E27FC236}">
                <a16:creationId xmlns:a16="http://schemas.microsoft.com/office/drawing/2014/main" id="{5503D845-9A41-492E-BD09-735B4C9231FF}"/>
              </a:ext>
            </a:extLst>
          </p:cNvPr>
          <p:cNvSpPr>
            <a:spLocks noGrp="1"/>
          </p:cNvSpPr>
          <p:nvPr>
            <p:ph type="title"/>
          </p:nvPr>
        </p:nvSpPr>
        <p:spPr/>
        <p:txBody>
          <a:bodyPr/>
          <a:lstStyle/>
          <a:p>
            <a:pPr algn="ctr"/>
            <a:r>
              <a:rPr lang="en-US" b="1" dirty="0">
                <a:solidFill>
                  <a:srgbClr val="000000"/>
                </a:solidFill>
                <a:latin typeface="+mn-lt"/>
              </a:rPr>
              <a:t>Nitrogen Cycle –</a:t>
            </a:r>
            <a:r>
              <a:rPr lang="en-US" dirty="0">
                <a:solidFill>
                  <a:srgbClr val="000000"/>
                </a:solidFill>
                <a:latin typeface="+mn-lt"/>
              </a:rPr>
              <a:t>Nitrate Losses</a:t>
            </a:r>
            <a:br>
              <a:rPr lang="en-US" b="1" dirty="0">
                <a:solidFill>
                  <a:srgbClr val="000000"/>
                </a:solidFill>
                <a:latin typeface="+mn-lt"/>
              </a:rPr>
            </a:br>
            <a:endParaRPr lang="en-US" b="1" dirty="0">
              <a:latin typeface="+mn-lt"/>
            </a:endParaRPr>
          </a:p>
        </p:txBody>
      </p:sp>
      <p:sp>
        <p:nvSpPr>
          <p:cNvPr id="2" name="Slide Number Placeholder 1">
            <a:extLst>
              <a:ext uri="{FF2B5EF4-FFF2-40B4-BE49-F238E27FC236}">
                <a16:creationId xmlns:a16="http://schemas.microsoft.com/office/drawing/2014/main" id="{AFB6C9A9-B3D2-4DDF-9781-D576A4EB92C8}"/>
              </a:ext>
            </a:extLst>
          </p:cNvPr>
          <p:cNvSpPr>
            <a:spLocks noGrp="1"/>
          </p:cNvSpPr>
          <p:nvPr>
            <p:ph type="sldNum" sz="quarter" idx="12"/>
          </p:nvPr>
        </p:nvSpPr>
        <p:spPr/>
        <p:txBody>
          <a:bodyPr/>
          <a:lstStyle/>
          <a:p>
            <a:fld id="{30F35C39-F39F-4C0B-997D-CB1EB03A2CEE}" type="slidenum">
              <a:rPr lang="en-US" smtClean="0"/>
              <a:t>35</a:t>
            </a:fld>
            <a:endParaRPr lang="en-US"/>
          </a:p>
        </p:txBody>
      </p:sp>
      <p:sp>
        <p:nvSpPr>
          <p:cNvPr id="18" name="Rectangle 17">
            <a:extLst>
              <a:ext uri="{FF2B5EF4-FFF2-40B4-BE49-F238E27FC236}">
                <a16:creationId xmlns:a16="http://schemas.microsoft.com/office/drawing/2014/main" id="{0C895EFC-9A38-4B80-8D66-7ACB4DF51DDD}"/>
              </a:ext>
            </a:extLst>
          </p:cNvPr>
          <p:cNvSpPr/>
          <p:nvPr/>
        </p:nvSpPr>
        <p:spPr>
          <a:xfrm>
            <a:off x="381000" y="3568082"/>
            <a:ext cx="2015936" cy="523220"/>
          </a:xfrm>
          <a:prstGeom prst="rect">
            <a:avLst/>
          </a:prstGeom>
        </p:spPr>
        <p:txBody>
          <a:bodyPr wrap="none">
            <a:spAutoFit/>
          </a:bodyPr>
          <a:lstStyle/>
          <a:p>
            <a:r>
              <a:rPr lang="en-US" sz="2800" dirty="0">
                <a:solidFill>
                  <a:srgbClr val="C00000"/>
                </a:solidFill>
              </a:rPr>
              <a:t>Nitrogen gas</a:t>
            </a:r>
          </a:p>
        </p:txBody>
      </p:sp>
    </p:spTree>
    <p:extLst>
      <p:ext uri="{BB962C8B-B14F-4D97-AF65-F5344CB8AC3E}">
        <p14:creationId xmlns:p14="http://schemas.microsoft.com/office/powerpoint/2010/main" val="969050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453"/>
            <a:ext cx="8229600" cy="1143000"/>
          </a:xfrm>
        </p:spPr>
        <p:txBody>
          <a:bodyPr>
            <a:normAutofit fontScale="90000"/>
          </a:bodyPr>
          <a:lstStyle/>
          <a:p>
            <a:pPr algn="ctr"/>
            <a:r>
              <a:rPr lang="en-US" sz="4400" b="1" dirty="0">
                <a:solidFill>
                  <a:srgbClr val="000000"/>
                </a:solidFill>
                <a:latin typeface="+mn-lt"/>
              </a:rPr>
              <a:t>Denitrification</a:t>
            </a:r>
            <a:br>
              <a:rPr lang="en-US" sz="3600" b="1" dirty="0">
                <a:solidFill>
                  <a:srgbClr val="000000"/>
                </a:solidFill>
                <a:latin typeface="+mn-lt"/>
              </a:rPr>
            </a:br>
            <a:r>
              <a:rPr lang="en-US" sz="3100" b="0" dirty="0">
                <a:solidFill>
                  <a:srgbClr val="000000"/>
                </a:solidFill>
                <a:latin typeface="+mn-lt"/>
              </a:rPr>
              <a:t>A microbial reduction of </a:t>
            </a:r>
            <a:r>
              <a:rPr lang="en-US" sz="3100" dirty="0">
                <a:solidFill>
                  <a:srgbClr val="000000"/>
                </a:solidFill>
                <a:latin typeface="+mn-lt"/>
              </a:rPr>
              <a:t>nitrate (</a:t>
            </a:r>
            <a:r>
              <a:rPr lang="en-US" sz="3100" dirty="0">
                <a:latin typeface="+mn-lt"/>
              </a:rPr>
              <a:t>NO</a:t>
            </a:r>
            <a:r>
              <a:rPr lang="en-US" sz="3100" baseline="-25000" dirty="0">
                <a:latin typeface="+mn-lt"/>
              </a:rPr>
              <a:t>3</a:t>
            </a:r>
            <a:r>
              <a:rPr lang="en-US" sz="3100" baseline="30000" dirty="0">
                <a:latin typeface="+mn-lt"/>
              </a:rPr>
              <a:t>-</a:t>
            </a:r>
            <a:r>
              <a:rPr lang="en-US" sz="3100" dirty="0">
                <a:solidFill>
                  <a:srgbClr val="000000"/>
                </a:solidFill>
                <a:latin typeface="+mn-lt"/>
              </a:rPr>
              <a:t>) </a:t>
            </a:r>
            <a:r>
              <a:rPr lang="en-US" sz="3100" b="0" dirty="0">
                <a:solidFill>
                  <a:srgbClr val="000000"/>
                </a:solidFill>
                <a:latin typeface="+mn-lt"/>
              </a:rPr>
              <a:t>to a</a:t>
            </a:r>
            <a:r>
              <a:rPr lang="en-US" sz="3100" dirty="0">
                <a:solidFill>
                  <a:srgbClr val="000000"/>
                </a:solidFill>
                <a:latin typeface="+mn-lt"/>
              </a:rPr>
              <a:t> gaseous </a:t>
            </a:r>
            <a:r>
              <a:rPr lang="en-US" sz="3100" b="0" dirty="0">
                <a:solidFill>
                  <a:srgbClr val="000000"/>
                </a:solidFill>
                <a:latin typeface="+mn-lt"/>
              </a:rPr>
              <a:t>form of nitrogen </a:t>
            </a:r>
            <a:r>
              <a:rPr lang="en-US" sz="3100" dirty="0">
                <a:solidFill>
                  <a:srgbClr val="000000"/>
                </a:solidFill>
                <a:latin typeface="+mn-lt"/>
              </a:rPr>
              <a:t>(</a:t>
            </a:r>
            <a:r>
              <a:rPr lang="en-US" sz="3100" dirty="0">
                <a:solidFill>
                  <a:prstClr val="black"/>
                </a:solidFill>
                <a:latin typeface="+mn-lt"/>
                <a:ea typeface="+mn-ea"/>
                <a:cs typeface="+mn-cs"/>
              </a:rPr>
              <a:t>N</a:t>
            </a:r>
            <a:r>
              <a:rPr lang="en-US" sz="3100" baseline="-25000" dirty="0">
                <a:solidFill>
                  <a:prstClr val="black"/>
                </a:solidFill>
                <a:latin typeface="+mn-lt"/>
                <a:ea typeface="+mn-ea"/>
                <a:cs typeface="+mn-cs"/>
              </a:rPr>
              <a:t>2, </a:t>
            </a:r>
            <a:r>
              <a:rPr lang="en-US" sz="3100" dirty="0">
                <a:solidFill>
                  <a:prstClr val="black"/>
                </a:solidFill>
                <a:latin typeface="+mn-lt"/>
                <a:ea typeface="+mn-ea"/>
                <a:cs typeface="+mn-cs"/>
              </a:rPr>
              <a:t>NO, or N</a:t>
            </a:r>
            <a:r>
              <a:rPr lang="en-US" sz="3100" baseline="-25000" dirty="0">
                <a:solidFill>
                  <a:prstClr val="black"/>
                </a:solidFill>
                <a:latin typeface="+mn-lt"/>
                <a:ea typeface="+mn-ea"/>
                <a:cs typeface="+mn-cs"/>
              </a:rPr>
              <a:t>2</a:t>
            </a:r>
            <a:r>
              <a:rPr lang="en-US" sz="3100" dirty="0">
                <a:solidFill>
                  <a:prstClr val="black"/>
                </a:solidFill>
                <a:latin typeface="+mn-lt"/>
                <a:ea typeface="+mn-ea"/>
                <a:cs typeface="+mn-cs"/>
              </a:rPr>
              <a:t>O)</a:t>
            </a:r>
            <a:endParaRPr lang="en-US" sz="2700" dirty="0">
              <a:latin typeface="+mn-lt"/>
            </a:endParaRPr>
          </a:p>
        </p:txBody>
      </p:sp>
      <p:sp>
        <p:nvSpPr>
          <p:cNvPr id="8" name="Slide Number Placeholder 7"/>
          <p:cNvSpPr>
            <a:spLocks noGrp="1"/>
          </p:cNvSpPr>
          <p:nvPr>
            <p:ph type="sldNum" sz="quarter" idx="12"/>
          </p:nvPr>
        </p:nvSpPr>
        <p:spPr/>
        <p:txBody>
          <a:bodyPr/>
          <a:lstStyle/>
          <a:p>
            <a:fld id="{30F35C39-F39F-4C0B-997D-CB1EB03A2CEE}" type="slidenum">
              <a:rPr lang="en-US" smtClean="0"/>
              <a:t>36</a:t>
            </a:fld>
            <a:endParaRPr lang="en-US" dirty="0"/>
          </a:p>
        </p:txBody>
      </p:sp>
      <p:cxnSp>
        <p:nvCxnSpPr>
          <p:cNvPr id="30" name="Straight Arrow Connector 29">
            <a:extLst>
              <a:ext uri="{FF2B5EF4-FFF2-40B4-BE49-F238E27FC236}">
                <a16:creationId xmlns:a16="http://schemas.microsoft.com/office/drawing/2014/main" id="{2D581C9E-2509-45FF-9DD7-99B1C3EE18FF}"/>
              </a:ext>
            </a:extLst>
          </p:cNvPr>
          <p:cNvCxnSpPr>
            <a:cxnSpLocks/>
            <a:stCxn id="33" idx="2"/>
            <a:endCxn id="32" idx="3"/>
          </p:cNvCxnSpPr>
          <p:nvPr/>
        </p:nvCxnSpPr>
        <p:spPr>
          <a:xfrm flipH="1">
            <a:off x="3229930" y="5470323"/>
            <a:ext cx="4330585" cy="0"/>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88577D0-F303-4DB4-AD40-2D749AC39DB7}"/>
              </a:ext>
            </a:extLst>
          </p:cNvPr>
          <p:cNvCxnSpPr>
            <a:cxnSpLocks/>
            <a:stCxn id="32" idx="0"/>
          </p:cNvCxnSpPr>
          <p:nvPr/>
        </p:nvCxnSpPr>
        <p:spPr>
          <a:xfrm flipV="1">
            <a:off x="2220280" y="2581447"/>
            <a:ext cx="0" cy="2658043"/>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A93C2D5-6F07-42E1-AF9D-B0BD1AC6F577}"/>
              </a:ext>
            </a:extLst>
          </p:cNvPr>
          <p:cNvSpPr txBox="1"/>
          <p:nvPr/>
        </p:nvSpPr>
        <p:spPr>
          <a:xfrm>
            <a:off x="1210629" y="5239490"/>
            <a:ext cx="2019301" cy="461665"/>
          </a:xfrm>
          <a:prstGeom prst="rect">
            <a:avLst/>
          </a:prstGeom>
          <a:noFill/>
          <a:ln w="38100">
            <a:solidFill>
              <a:srgbClr val="C00000"/>
            </a:solidFill>
          </a:ln>
        </p:spPr>
        <p:txBody>
          <a:bodyPr wrap="square" rtlCol="0">
            <a:spAutoFit/>
          </a:bodyPr>
          <a:lstStyle/>
          <a:p>
            <a:r>
              <a:rPr lang="en-US" sz="2400" dirty="0">
                <a:solidFill>
                  <a:srgbClr val="860000"/>
                </a:solidFill>
              </a:rPr>
              <a:t>Denitrification</a:t>
            </a:r>
          </a:p>
        </p:txBody>
      </p:sp>
      <p:pic>
        <p:nvPicPr>
          <p:cNvPr id="35" name="Graphic 34" descr="Partial Sun">
            <a:extLst>
              <a:ext uri="{FF2B5EF4-FFF2-40B4-BE49-F238E27FC236}">
                <a16:creationId xmlns:a16="http://schemas.microsoft.com/office/drawing/2014/main" id="{248C4857-13C3-4599-8D14-25C500D9BB6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9789" y="1339309"/>
            <a:ext cx="1354504" cy="1354504"/>
          </a:xfrm>
          <a:prstGeom prst="rect">
            <a:avLst/>
          </a:prstGeom>
        </p:spPr>
      </p:pic>
      <p:sp>
        <p:nvSpPr>
          <p:cNvPr id="37" name="Oval 36">
            <a:extLst>
              <a:ext uri="{FF2B5EF4-FFF2-40B4-BE49-F238E27FC236}">
                <a16:creationId xmlns:a16="http://schemas.microsoft.com/office/drawing/2014/main" id="{4C68B302-CB0C-4E16-BC2A-435C31AC3127}"/>
              </a:ext>
            </a:extLst>
          </p:cNvPr>
          <p:cNvSpPr/>
          <p:nvPr/>
        </p:nvSpPr>
        <p:spPr>
          <a:xfrm>
            <a:off x="978629" y="3074030"/>
            <a:ext cx="1013051" cy="981541"/>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60000"/>
                </a:solidFill>
              </a:rPr>
              <a:t>N</a:t>
            </a:r>
            <a:r>
              <a:rPr lang="en-US" sz="2400" baseline="-25000" dirty="0">
                <a:solidFill>
                  <a:srgbClr val="860000"/>
                </a:solidFill>
              </a:rPr>
              <a:t>2</a:t>
            </a:r>
            <a:endParaRPr lang="en-US" sz="2400" baseline="30000" dirty="0">
              <a:solidFill>
                <a:srgbClr val="860000"/>
              </a:solidFill>
            </a:endParaRPr>
          </a:p>
        </p:txBody>
      </p:sp>
      <p:sp>
        <p:nvSpPr>
          <p:cNvPr id="38" name="Oval 37">
            <a:extLst>
              <a:ext uri="{FF2B5EF4-FFF2-40B4-BE49-F238E27FC236}">
                <a16:creationId xmlns:a16="http://schemas.microsoft.com/office/drawing/2014/main" id="{1C53D061-9ED1-43E7-882C-DD2AF0352246}"/>
              </a:ext>
            </a:extLst>
          </p:cNvPr>
          <p:cNvSpPr/>
          <p:nvPr/>
        </p:nvSpPr>
        <p:spPr>
          <a:xfrm>
            <a:off x="2444407" y="4055571"/>
            <a:ext cx="1001307" cy="925351"/>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60000"/>
                </a:solidFill>
              </a:rPr>
              <a:t>NO</a:t>
            </a:r>
            <a:endParaRPr lang="en-US" sz="2400" baseline="30000" dirty="0">
              <a:solidFill>
                <a:srgbClr val="860000"/>
              </a:solidFill>
            </a:endParaRPr>
          </a:p>
        </p:txBody>
      </p:sp>
      <p:sp>
        <p:nvSpPr>
          <p:cNvPr id="39" name="Oval 38">
            <a:extLst>
              <a:ext uri="{FF2B5EF4-FFF2-40B4-BE49-F238E27FC236}">
                <a16:creationId xmlns:a16="http://schemas.microsoft.com/office/drawing/2014/main" id="{39AC3657-749C-4EF8-B8FA-CD3B97AF3E72}"/>
              </a:ext>
            </a:extLst>
          </p:cNvPr>
          <p:cNvSpPr/>
          <p:nvPr/>
        </p:nvSpPr>
        <p:spPr>
          <a:xfrm>
            <a:off x="2444407" y="3029883"/>
            <a:ext cx="1001308" cy="929817"/>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a:t>
            </a:r>
            <a:r>
              <a:rPr lang="en-US" sz="2400" baseline="-25000" dirty="0">
                <a:solidFill>
                  <a:srgbClr val="860000"/>
                </a:solidFill>
              </a:rPr>
              <a:t>2</a:t>
            </a:r>
            <a:r>
              <a:rPr lang="en-US" sz="2400" dirty="0">
                <a:solidFill>
                  <a:srgbClr val="860000"/>
                </a:solidFill>
              </a:rPr>
              <a:t>O</a:t>
            </a:r>
            <a:endParaRPr lang="en-US" sz="2400" baseline="30000" dirty="0">
              <a:solidFill>
                <a:srgbClr val="860000"/>
              </a:solidFill>
            </a:endParaRPr>
          </a:p>
        </p:txBody>
      </p:sp>
      <p:sp>
        <p:nvSpPr>
          <p:cNvPr id="12" name="Rectangle 11">
            <a:extLst>
              <a:ext uri="{FF2B5EF4-FFF2-40B4-BE49-F238E27FC236}">
                <a16:creationId xmlns:a16="http://schemas.microsoft.com/office/drawing/2014/main" id="{CA648CAD-1D50-40A7-9DCE-6993AD4C5D73}"/>
              </a:ext>
            </a:extLst>
          </p:cNvPr>
          <p:cNvSpPr/>
          <p:nvPr/>
        </p:nvSpPr>
        <p:spPr>
          <a:xfrm>
            <a:off x="3573819" y="3239145"/>
            <a:ext cx="2368341" cy="461665"/>
          </a:xfrm>
          <a:prstGeom prst="rect">
            <a:avLst/>
          </a:prstGeom>
        </p:spPr>
        <p:txBody>
          <a:bodyPr wrap="none">
            <a:spAutoFit/>
          </a:bodyPr>
          <a:lstStyle/>
          <a:p>
            <a:r>
              <a:rPr lang="en-US" sz="2400" dirty="0">
                <a:solidFill>
                  <a:srgbClr val="860000"/>
                </a:solidFill>
              </a:rPr>
              <a:t>Nitrous Oxide gas</a:t>
            </a:r>
          </a:p>
        </p:txBody>
      </p:sp>
      <p:sp>
        <p:nvSpPr>
          <p:cNvPr id="18" name="Rectangle 17">
            <a:extLst>
              <a:ext uri="{FF2B5EF4-FFF2-40B4-BE49-F238E27FC236}">
                <a16:creationId xmlns:a16="http://schemas.microsoft.com/office/drawing/2014/main" id="{B478F267-DE46-4593-A703-23B6308F4AD5}"/>
              </a:ext>
            </a:extLst>
          </p:cNvPr>
          <p:cNvSpPr/>
          <p:nvPr/>
        </p:nvSpPr>
        <p:spPr>
          <a:xfrm>
            <a:off x="3661499" y="4305191"/>
            <a:ext cx="2129622" cy="461665"/>
          </a:xfrm>
          <a:prstGeom prst="rect">
            <a:avLst/>
          </a:prstGeom>
        </p:spPr>
        <p:txBody>
          <a:bodyPr wrap="none">
            <a:spAutoFit/>
          </a:bodyPr>
          <a:lstStyle/>
          <a:p>
            <a:r>
              <a:rPr lang="en-US" sz="2400" dirty="0">
                <a:solidFill>
                  <a:srgbClr val="860000"/>
                </a:solidFill>
              </a:rPr>
              <a:t>Nitric Oxide gas</a:t>
            </a:r>
          </a:p>
        </p:txBody>
      </p:sp>
      <p:sp>
        <p:nvSpPr>
          <p:cNvPr id="43" name="Rectangle 42">
            <a:extLst>
              <a:ext uri="{FF2B5EF4-FFF2-40B4-BE49-F238E27FC236}">
                <a16:creationId xmlns:a16="http://schemas.microsoft.com/office/drawing/2014/main" id="{91D7A88D-406D-43BF-AEFE-F0B252D98834}"/>
              </a:ext>
            </a:extLst>
          </p:cNvPr>
          <p:cNvSpPr/>
          <p:nvPr/>
        </p:nvSpPr>
        <p:spPr>
          <a:xfrm>
            <a:off x="3294220" y="5786506"/>
            <a:ext cx="4121641" cy="461665"/>
          </a:xfrm>
          <a:prstGeom prst="rect">
            <a:avLst/>
          </a:prstGeom>
        </p:spPr>
        <p:txBody>
          <a:bodyPr wrap="none">
            <a:spAutoFit/>
          </a:bodyPr>
          <a:lstStyle/>
          <a:p>
            <a:r>
              <a:rPr lang="en-US" sz="2400" dirty="0">
                <a:solidFill>
                  <a:prstClr val="black"/>
                </a:solidFill>
              </a:rPr>
              <a:t>N</a:t>
            </a:r>
            <a:r>
              <a:rPr lang="en-US" sz="2400" baseline="-25000" dirty="0">
                <a:solidFill>
                  <a:prstClr val="black"/>
                </a:solidFill>
              </a:rPr>
              <a:t>2 </a:t>
            </a:r>
            <a:r>
              <a:rPr lang="en-US" sz="2400" dirty="0">
                <a:sym typeface="Wingdings" panose="05000000000000000000" pitchFamily="2" charset="2"/>
              </a:rPr>
              <a:t> </a:t>
            </a:r>
            <a:r>
              <a:rPr lang="en-US" sz="2400" dirty="0">
                <a:solidFill>
                  <a:prstClr val="black"/>
                </a:solidFill>
              </a:rPr>
              <a:t>NO + N</a:t>
            </a:r>
            <a:r>
              <a:rPr lang="en-US" sz="2400" baseline="-25000" dirty="0">
                <a:solidFill>
                  <a:prstClr val="black"/>
                </a:solidFill>
              </a:rPr>
              <a:t>2</a:t>
            </a:r>
            <a:r>
              <a:rPr lang="en-US" sz="2400" dirty="0">
                <a:solidFill>
                  <a:prstClr val="black"/>
                </a:solidFill>
              </a:rPr>
              <a:t>O</a:t>
            </a:r>
            <a:r>
              <a:rPr lang="en-US" sz="2400" dirty="0"/>
              <a:t> </a:t>
            </a:r>
            <a:r>
              <a:rPr lang="en-US" sz="2400" dirty="0">
                <a:sym typeface="Wingdings" panose="05000000000000000000" pitchFamily="2" charset="2"/>
              </a:rPr>
              <a:t></a:t>
            </a:r>
            <a:r>
              <a:rPr lang="en-US" sz="2400" dirty="0"/>
              <a:t> NO</a:t>
            </a:r>
            <a:r>
              <a:rPr lang="en-US" sz="2400" baseline="-25000" dirty="0"/>
              <a:t>2</a:t>
            </a:r>
            <a:r>
              <a:rPr lang="en-US" sz="2400" baseline="30000" dirty="0"/>
              <a:t>-</a:t>
            </a:r>
            <a:r>
              <a:rPr lang="en-US" sz="2400" dirty="0"/>
              <a:t> </a:t>
            </a:r>
            <a:r>
              <a:rPr lang="en-US" sz="2400" dirty="0">
                <a:sym typeface="Wingdings" panose="05000000000000000000" pitchFamily="2" charset="2"/>
              </a:rPr>
              <a:t></a:t>
            </a:r>
            <a:r>
              <a:rPr lang="en-US" sz="2400" dirty="0"/>
              <a:t> NO</a:t>
            </a:r>
            <a:r>
              <a:rPr lang="en-US" sz="2400" baseline="-25000" dirty="0"/>
              <a:t>3</a:t>
            </a:r>
            <a:r>
              <a:rPr lang="en-US" sz="2400" baseline="30000" dirty="0"/>
              <a:t>-</a:t>
            </a:r>
            <a:endParaRPr lang="en-US" sz="2400" dirty="0"/>
          </a:p>
        </p:txBody>
      </p:sp>
      <p:sp>
        <p:nvSpPr>
          <p:cNvPr id="3" name="Rectangle 2">
            <a:extLst>
              <a:ext uri="{FF2B5EF4-FFF2-40B4-BE49-F238E27FC236}">
                <a16:creationId xmlns:a16="http://schemas.microsoft.com/office/drawing/2014/main" id="{2D8271E2-F4B3-4FB3-9BFE-58161AF64FF8}"/>
              </a:ext>
            </a:extLst>
          </p:cNvPr>
          <p:cNvSpPr/>
          <p:nvPr/>
        </p:nvSpPr>
        <p:spPr>
          <a:xfrm>
            <a:off x="457200" y="4115201"/>
            <a:ext cx="1753622" cy="461665"/>
          </a:xfrm>
          <a:prstGeom prst="rect">
            <a:avLst/>
          </a:prstGeom>
        </p:spPr>
        <p:txBody>
          <a:bodyPr wrap="none">
            <a:spAutoFit/>
          </a:bodyPr>
          <a:lstStyle/>
          <a:p>
            <a:r>
              <a:rPr lang="en-US" sz="2400" dirty="0">
                <a:solidFill>
                  <a:srgbClr val="860000"/>
                </a:solidFill>
              </a:rPr>
              <a:t>Nitrogen gas</a:t>
            </a:r>
          </a:p>
        </p:txBody>
      </p:sp>
      <p:sp>
        <p:nvSpPr>
          <p:cNvPr id="33" name="Oval 32">
            <a:extLst>
              <a:ext uri="{FF2B5EF4-FFF2-40B4-BE49-F238E27FC236}">
                <a16:creationId xmlns:a16="http://schemas.microsoft.com/office/drawing/2014/main" id="{59754AE5-CE54-43BA-B0A8-8F7D1292909D}"/>
              </a:ext>
            </a:extLst>
          </p:cNvPr>
          <p:cNvSpPr/>
          <p:nvPr/>
        </p:nvSpPr>
        <p:spPr>
          <a:xfrm>
            <a:off x="7560515" y="4954171"/>
            <a:ext cx="1142999" cy="1032303"/>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NO</a:t>
            </a:r>
            <a:r>
              <a:rPr lang="en-US" sz="2400" baseline="-25000" dirty="0">
                <a:solidFill>
                  <a:srgbClr val="860000"/>
                </a:solidFill>
              </a:rPr>
              <a:t>3</a:t>
            </a:r>
            <a:r>
              <a:rPr lang="en-US" sz="2400" baseline="30000" dirty="0">
                <a:solidFill>
                  <a:srgbClr val="860000"/>
                </a:solidFill>
              </a:rPr>
              <a:t>-</a:t>
            </a:r>
          </a:p>
        </p:txBody>
      </p:sp>
    </p:spTree>
    <p:extLst>
      <p:ext uri="{BB962C8B-B14F-4D97-AF65-F5344CB8AC3E}">
        <p14:creationId xmlns:p14="http://schemas.microsoft.com/office/powerpoint/2010/main" val="2511405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4C7189-B8F5-4ED8-BD64-B957F98F8B97}"/>
              </a:ext>
            </a:extLst>
          </p:cNvPr>
          <p:cNvSpPr>
            <a:spLocks noGrp="1"/>
          </p:cNvSpPr>
          <p:nvPr>
            <p:ph type="title"/>
          </p:nvPr>
        </p:nvSpPr>
        <p:spPr/>
        <p:txBody>
          <a:bodyPr>
            <a:noAutofit/>
          </a:bodyPr>
          <a:lstStyle/>
          <a:p>
            <a:pPr algn="ctr"/>
            <a:r>
              <a:rPr lang="en-US" sz="4000" b="1" dirty="0">
                <a:solidFill>
                  <a:srgbClr val="000000"/>
                </a:solidFill>
                <a:latin typeface="+mn-lt"/>
              </a:rPr>
              <a:t>Denitrification </a:t>
            </a:r>
            <a:br>
              <a:rPr lang="en-US" sz="4000" b="1" dirty="0">
                <a:solidFill>
                  <a:srgbClr val="000000"/>
                </a:solidFill>
                <a:latin typeface="+mn-lt"/>
              </a:rPr>
            </a:br>
            <a:r>
              <a:rPr lang="en-US" sz="2800" dirty="0">
                <a:latin typeface="+mn-lt"/>
              </a:rPr>
              <a:t>Anaerobic reduction of NO</a:t>
            </a:r>
            <a:r>
              <a:rPr lang="en-US" sz="2800" baseline="-25000" dirty="0">
                <a:latin typeface="+mn-lt"/>
              </a:rPr>
              <a:t>3</a:t>
            </a:r>
            <a:r>
              <a:rPr lang="en-US" sz="2800" dirty="0">
                <a:latin typeface="+mn-lt"/>
                <a:sym typeface="Wingdings" panose="05000000000000000000" pitchFamily="2" charset="2"/>
              </a:rPr>
              <a:t></a:t>
            </a:r>
            <a:r>
              <a:rPr lang="en-US" sz="2800" baseline="-25000" dirty="0">
                <a:latin typeface="+mn-lt"/>
              </a:rPr>
              <a:t> </a:t>
            </a:r>
            <a:r>
              <a:rPr lang="en-US" sz="2800" dirty="0">
                <a:latin typeface="+mn-lt"/>
              </a:rPr>
              <a:t>N</a:t>
            </a:r>
            <a:r>
              <a:rPr lang="en-US" sz="2800" baseline="-25000" dirty="0">
                <a:latin typeface="+mn-lt"/>
              </a:rPr>
              <a:t>2</a:t>
            </a:r>
            <a:r>
              <a:rPr lang="en-US" sz="2800" dirty="0">
                <a:latin typeface="+mn-lt"/>
              </a:rPr>
              <a:t>O, NO, and N</a:t>
            </a:r>
            <a:r>
              <a:rPr lang="en-US" sz="2800" baseline="-25000" dirty="0">
                <a:latin typeface="+mn-lt"/>
              </a:rPr>
              <a:t>2</a:t>
            </a:r>
            <a:r>
              <a:rPr lang="en-US" sz="2800" dirty="0">
                <a:latin typeface="+mn-lt"/>
              </a:rPr>
              <a:t> gas</a:t>
            </a:r>
            <a:br>
              <a:rPr lang="en-US" sz="2800" dirty="0">
                <a:latin typeface="+mn-lt"/>
              </a:rPr>
            </a:br>
            <a:endParaRPr lang="en-US" sz="2800" dirty="0">
              <a:latin typeface="+mn-lt"/>
            </a:endParaRPr>
          </a:p>
        </p:txBody>
      </p:sp>
      <p:sp>
        <p:nvSpPr>
          <p:cNvPr id="6" name="Content Placeholder 5">
            <a:extLst>
              <a:ext uri="{FF2B5EF4-FFF2-40B4-BE49-F238E27FC236}">
                <a16:creationId xmlns:a16="http://schemas.microsoft.com/office/drawing/2014/main" id="{02E2D35F-1CB1-480C-9DB3-131549BDA450}"/>
              </a:ext>
            </a:extLst>
          </p:cNvPr>
          <p:cNvSpPr>
            <a:spLocks noGrp="1"/>
          </p:cNvSpPr>
          <p:nvPr>
            <p:ph idx="1"/>
          </p:nvPr>
        </p:nvSpPr>
        <p:spPr/>
        <p:txBody>
          <a:bodyPr>
            <a:normAutofit lnSpcReduction="10000"/>
          </a:bodyPr>
          <a:lstStyle/>
          <a:p>
            <a:pPr eaLnBrk="0" fontAlgn="base" hangingPunct="0">
              <a:spcAft>
                <a:spcPct val="0"/>
              </a:spcAft>
              <a:buFontTx/>
              <a:buChar char="•"/>
            </a:pPr>
            <a:r>
              <a:rPr lang="en-US" altLang="en-US" dirty="0">
                <a:solidFill>
                  <a:srgbClr val="000000"/>
                </a:solidFill>
              </a:rPr>
              <a:t>Occurs under warm, anaerobic conditions</a:t>
            </a:r>
          </a:p>
          <a:p>
            <a:pPr lvl="1" eaLnBrk="0" fontAlgn="base" hangingPunct="0">
              <a:spcAft>
                <a:spcPct val="0"/>
              </a:spcAft>
              <a:buFontTx/>
              <a:buChar char="•"/>
            </a:pPr>
            <a:r>
              <a:rPr lang="en-US" altLang="en-US" dirty="0">
                <a:solidFill>
                  <a:srgbClr val="000000"/>
                </a:solidFill>
              </a:rPr>
              <a:t>Most significant in wetlands and rice paddies</a:t>
            </a:r>
          </a:p>
          <a:p>
            <a:pPr lvl="1" eaLnBrk="0" fontAlgn="base" hangingPunct="0">
              <a:spcAft>
                <a:spcPct val="0"/>
              </a:spcAft>
              <a:buFontTx/>
              <a:buChar char="•"/>
            </a:pPr>
            <a:endParaRPr lang="en-US" altLang="en-US" dirty="0">
              <a:solidFill>
                <a:srgbClr val="000000"/>
              </a:solidFill>
            </a:endParaRPr>
          </a:p>
          <a:p>
            <a:pPr eaLnBrk="0" fontAlgn="base" hangingPunct="0">
              <a:spcAft>
                <a:spcPct val="0"/>
              </a:spcAft>
              <a:buFontTx/>
              <a:buChar char="•"/>
            </a:pPr>
            <a:r>
              <a:rPr lang="en-US" altLang="en-US" dirty="0">
                <a:solidFill>
                  <a:srgbClr val="000000"/>
                </a:solidFill>
              </a:rPr>
              <a:t>In irrigated agriculture most N loss occurs during a brief period when the soil is warm, wet, and high in nitrate (i.e. fertigation)</a:t>
            </a:r>
          </a:p>
          <a:p>
            <a:pPr eaLnBrk="0" fontAlgn="base" hangingPunct="0">
              <a:spcAft>
                <a:spcPct val="0"/>
              </a:spcAft>
              <a:buFontTx/>
              <a:buChar char="•"/>
            </a:pPr>
            <a:endParaRPr lang="en-US" altLang="en-US" dirty="0">
              <a:solidFill>
                <a:srgbClr val="000000"/>
              </a:solidFill>
            </a:endParaRPr>
          </a:p>
          <a:p>
            <a:pPr eaLnBrk="0" fontAlgn="base" hangingPunct="0">
              <a:spcAft>
                <a:spcPct val="0"/>
              </a:spcAft>
              <a:buFontTx/>
              <a:buChar char="•"/>
            </a:pPr>
            <a:r>
              <a:rPr lang="en-US" altLang="en-US" dirty="0">
                <a:solidFill>
                  <a:srgbClr val="000000"/>
                </a:solidFill>
              </a:rPr>
              <a:t>Of the N losses denitrification is potentially the smallest </a:t>
            </a:r>
          </a:p>
          <a:p>
            <a:pPr marL="0" indent="0" eaLnBrk="0" fontAlgn="base" hangingPunct="0">
              <a:spcAft>
                <a:spcPct val="0"/>
              </a:spcAft>
              <a:buNone/>
            </a:pPr>
            <a:r>
              <a:rPr lang="en-US" altLang="en-US" dirty="0">
                <a:solidFill>
                  <a:srgbClr val="000000"/>
                </a:solidFill>
              </a:rPr>
              <a:t>	</a:t>
            </a:r>
            <a:r>
              <a:rPr lang="en-US" altLang="en-US" sz="2400" dirty="0">
                <a:solidFill>
                  <a:srgbClr val="000000"/>
                </a:solidFill>
              </a:rPr>
              <a:t>(1- 4 </a:t>
            </a:r>
            <a:r>
              <a:rPr lang="en-US" altLang="en-US" sz="2400" dirty="0" err="1">
                <a:solidFill>
                  <a:srgbClr val="000000"/>
                </a:solidFill>
              </a:rPr>
              <a:t>lbs</a:t>
            </a:r>
            <a:r>
              <a:rPr lang="en-US" altLang="en-US" sz="2400" dirty="0">
                <a:solidFill>
                  <a:srgbClr val="000000"/>
                </a:solidFill>
              </a:rPr>
              <a:t> N/acre per irrigation or rain event)</a:t>
            </a:r>
          </a:p>
          <a:p>
            <a:endParaRPr lang="en-US" dirty="0"/>
          </a:p>
        </p:txBody>
      </p:sp>
      <p:sp>
        <p:nvSpPr>
          <p:cNvPr id="2" name="Slide Number Placeholder 1">
            <a:extLst>
              <a:ext uri="{FF2B5EF4-FFF2-40B4-BE49-F238E27FC236}">
                <a16:creationId xmlns:a16="http://schemas.microsoft.com/office/drawing/2014/main" id="{BEE3B11C-DB0D-4EEE-955F-312B2B691B89}"/>
              </a:ext>
            </a:extLst>
          </p:cNvPr>
          <p:cNvSpPr>
            <a:spLocks noGrp="1"/>
          </p:cNvSpPr>
          <p:nvPr>
            <p:ph type="sldNum" sz="quarter" idx="12"/>
          </p:nvPr>
        </p:nvSpPr>
        <p:spPr/>
        <p:txBody>
          <a:bodyPr/>
          <a:lstStyle/>
          <a:p>
            <a:fld id="{30F35C39-F39F-4C0B-997D-CB1EB03A2CEE}" type="slidenum">
              <a:rPr lang="en-US" smtClean="0"/>
              <a:t>37</a:t>
            </a:fld>
            <a:endParaRPr lang="en-US"/>
          </a:p>
        </p:txBody>
      </p:sp>
    </p:spTree>
    <p:extLst>
      <p:ext uri="{BB962C8B-B14F-4D97-AF65-F5344CB8AC3E}">
        <p14:creationId xmlns:p14="http://schemas.microsoft.com/office/powerpoint/2010/main" val="4156007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98" y="136524"/>
            <a:ext cx="8229600" cy="1387475"/>
          </a:xfrm>
        </p:spPr>
        <p:txBody>
          <a:bodyPr>
            <a:normAutofit fontScale="90000"/>
          </a:bodyPr>
          <a:lstStyle/>
          <a:p>
            <a:pPr algn="ctr"/>
            <a:r>
              <a:rPr lang="en-US" sz="4400" b="1" dirty="0">
                <a:solidFill>
                  <a:srgbClr val="000000"/>
                </a:solidFill>
                <a:latin typeface="+mn-lt"/>
              </a:rPr>
              <a:t>Nitrate Leaching</a:t>
            </a:r>
            <a:br>
              <a:rPr lang="en-US" sz="3600" b="1" dirty="0">
                <a:solidFill>
                  <a:srgbClr val="000000"/>
                </a:solidFill>
                <a:latin typeface="+mn-lt"/>
              </a:rPr>
            </a:br>
            <a:r>
              <a:rPr lang="en-US" sz="3100" b="0" dirty="0">
                <a:solidFill>
                  <a:srgbClr val="000000"/>
                </a:solidFill>
                <a:latin typeface="+mn-lt"/>
              </a:rPr>
              <a:t>Loss of nitrate (</a:t>
            </a:r>
            <a:r>
              <a:rPr lang="en-US" sz="3100" b="0" dirty="0">
                <a:latin typeface="+mn-lt"/>
              </a:rPr>
              <a:t>NO</a:t>
            </a:r>
            <a:r>
              <a:rPr lang="en-US" sz="3100" b="0" baseline="-25000" dirty="0">
                <a:latin typeface="+mn-lt"/>
              </a:rPr>
              <a:t>3</a:t>
            </a:r>
            <a:r>
              <a:rPr lang="en-US" sz="3100" b="0" baseline="30000" dirty="0">
                <a:latin typeface="+mn-lt"/>
              </a:rPr>
              <a:t>-</a:t>
            </a:r>
            <a:r>
              <a:rPr lang="en-US" sz="3100" b="0" dirty="0">
                <a:solidFill>
                  <a:srgbClr val="000000"/>
                </a:solidFill>
                <a:latin typeface="+mn-lt"/>
              </a:rPr>
              <a:t>) from the soil due to irrigation or rain. Greatest loss potential of nitrogen from the soil</a:t>
            </a:r>
            <a:r>
              <a:rPr lang="en-US" sz="3100" dirty="0">
                <a:solidFill>
                  <a:srgbClr val="000000"/>
                </a:solidFill>
                <a:latin typeface="+mn-lt"/>
              </a:rPr>
              <a:t> </a:t>
            </a:r>
            <a:endParaRPr lang="en-US" sz="3100" dirty="0">
              <a:latin typeface="+mn-lt"/>
            </a:endParaRPr>
          </a:p>
        </p:txBody>
      </p:sp>
      <p:sp>
        <p:nvSpPr>
          <p:cNvPr id="3" name="Slide Number Placeholder 2">
            <a:extLst>
              <a:ext uri="{FF2B5EF4-FFF2-40B4-BE49-F238E27FC236}">
                <a16:creationId xmlns:a16="http://schemas.microsoft.com/office/drawing/2014/main" id="{739C17D2-3CA0-4331-9B04-2D9D62216108}"/>
              </a:ext>
            </a:extLst>
          </p:cNvPr>
          <p:cNvSpPr>
            <a:spLocks noGrp="1"/>
          </p:cNvSpPr>
          <p:nvPr>
            <p:ph type="sldNum" sz="quarter" idx="12"/>
          </p:nvPr>
        </p:nvSpPr>
        <p:spPr/>
        <p:txBody>
          <a:bodyPr/>
          <a:lstStyle/>
          <a:p>
            <a:fld id="{30F35C39-F39F-4C0B-997D-CB1EB03A2CEE}" type="slidenum">
              <a:rPr lang="en-US" smtClean="0"/>
              <a:t>38</a:t>
            </a:fld>
            <a:endParaRPr lang="en-US"/>
          </a:p>
        </p:txBody>
      </p:sp>
      <p:cxnSp>
        <p:nvCxnSpPr>
          <p:cNvPr id="11" name="Straight Arrow Connector 10">
            <a:extLst>
              <a:ext uri="{FF2B5EF4-FFF2-40B4-BE49-F238E27FC236}">
                <a16:creationId xmlns:a16="http://schemas.microsoft.com/office/drawing/2014/main" id="{03DA7FA3-40C7-4373-B495-180072902BD1}"/>
              </a:ext>
            </a:extLst>
          </p:cNvPr>
          <p:cNvCxnSpPr>
            <a:cxnSpLocks/>
            <a:stCxn id="13" idx="2"/>
            <a:endCxn id="14" idx="0"/>
          </p:cNvCxnSpPr>
          <p:nvPr/>
        </p:nvCxnSpPr>
        <p:spPr>
          <a:xfrm>
            <a:off x="3318494" y="2545674"/>
            <a:ext cx="882297" cy="43178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4569402-C05A-4CEC-8BA5-49600BAB2F49}"/>
              </a:ext>
            </a:extLst>
          </p:cNvPr>
          <p:cNvCxnSpPr>
            <a:cxnSpLocks/>
            <a:stCxn id="14" idx="4"/>
            <a:endCxn id="15" idx="0"/>
          </p:cNvCxnSpPr>
          <p:nvPr/>
        </p:nvCxnSpPr>
        <p:spPr>
          <a:xfrm>
            <a:off x="4200791" y="4024597"/>
            <a:ext cx="0" cy="30671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691D687-BECB-412B-9299-D2F72A451064}"/>
              </a:ext>
            </a:extLst>
          </p:cNvPr>
          <p:cNvSpPr/>
          <p:nvPr/>
        </p:nvSpPr>
        <p:spPr>
          <a:xfrm>
            <a:off x="2436196" y="1770191"/>
            <a:ext cx="1764595" cy="77548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Soil Organic Matter</a:t>
            </a:r>
          </a:p>
        </p:txBody>
      </p:sp>
      <p:sp>
        <p:nvSpPr>
          <p:cNvPr id="14" name="Oval 13">
            <a:extLst>
              <a:ext uri="{FF2B5EF4-FFF2-40B4-BE49-F238E27FC236}">
                <a16:creationId xmlns:a16="http://schemas.microsoft.com/office/drawing/2014/main" id="{0B57D717-DB41-4D79-BA7F-11606EA5208B}"/>
              </a:ext>
            </a:extLst>
          </p:cNvPr>
          <p:cNvSpPr/>
          <p:nvPr/>
        </p:nvSpPr>
        <p:spPr>
          <a:xfrm>
            <a:off x="3597207" y="2977455"/>
            <a:ext cx="1207167" cy="1047142"/>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NH</a:t>
            </a:r>
            <a:r>
              <a:rPr lang="en-US" sz="2400" baseline="-25000" dirty="0">
                <a:solidFill>
                  <a:schemeClr val="bg1">
                    <a:lumMod val="50000"/>
                  </a:schemeClr>
                </a:solidFill>
              </a:rPr>
              <a:t>4</a:t>
            </a:r>
            <a:r>
              <a:rPr lang="en-US" sz="2400" baseline="30000" dirty="0">
                <a:solidFill>
                  <a:schemeClr val="bg1">
                    <a:lumMod val="50000"/>
                  </a:schemeClr>
                </a:solidFill>
              </a:rPr>
              <a:t>+</a:t>
            </a:r>
          </a:p>
        </p:txBody>
      </p:sp>
      <p:sp>
        <p:nvSpPr>
          <p:cNvPr id="15" name="Oval 14">
            <a:extLst>
              <a:ext uri="{FF2B5EF4-FFF2-40B4-BE49-F238E27FC236}">
                <a16:creationId xmlns:a16="http://schemas.microsoft.com/office/drawing/2014/main" id="{15808AD2-D75B-4203-A8B3-257157A40899}"/>
              </a:ext>
            </a:extLst>
          </p:cNvPr>
          <p:cNvSpPr/>
          <p:nvPr/>
        </p:nvSpPr>
        <p:spPr>
          <a:xfrm>
            <a:off x="3631032" y="4331307"/>
            <a:ext cx="1139518" cy="1047141"/>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NO</a:t>
            </a:r>
            <a:r>
              <a:rPr lang="en-US" sz="2400" baseline="-25000" dirty="0">
                <a:solidFill>
                  <a:srgbClr val="860000"/>
                </a:solidFill>
              </a:rPr>
              <a:t>3</a:t>
            </a:r>
            <a:r>
              <a:rPr lang="en-US" sz="2400" baseline="30000" dirty="0">
                <a:solidFill>
                  <a:srgbClr val="860000"/>
                </a:solidFill>
              </a:rPr>
              <a:t>-</a:t>
            </a:r>
          </a:p>
        </p:txBody>
      </p:sp>
      <p:cxnSp>
        <p:nvCxnSpPr>
          <p:cNvPr id="16" name="Straight Arrow Connector 15">
            <a:extLst>
              <a:ext uri="{FF2B5EF4-FFF2-40B4-BE49-F238E27FC236}">
                <a16:creationId xmlns:a16="http://schemas.microsoft.com/office/drawing/2014/main" id="{D20AE01C-22D7-4BFB-B9EB-943AFBD83E76}"/>
              </a:ext>
            </a:extLst>
          </p:cNvPr>
          <p:cNvCxnSpPr>
            <a:cxnSpLocks/>
            <a:stCxn id="15" idx="4"/>
          </p:cNvCxnSpPr>
          <p:nvPr/>
        </p:nvCxnSpPr>
        <p:spPr>
          <a:xfrm>
            <a:off x="4200791" y="5378448"/>
            <a:ext cx="0" cy="977903"/>
          </a:xfrm>
          <a:prstGeom prst="straightConnector1">
            <a:avLst/>
          </a:prstGeom>
          <a:ln w="76200">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94AA3D1-9355-480D-8BDB-4E8D49167458}"/>
              </a:ext>
            </a:extLst>
          </p:cNvPr>
          <p:cNvSpPr txBox="1"/>
          <p:nvPr/>
        </p:nvSpPr>
        <p:spPr>
          <a:xfrm>
            <a:off x="4572000" y="5636567"/>
            <a:ext cx="2316002" cy="461665"/>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solidFill>
                  <a:srgbClr val="860000"/>
                </a:solidFill>
              </a:rPr>
              <a:t>Nitrate Leaching</a:t>
            </a:r>
          </a:p>
        </p:txBody>
      </p:sp>
      <p:cxnSp>
        <p:nvCxnSpPr>
          <p:cNvPr id="18" name="Straight Arrow Connector 17">
            <a:extLst>
              <a:ext uri="{FF2B5EF4-FFF2-40B4-BE49-F238E27FC236}">
                <a16:creationId xmlns:a16="http://schemas.microsoft.com/office/drawing/2014/main" id="{E97E12CB-1807-4384-B51D-6E65F6E721CE}"/>
              </a:ext>
            </a:extLst>
          </p:cNvPr>
          <p:cNvCxnSpPr>
            <a:cxnSpLocks/>
            <a:stCxn id="20" idx="2"/>
            <a:endCxn id="14" idx="0"/>
          </p:cNvCxnSpPr>
          <p:nvPr/>
        </p:nvCxnSpPr>
        <p:spPr>
          <a:xfrm flipH="1">
            <a:off x="4200791" y="2507858"/>
            <a:ext cx="1041083" cy="46959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1FBBF30-428A-4EF3-966B-F8909B3A57D4}"/>
              </a:ext>
            </a:extLst>
          </p:cNvPr>
          <p:cNvCxnSpPr>
            <a:cxnSpLocks/>
            <a:stCxn id="20" idx="2"/>
            <a:endCxn id="15" idx="7"/>
          </p:cNvCxnSpPr>
          <p:nvPr/>
        </p:nvCxnSpPr>
        <p:spPr>
          <a:xfrm flipH="1">
            <a:off x="4603671" y="2507858"/>
            <a:ext cx="638203" cy="197679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30EA74B-23AE-41B3-A075-CA688E243FB1}"/>
              </a:ext>
            </a:extLst>
          </p:cNvPr>
          <p:cNvSpPr/>
          <p:nvPr/>
        </p:nvSpPr>
        <p:spPr>
          <a:xfrm>
            <a:off x="4359576" y="1732375"/>
            <a:ext cx="1764595" cy="77548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Fertilizers</a:t>
            </a:r>
          </a:p>
        </p:txBody>
      </p:sp>
    </p:spTree>
    <p:extLst>
      <p:ext uri="{BB962C8B-B14F-4D97-AF65-F5344CB8AC3E}">
        <p14:creationId xmlns:p14="http://schemas.microsoft.com/office/powerpoint/2010/main" val="1963222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E3BB4-E892-411B-8719-7A3DE1933766}"/>
              </a:ext>
            </a:extLst>
          </p:cNvPr>
          <p:cNvSpPr>
            <a:spLocks noGrp="1"/>
          </p:cNvSpPr>
          <p:nvPr>
            <p:ph type="title"/>
          </p:nvPr>
        </p:nvSpPr>
        <p:spPr/>
        <p:txBody>
          <a:bodyPr>
            <a:normAutofit/>
          </a:bodyPr>
          <a:lstStyle/>
          <a:p>
            <a:pPr lvl="0" algn="ctr">
              <a:spcBef>
                <a:spcPts val="0"/>
              </a:spcBef>
            </a:pPr>
            <a:r>
              <a:rPr lang="en-US" sz="4000" b="1" dirty="0">
                <a:solidFill>
                  <a:srgbClr val="000000"/>
                </a:solidFill>
                <a:latin typeface="+mn-lt"/>
                <a:ea typeface="+mn-ea"/>
                <a:cs typeface="+mn-cs"/>
              </a:rPr>
              <a:t>Nitrate Leaching </a:t>
            </a:r>
            <a:br>
              <a:rPr lang="en-US" sz="4000" b="1" dirty="0">
                <a:solidFill>
                  <a:srgbClr val="000000"/>
                </a:solidFill>
                <a:latin typeface="+mn-lt"/>
                <a:ea typeface="+mn-ea"/>
                <a:cs typeface="+mn-cs"/>
              </a:rPr>
            </a:br>
            <a:r>
              <a:rPr lang="en-US" sz="2800" dirty="0">
                <a:solidFill>
                  <a:prstClr val="black"/>
                </a:solidFill>
                <a:latin typeface="+mn-lt"/>
                <a:ea typeface="+mn-ea"/>
                <a:cs typeface="+mn-cs"/>
              </a:rPr>
              <a:t>Movement of nitrate below the root zone</a:t>
            </a:r>
            <a:endParaRPr lang="en-US" sz="4800" dirty="0">
              <a:latin typeface="+mn-lt"/>
            </a:endParaRPr>
          </a:p>
        </p:txBody>
      </p:sp>
      <p:sp>
        <p:nvSpPr>
          <p:cNvPr id="6" name="Content Placeholder 5">
            <a:extLst>
              <a:ext uri="{FF2B5EF4-FFF2-40B4-BE49-F238E27FC236}">
                <a16:creationId xmlns:a16="http://schemas.microsoft.com/office/drawing/2014/main" id="{C839D261-CF0E-41AC-A5C0-2F75EF49AA28}"/>
              </a:ext>
            </a:extLst>
          </p:cNvPr>
          <p:cNvSpPr>
            <a:spLocks noGrp="1"/>
          </p:cNvSpPr>
          <p:nvPr>
            <p:ph idx="1"/>
          </p:nvPr>
        </p:nvSpPr>
        <p:spPr/>
        <p:txBody>
          <a:bodyPr>
            <a:normAutofit/>
          </a:bodyPr>
          <a:lstStyle/>
          <a:p>
            <a:pPr eaLnBrk="0" fontAlgn="base" hangingPunct="0">
              <a:spcAft>
                <a:spcPct val="0"/>
              </a:spcAft>
              <a:buFontTx/>
              <a:buChar char="•"/>
            </a:pPr>
            <a:r>
              <a:rPr lang="en-US" altLang="en-US" dirty="0">
                <a:solidFill>
                  <a:srgbClr val="000000"/>
                </a:solidFill>
              </a:rPr>
              <a:t>Reasons why nitrate can leach:</a:t>
            </a:r>
          </a:p>
          <a:p>
            <a:pPr lvl="1" eaLnBrk="0" fontAlgn="base" hangingPunct="0">
              <a:spcAft>
                <a:spcPct val="0"/>
              </a:spcAft>
              <a:buFontTx/>
              <a:buChar char="•"/>
            </a:pPr>
            <a:r>
              <a:rPr lang="en-US" altLang="en-US" sz="3200" dirty="0">
                <a:solidFill>
                  <a:srgbClr val="000000"/>
                </a:solidFill>
              </a:rPr>
              <a:t>Nitrate </a:t>
            </a:r>
            <a:r>
              <a:rPr lang="en-US" sz="3200" dirty="0"/>
              <a:t>(NO</a:t>
            </a:r>
            <a:r>
              <a:rPr lang="en-US" sz="3200" baseline="-25000" dirty="0"/>
              <a:t>3</a:t>
            </a:r>
            <a:r>
              <a:rPr lang="en-US" sz="3200" baseline="30000" dirty="0"/>
              <a:t>-</a:t>
            </a:r>
            <a:r>
              <a:rPr lang="en-US" sz="3200" dirty="0"/>
              <a:t>) </a:t>
            </a:r>
            <a:r>
              <a:rPr lang="en-US" altLang="en-US" sz="3200" dirty="0">
                <a:solidFill>
                  <a:srgbClr val="000000"/>
                </a:solidFill>
              </a:rPr>
              <a:t>is negatively charged, so it is not held by the soil particles because they are also negatively charged </a:t>
            </a:r>
          </a:p>
          <a:p>
            <a:pPr lvl="1" eaLnBrk="0" fontAlgn="base" hangingPunct="0">
              <a:spcAft>
                <a:spcPct val="0"/>
              </a:spcAft>
              <a:buFontTx/>
              <a:buChar char="•"/>
            </a:pPr>
            <a:r>
              <a:rPr lang="en-US" altLang="en-US" sz="3200" dirty="0">
                <a:solidFill>
                  <a:srgbClr val="000000"/>
                </a:solidFill>
              </a:rPr>
              <a:t>Poor management practices such as applying excess N and irrigation water and not matching application timing with crop demand</a:t>
            </a:r>
          </a:p>
          <a:p>
            <a:endParaRPr lang="en-US" sz="3600" dirty="0"/>
          </a:p>
        </p:txBody>
      </p:sp>
      <p:sp>
        <p:nvSpPr>
          <p:cNvPr id="2" name="Slide Number Placeholder 1">
            <a:extLst>
              <a:ext uri="{FF2B5EF4-FFF2-40B4-BE49-F238E27FC236}">
                <a16:creationId xmlns:a16="http://schemas.microsoft.com/office/drawing/2014/main" id="{F2638FAA-23E6-4C8B-851E-A57BCBF203C1}"/>
              </a:ext>
            </a:extLst>
          </p:cNvPr>
          <p:cNvSpPr>
            <a:spLocks noGrp="1"/>
          </p:cNvSpPr>
          <p:nvPr>
            <p:ph type="sldNum" sz="quarter" idx="12"/>
          </p:nvPr>
        </p:nvSpPr>
        <p:spPr/>
        <p:txBody>
          <a:bodyPr/>
          <a:lstStyle/>
          <a:p>
            <a:fld id="{30F35C39-F39F-4C0B-997D-CB1EB03A2CEE}" type="slidenum">
              <a:rPr lang="en-US" smtClean="0"/>
              <a:t>39</a:t>
            </a:fld>
            <a:endParaRPr lang="en-US"/>
          </a:p>
        </p:txBody>
      </p:sp>
    </p:spTree>
    <p:extLst>
      <p:ext uri="{BB962C8B-B14F-4D97-AF65-F5344CB8AC3E}">
        <p14:creationId xmlns:p14="http://schemas.microsoft.com/office/powerpoint/2010/main" val="46276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Autofit/>
          </a:bodyPr>
          <a:lstStyle/>
          <a:p>
            <a:pPr algn="ctr"/>
            <a:br>
              <a:rPr lang="en-US" sz="4000" b="1" dirty="0"/>
            </a:br>
            <a:r>
              <a:rPr lang="en-US" sz="4000" b="1" dirty="0"/>
              <a:t>Irrigated Lands Regulatory Program (ILRP)</a:t>
            </a:r>
            <a:br>
              <a:rPr lang="en-US" sz="4000" b="1" dirty="0"/>
            </a:br>
            <a:endParaRPr lang="en-US" sz="4000" b="1" u="sng" dirty="0"/>
          </a:p>
        </p:txBody>
      </p:sp>
      <p:sp>
        <p:nvSpPr>
          <p:cNvPr id="3" name="Content Placeholder 2"/>
          <p:cNvSpPr>
            <a:spLocks noGrp="1"/>
          </p:cNvSpPr>
          <p:nvPr>
            <p:ph idx="1"/>
          </p:nvPr>
        </p:nvSpPr>
        <p:spPr>
          <a:xfrm>
            <a:off x="628650" y="1825625"/>
            <a:ext cx="5543550" cy="4351338"/>
          </a:xfrm>
        </p:spPr>
        <p:txBody>
          <a:bodyPr>
            <a:normAutofit fontScale="92500" lnSpcReduction="10000"/>
          </a:bodyPr>
          <a:lstStyle/>
          <a:p>
            <a:r>
              <a:rPr lang="en-US" dirty="0"/>
              <a:t>Managed by the Regional Water Quality Control Board</a:t>
            </a:r>
          </a:p>
          <a:p>
            <a:endParaRPr lang="en-US" dirty="0"/>
          </a:p>
          <a:p>
            <a:r>
              <a:rPr lang="en-US" dirty="0"/>
              <a:t> Applies to all growers who irrigate commercial crops</a:t>
            </a:r>
          </a:p>
          <a:p>
            <a:endParaRPr lang="en-US" dirty="0"/>
          </a:p>
          <a:p>
            <a:r>
              <a:rPr lang="en-US" dirty="0"/>
              <a:t>Board uses Waste Discharge Requirements (WDR) to specify what growers and coalitions must implement to protect groundwater and surface water.</a:t>
            </a:r>
          </a:p>
          <a:p>
            <a:endParaRPr lang="en-US" sz="2800" dirty="0"/>
          </a:p>
        </p:txBody>
      </p:sp>
      <p:sp>
        <p:nvSpPr>
          <p:cNvPr id="5" name="Slide Number Placeholder 4"/>
          <p:cNvSpPr>
            <a:spLocks noGrp="1"/>
          </p:cNvSpPr>
          <p:nvPr>
            <p:ph type="sldNum" sz="quarter" idx="12"/>
          </p:nvPr>
        </p:nvSpPr>
        <p:spPr/>
        <p:txBody>
          <a:bodyPr/>
          <a:lstStyle/>
          <a:p>
            <a:fld id="{30F35C39-F39F-4C0B-997D-CB1EB03A2CEE}" type="slidenum">
              <a:rPr lang="en-US" smtClean="0"/>
              <a:t>4</a:t>
            </a:fld>
            <a:endParaRPr lang="en-US"/>
          </a:p>
        </p:txBody>
      </p:sp>
      <p:pic>
        <p:nvPicPr>
          <p:cNvPr id="6" name="Picture 5" descr="A picture containing text, map&#10;&#10;Description generated with very high confidence">
            <a:extLst>
              <a:ext uri="{FF2B5EF4-FFF2-40B4-BE49-F238E27FC236}">
                <a16:creationId xmlns:a16="http://schemas.microsoft.com/office/drawing/2014/main" id="{DA01924D-73E2-4425-9932-A454024759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3062176" cy="3557791"/>
          </a:xfrm>
          <a:prstGeom prst="rect">
            <a:avLst/>
          </a:prstGeom>
        </p:spPr>
      </p:pic>
    </p:spTree>
    <p:extLst>
      <p:ext uri="{BB962C8B-B14F-4D97-AF65-F5344CB8AC3E}">
        <p14:creationId xmlns:p14="http://schemas.microsoft.com/office/powerpoint/2010/main" val="2613787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noAutofit/>
          </a:bodyPr>
          <a:lstStyle/>
          <a:p>
            <a:pPr algn="ctr"/>
            <a:br>
              <a:rPr lang="en-US" sz="4000" b="1" dirty="0">
                <a:latin typeface="+mn-lt"/>
                <a:ea typeface="ＭＳ Ｐゴシック" charset="0"/>
                <a:cs typeface="Geneva" charset="0"/>
              </a:rPr>
            </a:br>
            <a:r>
              <a:rPr lang="en-US" sz="4000" b="1" dirty="0">
                <a:latin typeface="+mn-lt"/>
                <a:ea typeface="ＭＳ Ｐゴシック" charset="0"/>
                <a:cs typeface="Geneva" charset="0"/>
              </a:rPr>
              <a:t>Nitrogen Cycle- </a:t>
            </a:r>
            <a:r>
              <a:rPr lang="en-US" sz="4000" dirty="0">
                <a:latin typeface="+mn-lt"/>
                <a:ea typeface="ＭＳ Ｐゴシック" charset="0"/>
                <a:cs typeface="Geneva" charset="0"/>
              </a:rPr>
              <a:t>Microbes</a:t>
            </a:r>
            <a:br>
              <a:rPr lang="en-US" sz="4000" dirty="0">
                <a:latin typeface="+mn-lt"/>
                <a:ea typeface="ＭＳ Ｐゴシック" charset="0"/>
                <a:cs typeface="Geneva" charset="0"/>
              </a:rPr>
            </a:br>
            <a:endParaRPr lang="en-US" sz="4000" dirty="0">
              <a:latin typeface="+mn-lt"/>
            </a:endParaRPr>
          </a:p>
        </p:txBody>
      </p:sp>
      <p:sp>
        <p:nvSpPr>
          <p:cNvPr id="5" name="Slide Number Placeholder 4"/>
          <p:cNvSpPr>
            <a:spLocks noGrp="1"/>
          </p:cNvSpPr>
          <p:nvPr>
            <p:ph type="sldNum" sz="quarter" idx="12"/>
          </p:nvPr>
        </p:nvSpPr>
        <p:spPr/>
        <p:txBody>
          <a:bodyPr/>
          <a:lstStyle/>
          <a:p>
            <a:fld id="{30F35C39-F39F-4C0B-997D-CB1EB03A2CEE}" type="slidenum">
              <a:rPr lang="en-US" smtClean="0"/>
              <a:t>40</a:t>
            </a:fld>
            <a:endParaRPr lang="en-US"/>
          </a:p>
        </p:txBody>
      </p:sp>
      <p:cxnSp>
        <p:nvCxnSpPr>
          <p:cNvPr id="20" name="Straight Arrow Connector 19">
            <a:extLst>
              <a:ext uri="{FF2B5EF4-FFF2-40B4-BE49-F238E27FC236}">
                <a16:creationId xmlns:a16="http://schemas.microsoft.com/office/drawing/2014/main" id="{B3CC7377-CBB6-438A-8B15-DBF92202BE2C}"/>
              </a:ext>
            </a:extLst>
          </p:cNvPr>
          <p:cNvCxnSpPr>
            <a:cxnSpLocks/>
            <a:stCxn id="22" idx="2"/>
            <a:endCxn id="24" idx="0"/>
          </p:cNvCxnSpPr>
          <p:nvPr/>
        </p:nvCxnSpPr>
        <p:spPr>
          <a:xfrm>
            <a:off x="2686049" y="3072784"/>
            <a:ext cx="2074" cy="49681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BA3A7B-5204-4170-ABEC-52D2907A37EE}"/>
              </a:ext>
            </a:extLst>
          </p:cNvPr>
          <p:cNvCxnSpPr>
            <a:cxnSpLocks/>
            <a:stCxn id="24" idx="4"/>
            <a:endCxn id="26" idx="0"/>
          </p:cNvCxnSpPr>
          <p:nvPr/>
        </p:nvCxnSpPr>
        <p:spPr>
          <a:xfrm flipH="1">
            <a:off x="2686049" y="4652246"/>
            <a:ext cx="2074" cy="520835"/>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77FD7C7-B9D0-4212-8023-3C6176B70F45}"/>
              </a:ext>
            </a:extLst>
          </p:cNvPr>
          <p:cNvSpPr/>
          <p:nvPr/>
        </p:nvSpPr>
        <p:spPr>
          <a:xfrm>
            <a:off x="1752600" y="1804015"/>
            <a:ext cx="1866897" cy="126876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Soil Organic Matter</a:t>
            </a:r>
          </a:p>
        </p:txBody>
      </p:sp>
      <p:sp>
        <p:nvSpPr>
          <p:cNvPr id="24" name="Oval 23">
            <a:extLst>
              <a:ext uri="{FF2B5EF4-FFF2-40B4-BE49-F238E27FC236}">
                <a16:creationId xmlns:a16="http://schemas.microsoft.com/office/drawing/2014/main" id="{F44F28B3-3CDC-4650-9B86-D6226F7FBABD}"/>
              </a:ext>
            </a:extLst>
          </p:cNvPr>
          <p:cNvSpPr/>
          <p:nvPr/>
        </p:nvSpPr>
        <p:spPr>
          <a:xfrm>
            <a:off x="2128054" y="3569603"/>
            <a:ext cx="1120137" cy="108264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sp>
        <p:nvSpPr>
          <p:cNvPr id="26" name="Oval 25">
            <a:extLst>
              <a:ext uri="{FF2B5EF4-FFF2-40B4-BE49-F238E27FC236}">
                <a16:creationId xmlns:a16="http://schemas.microsoft.com/office/drawing/2014/main" id="{1A683790-C13E-4459-BDF5-AEA1D502EB86}"/>
              </a:ext>
            </a:extLst>
          </p:cNvPr>
          <p:cNvSpPr/>
          <p:nvPr/>
        </p:nvSpPr>
        <p:spPr>
          <a:xfrm>
            <a:off x="2125980" y="5173081"/>
            <a:ext cx="1120137" cy="1082643"/>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NO</a:t>
            </a:r>
            <a:r>
              <a:rPr lang="en-US" sz="2400" baseline="-25000" dirty="0">
                <a:solidFill>
                  <a:srgbClr val="860000"/>
                </a:solidFill>
              </a:rPr>
              <a:t>3</a:t>
            </a:r>
            <a:r>
              <a:rPr lang="en-US" sz="2400" baseline="30000" dirty="0">
                <a:solidFill>
                  <a:srgbClr val="860000"/>
                </a:solidFill>
              </a:rPr>
              <a:t>-</a:t>
            </a:r>
          </a:p>
        </p:txBody>
      </p:sp>
      <p:pic>
        <p:nvPicPr>
          <p:cNvPr id="28" name="Picture 2" descr="Image result for soil microbes">
            <a:hlinkClick r:id="rId3"/>
            <a:extLst>
              <a:ext uri="{FF2B5EF4-FFF2-40B4-BE49-F238E27FC236}">
                <a16:creationId xmlns:a16="http://schemas.microsoft.com/office/drawing/2014/main" id="{4898E825-3DEC-4E85-BB46-E961F8CFBADC}"/>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091" b="95105" l="8915" r="92248">
                        <a14:foregroundMark x1="42248" y1="40559" x2="42248" y2="40559"/>
                        <a14:foregroundMark x1="43798" y1="36364" x2="43798" y2="36364"/>
                        <a14:foregroundMark x1="44186" y1="27273" x2="44186" y2="27273"/>
                        <a14:foregroundMark x1="44574" y1="23776" x2="44574" y2="23776"/>
                        <a14:foregroundMark x1="44961" y1="15385" x2="44961" y2="15385"/>
                        <a14:foregroundMark x1="15891" y1="33566" x2="15891" y2="33566"/>
                        <a14:foregroundMark x1="18605" y1="28671" x2="18605" y2="28671"/>
                        <a14:foregroundMark x1="19380" y1="72727" x2="19380" y2="72727"/>
                        <a14:foregroundMark x1="10465" y1="65035" x2="10465" y2="65035"/>
                        <a14:foregroundMark x1="10078" y1="51049" x2="10078" y2="51049"/>
                        <a14:foregroundMark x1="27132" y1="66434" x2="27132" y2="66434"/>
                        <a14:foregroundMark x1="30620" y1="62937" x2="30620" y2="62937"/>
                        <a14:foregroundMark x1="37984" y1="49650" x2="37984" y2="49650"/>
                        <a14:foregroundMark x1="55426" y1="70629" x2="55426" y2="70629"/>
                        <a14:foregroundMark x1="62016" y1="41259" x2="62016" y2="41259"/>
                        <a14:foregroundMark x1="82171" y1="32867" x2="82171" y2="32867"/>
                        <a14:foregroundMark x1="92248" y1="83217" x2="92248" y2="83217"/>
                        <a14:foregroundMark x1="80233" y1="92308" x2="80233" y2="92308"/>
                        <a14:foregroundMark x1="65116" y1="95804" x2="65116" y2="95804"/>
                        <a14:foregroundMark x1="75969" y1="63636" x2="75969" y2="63636"/>
                        <a14:foregroundMark x1="68992" y1="62937" x2="68992" y2="62937"/>
                        <a14:foregroundMark x1="73643" y1="52448" x2="73643" y2="52448"/>
                        <a14:foregroundMark x1="82171" y1="53846" x2="82171" y2="53846"/>
                        <a14:foregroundMark x1="76357" y1="48252" x2="76357" y2="48252"/>
                        <a14:foregroundMark x1="72481" y1="48951" x2="72481" y2="48951"/>
                        <a14:backgroundMark x1="43023" y1="24476" x2="43023" y2="24476"/>
                        <a14:backgroundMark x1="44961" y1="25874" x2="44961" y2="25874"/>
                        <a14:backgroundMark x1="45349" y1="14685" x2="45349" y2="14685"/>
                        <a14:backgroundMark x1="44186" y1="35664" x2="44186" y2="35664"/>
                        <a14:backgroundMark x1="44574" y1="25874" x2="44574" y2="25874"/>
                        <a14:backgroundMark x1="44574" y1="27273" x2="44574" y2="27273"/>
                        <a14:backgroundMark x1="44186" y1="23776" x2="44186" y2="23776"/>
                      </a14:backgroundRemoval>
                    </a14:imgEffect>
                  </a14:imgLayer>
                </a14:imgProps>
              </a:ext>
              <a:ext uri="{28A0092B-C50C-407E-A947-70E740481C1C}">
                <a14:useLocalDpi xmlns:a14="http://schemas.microsoft.com/office/drawing/2010/main"/>
              </a:ext>
            </a:extLst>
          </a:blip>
          <a:srcRect/>
          <a:stretch/>
        </p:blipFill>
        <p:spPr bwMode="auto">
          <a:xfrm rot="2244242">
            <a:off x="4974145" y="3572041"/>
            <a:ext cx="1672133" cy="92606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3FA8D0BE-697D-4321-9A25-569670681FA2}"/>
              </a:ext>
            </a:extLst>
          </p:cNvPr>
          <p:cNvSpPr/>
          <p:nvPr/>
        </p:nvSpPr>
        <p:spPr>
          <a:xfrm>
            <a:off x="6553200" y="3482343"/>
            <a:ext cx="1513870" cy="993740"/>
          </a:xfrm>
          <a:prstGeom prst="roundRect">
            <a:avLst/>
          </a:prstGeom>
          <a:solidFill>
            <a:schemeClr val="bg1">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3">
                    <a:lumMod val="75000"/>
                  </a:schemeClr>
                </a:solidFill>
              </a:rPr>
              <a:t>Soil Microbes</a:t>
            </a:r>
          </a:p>
        </p:txBody>
      </p:sp>
      <p:cxnSp>
        <p:nvCxnSpPr>
          <p:cNvPr id="32" name="Connector: Curved 31">
            <a:extLst>
              <a:ext uri="{FF2B5EF4-FFF2-40B4-BE49-F238E27FC236}">
                <a16:creationId xmlns:a16="http://schemas.microsoft.com/office/drawing/2014/main" id="{6DB5BE16-0AA6-4AFA-8DB2-4A8882A7BB49}"/>
              </a:ext>
            </a:extLst>
          </p:cNvPr>
          <p:cNvCxnSpPr>
            <a:cxnSpLocks/>
            <a:stCxn id="30" idx="0"/>
            <a:endCxn id="22" idx="3"/>
          </p:cNvCxnSpPr>
          <p:nvPr/>
        </p:nvCxnSpPr>
        <p:spPr>
          <a:xfrm rot="16200000" flipV="1">
            <a:off x="4942845" y="1115053"/>
            <a:ext cx="1043943" cy="3690638"/>
          </a:xfrm>
          <a:prstGeom prst="curved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4E1F2-BF22-48AF-9531-6A6891296E52}"/>
              </a:ext>
            </a:extLst>
          </p:cNvPr>
          <p:cNvCxnSpPr>
            <a:cxnSpLocks/>
            <a:stCxn id="24" idx="6"/>
          </p:cNvCxnSpPr>
          <p:nvPr/>
        </p:nvCxnSpPr>
        <p:spPr>
          <a:xfrm>
            <a:off x="3248191" y="4110925"/>
            <a:ext cx="2025380" cy="16255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79D5507-F1F6-4455-8FFE-96E5A3516DF6}"/>
              </a:ext>
            </a:extLst>
          </p:cNvPr>
          <p:cNvCxnSpPr>
            <a:cxnSpLocks/>
            <a:stCxn id="26" idx="6"/>
          </p:cNvCxnSpPr>
          <p:nvPr/>
        </p:nvCxnSpPr>
        <p:spPr>
          <a:xfrm flipV="1">
            <a:off x="3246117" y="5035155"/>
            <a:ext cx="2464504" cy="67924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848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noAutofit/>
          </a:bodyPr>
          <a:lstStyle/>
          <a:p>
            <a:pPr algn="ctr"/>
            <a:br>
              <a:rPr lang="en-US" sz="3200" b="1" dirty="0">
                <a:latin typeface="+mn-lt"/>
                <a:ea typeface="ＭＳ Ｐゴシック" charset="0"/>
                <a:cs typeface="Geneva" charset="0"/>
              </a:rPr>
            </a:br>
            <a:r>
              <a:rPr lang="en-US" sz="4000" b="1" dirty="0">
                <a:latin typeface="+mn-lt"/>
                <a:ea typeface="ＭＳ Ｐゴシック" charset="0"/>
                <a:cs typeface="Geneva" charset="0"/>
              </a:rPr>
              <a:t>Immobilization</a:t>
            </a:r>
            <a:br>
              <a:rPr lang="en-US" sz="2800" b="1" dirty="0">
                <a:latin typeface="+mn-lt"/>
                <a:ea typeface="ＭＳ Ｐゴシック" charset="0"/>
                <a:cs typeface="Geneva" charset="0"/>
              </a:rPr>
            </a:br>
            <a:r>
              <a:rPr lang="en-US" sz="2800" dirty="0">
                <a:latin typeface="+mn-lt"/>
                <a:ea typeface="ＭＳ Ｐゴシック" charset="0"/>
                <a:cs typeface="Geneva" charset="0"/>
              </a:rPr>
              <a:t> Microbes incorporate </a:t>
            </a:r>
            <a:r>
              <a:rPr lang="en-US" sz="2800" b="1" dirty="0">
                <a:latin typeface="+mn-lt"/>
                <a:ea typeface="ＭＳ Ｐゴシック" charset="0"/>
                <a:cs typeface="Geneva" charset="0"/>
              </a:rPr>
              <a:t>mineral</a:t>
            </a:r>
            <a:r>
              <a:rPr lang="en-US" sz="2800" dirty="0">
                <a:latin typeface="+mn-lt"/>
                <a:ea typeface="ＭＳ Ｐゴシック" charset="0"/>
                <a:cs typeface="Geneva" charset="0"/>
              </a:rPr>
              <a:t> N from soil solution into </a:t>
            </a:r>
            <a:r>
              <a:rPr lang="en-US" sz="2800" b="1" dirty="0">
                <a:latin typeface="+mn-lt"/>
                <a:ea typeface="ＭＳ Ｐゴシック" charset="0"/>
                <a:cs typeface="Geneva" charset="0"/>
              </a:rPr>
              <a:t>organic</a:t>
            </a:r>
            <a:r>
              <a:rPr lang="en-US" sz="2800" dirty="0">
                <a:latin typeface="+mn-lt"/>
                <a:ea typeface="ＭＳ Ｐゴシック" charset="0"/>
                <a:cs typeface="Geneva" charset="0"/>
              </a:rPr>
              <a:t> compounds in their cells</a:t>
            </a:r>
            <a:br>
              <a:rPr lang="en-US" sz="2400" dirty="0">
                <a:latin typeface="+mn-lt"/>
                <a:ea typeface="ＭＳ Ｐゴシック" charset="0"/>
                <a:cs typeface="Geneva" charset="0"/>
              </a:rPr>
            </a:br>
            <a:endParaRPr lang="en-US" sz="2800" dirty="0">
              <a:latin typeface="+mn-lt"/>
            </a:endParaRPr>
          </a:p>
        </p:txBody>
      </p:sp>
      <p:sp>
        <p:nvSpPr>
          <p:cNvPr id="5" name="Slide Number Placeholder 4"/>
          <p:cNvSpPr>
            <a:spLocks noGrp="1"/>
          </p:cNvSpPr>
          <p:nvPr>
            <p:ph type="sldNum" sz="quarter" idx="12"/>
          </p:nvPr>
        </p:nvSpPr>
        <p:spPr/>
        <p:txBody>
          <a:bodyPr/>
          <a:lstStyle/>
          <a:p>
            <a:fld id="{30F35C39-F39F-4C0B-997D-CB1EB03A2CEE}" type="slidenum">
              <a:rPr lang="en-US" smtClean="0"/>
              <a:t>41</a:t>
            </a:fld>
            <a:endParaRPr lang="en-US"/>
          </a:p>
        </p:txBody>
      </p:sp>
      <p:cxnSp>
        <p:nvCxnSpPr>
          <p:cNvPr id="20" name="Straight Arrow Connector 19">
            <a:extLst>
              <a:ext uri="{FF2B5EF4-FFF2-40B4-BE49-F238E27FC236}">
                <a16:creationId xmlns:a16="http://schemas.microsoft.com/office/drawing/2014/main" id="{B3CC7377-CBB6-438A-8B15-DBF92202BE2C}"/>
              </a:ext>
            </a:extLst>
          </p:cNvPr>
          <p:cNvCxnSpPr>
            <a:cxnSpLocks/>
            <a:stCxn id="22" idx="2"/>
            <a:endCxn id="24" idx="0"/>
          </p:cNvCxnSpPr>
          <p:nvPr/>
        </p:nvCxnSpPr>
        <p:spPr>
          <a:xfrm>
            <a:off x="3283815" y="3362158"/>
            <a:ext cx="25367" cy="49806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BA3A7B-5204-4170-ABEC-52D2907A37EE}"/>
              </a:ext>
            </a:extLst>
          </p:cNvPr>
          <p:cNvCxnSpPr>
            <a:cxnSpLocks/>
            <a:stCxn id="24" idx="4"/>
            <a:endCxn id="26" idx="0"/>
          </p:cNvCxnSpPr>
          <p:nvPr/>
        </p:nvCxnSpPr>
        <p:spPr>
          <a:xfrm>
            <a:off x="3309182" y="4812827"/>
            <a:ext cx="0" cy="559173"/>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77FD7C7-B9D0-4212-8023-3C6176B70F45}"/>
              </a:ext>
            </a:extLst>
          </p:cNvPr>
          <p:cNvSpPr/>
          <p:nvPr/>
        </p:nvSpPr>
        <p:spPr>
          <a:xfrm>
            <a:off x="2362200" y="2245789"/>
            <a:ext cx="1843230" cy="111636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Soil Organic Matter</a:t>
            </a:r>
          </a:p>
        </p:txBody>
      </p:sp>
      <p:sp>
        <p:nvSpPr>
          <p:cNvPr id="24" name="Oval 23">
            <a:extLst>
              <a:ext uri="{FF2B5EF4-FFF2-40B4-BE49-F238E27FC236}">
                <a16:creationId xmlns:a16="http://schemas.microsoft.com/office/drawing/2014/main" id="{F44F28B3-3CDC-4650-9B86-D6226F7FBABD}"/>
              </a:ext>
            </a:extLst>
          </p:cNvPr>
          <p:cNvSpPr/>
          <p:nvPr/>
        </p:nvSpPr>
        <p:spPr>
          <a:xfrm>
            <a:off x="2756213" y="3860227"/>
            <a:ext cx="1105937" cy="952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sp>
        <p:nvSpPr>
          <p:cNvPr id="26" name="Oval 25">
            <a:extLst>
              <a:ext uri="{FF2B5EF4-FFF2-40B4-BE49-F238E27FC236}">
                <a16:creationId xmlns:a16="http://schemas.microsoft.com/office/drawing/2014/main" id="{1A683790-C13E-4459-BDF5-AEA1D502EB86}"/>
              </a:ext>
            </a:extLst>
          </p:cNvPr>
          <p:cNvSpPr/>
          <p:nvPr/>
        </p:nvSpPr>
        <p:spPr>
          <a:xfrm>
            <a:off x="2756213" y="5372000"/>
            <a:ext cx="1105937" cy="952600"/>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NO</a:t>
            </a:r>
            <a:r>
              <a:rPr lang="en-US" sz="2400" baseline="-25000" dirty="0">
                <a:solidFill>
                  <a:srgbClr val="860000"/>
                </a:solidFill>
              </a:rPr>
              <a:t>3</a:t>
            </a:r>
            <a:r>
              <a:rPr lang="en-US" sz="2400" baseline="30000" dirty="0">
                <a:solidFill>
                  <a:srgbClr val="860000"/>
                </a:solidFill>
              </a:rPr>
              <a:t>-</a:t>
            </a:r>
          </a:p>
        </p:txBody>
      </p:sp>
      <p:pic>
        <p:nvPicPr>
          <p:cNvPr id="28" name="Picture 2" descr="Image result for soil microbes">
            <a:hlinkClick r:id="rId3"/>
            <a:extLst>
              <a:ext uri="{FF2B5EF4-FFF2-40B4-BE49-F238E27FC236}">
                <a16:creationId xmlns:a16="http://schemas.microsoft.com/office/drawing/2014/main" id="{4898E825-3DEC-4E85-BB46-E961F8CFBADC}"/>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091" b="95105" l="8915" r="92248">
                        <a14:foregroundMark x1="42248" y1="40559" x2="42248" y2="40559"/>
                        <a14:foregroundMark x1="43798" y1="36364" x2="43798" y2="36364"/>
                        <a14:foregroundMark x1="44186" y1="27273" x2="44186" y2="27273"/>
                        <a14:foregroundMark x1="44574" y1="23776" x2="44574" y2="23776"/>
                        <a14:foregroundMark x1="44961" y1="15385" x2="44961" y2="15385"/>
                        <a14:foregroundMark x1="15891" y1="33566" x2="15891" y2="33566"/>
                        <a14:foregroundMark x1="18605" y1="28671" x2="18605" y2="28671"/>
                        <a14:foregroundMark x1="19380" y1="72727" x2="19380" y2="72727"/>
                        <a14:foregroundMark x1="10465" y1="65035" x2="10465" y2="65035"/>
                        <a14:foregroundMark x1="10078" y1="51049" x2="10078" y2="51049"/>
                        <a14:foregroundMark x1="27132" y1="66434" x2="27132" y2="66434"/>
                        <a14:foregroundMark x1="30620" y1="62937" x2="30620" y2="62937"/>
                        <a14:foregroundMark x1="37984" y1="49650" x2="37984" y2="49650"/>
                        <a14:foregroundMark x1="55426" y1="70629" x2="55426" y2="70629"/>
                        <a14:foregroundMark x1="62016" y1="41259" x2="62016" y2="41259"/>
                        <a14:foregroundMark x1="82171" y1="32867" x2="82171" y2="32867"/>
                        <a14:foregroundMark x1="92248" y1="83217" x2="92248" y2="83217"/>
                        <a14:foregroundMark x1="80233" y1="92308" x2="80233" y2="92308"/>
                        <a14:foregroundMark x1="65116" y1="95804" x2="65116" y2="95804"/>
                        <a14:foregroundMark x1="75969" y1="63636" x2="75969" y2="63636"/>
                        <a14:foregroundMark x1="68992" y1="62937" x2="68992" y2="62937"/>
                        <a14:foregroundMark x1="73643" y1="52448" x2="73643" y2="52448"/>
                        <a14:foregroundMark x1="82171" y1="53846" x2="82171" y2="53846"/>
                        <a14:foregroundMark x1="76357" y1="48252" x2="76357" y2="48252"/>
                        <a14:foregroundMark x1="72481" y1="48951" x2="72481" y2="48951"/>
                        <a14:backgroundMark x1="43023" y1="24476" x2="43023" y2="24476"/>
                        <a14:backgroundMark x1="44961" y1="25874" x2="44961" y2="25874"/>
                        <a14:backgroundMark x1="45349" y1="14685" x2="45349" y2="14685"/>
                        <a14:backgroundMark x1="44186" y1="35664" x2="44186" y2="35664"/>
                        <a14:backgroundMark x1="44574" y1="25874" x2="44574" y2="25874"/>
                        <a14:backgroundMark x1="44574" y1="27273" x2="44574" y2="27273"/>
                        <a14:backgroundMark x1="44186" y1="23776" x2="44186" y2="23776"/>
                      </a14:backgroundRemoval>
                    </a14:imgEffect>
                  </a14:imgLayer>
                </a14:imgProps>
              </a:ext>
              <a:ext uri="{28A0092B-C50C-407E-A947-70E740481C1C}">
                <a14:useLocalDpi xmlns:a14="http://schemas.microsoft.com/office/drawing/2010/main"/>
              </a:ext>
            </a:extLst>
          </a:blip>
          <a:srcRect/>
          <a:stretch/>
        </p:blipFill>
        <p:spPr bwMode="auto">
          <a:xfrm rot="2244242">
            <a:off x="6017278" y="4370030"/>
            <a:ext cx="1672133" cy="92606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3FA8D0BE-697D-4321-9A25-569670681FA2}"/>
              </a:ext>
            </a:extLst>
          </p:cNvPr>
          <p:cNvSpPr/>
          <p:nvPr/>
        </p:nvSpPr>
        <p:spPr>
          <a:xfrm>
            <a:off x="7185976" y="3830661"/>
            <a:ext cx="1494678" cy="874376"/>
          </a:xfrm>
          <a:prstGeom prst="roundRect">
            <a:avLst/>
          </a:prstGeom>
          <a:solidFill>
            <a:schemeClr val="bg1">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3">
                    <a:lumMod val="75000"/>
                  </a:schemeClr>
                </a:solidFill>
              </a:rPr>
              <a:t>Soil Microbes</a:t>
            </a:r>
          </a:p>
        </p:txBody>
      </p:sp>
      <p:cxnSp>
        <p:nvCxnSpPr>
          <p:cNvPr id="32" name="Connector: Curved 31">
            <a:extLst>
              <a:ext uri="{FF2B5EF4-FFF2-40B4-BE49-F238E27FC236}">
                <a16:creationId xmlns:a16="http://schemas.microsoft.com/office/drawing/2014/main" id="{6DB5BE16-0AA6-4AFA-8DB2-4A8882A7BB49}"/>
              </a:ext>
            </a:extLst>
          </p:cNvPr>
          <p:cNvCxnSpPr>
            <a:cxnSpLocks/>
            <a:stCxn id="30" idx="0"/>
            <a:endCxn id="22" idx="3"/>
          </p:cNvCxnSpPr>
          <p:nvPr/>
        </p:nvCxnSpPr>
        <p:spPr>
          <a:xfrm rot="16200000" flipV="1">
            <a:off x="5556030" y="1453375"/>
            <a:ext cx="1026687" cy="3727885"/>
          </a:xfrm>
          <a:prstGeom prst="curved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A4E1F2-BF22-48AF-9531-6A6891296E52}"/>
              </a:ext>
            </a:extLst>
          </p:cNvPr>
          <p:cNvCxnSpPr>
            <a:cxnSpLocks/>
            <a:stCxn id="24" idx="6"/>
          </p:cNvCxnSpPr>
          <p:nvPr/>
        </p:nvCxnSpPr>
        <p:spPr>
          <a:xfrm>
            <a:off x="3862150" y="4336527"/>
            <a:ext cx="2153885" cy="5231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79D5507-F1F6-4455-8FFE-96E5A3516DF6}"/>
              </a:ext>
            </a:extLst>
          </p:cNvPr>
          <p:cNvCxnSpPr>
            <a:cxnSpLocks/>
            <a:stCxn id="26" idx="6"/>
          </p:cNvCxnSpPr>
          <p:nvPr/>
        </p:nvCxnSpPr>
        <p:spPr>
          <a:xfrm flipV="1">
            <a:off x="3862150" y="5417103"/>
            <a:ext cx="2595800" cy="43119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97320AE-FC0B-44A0-A929-CFAB22B719E0}"/>
              </a:ext>
            </a:extLst>
          </p:cNvPr>
          <p:cNvSpPr txBox="1"/>
          <p:nvPr/>
        </p:nvSpPr>
        <p:spPr>
          <a:xfrm>
            <a:off x="4037859" y="4805030"/>
            <a:ext cx="2080952" cy="461665"/>
          </a:xfrm>
          <a:prstGeom prst="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schemeClr val="accent2"/>
                </a:solidFill>
              </a:rPr>
              <a:t>Immobilization</a:t>
            </a:r>
          </a:p>
        </p:txBody>
      </p:sp>
      <p:sp>
        <p:nvSpPr>
          <p:cNvPr id="36" name="TextBox 35">
            <a:extLst>
              <a:ext uri="{FF2B5EF4-FFF2-40B4-BE49-F238E27FC236}">
                <a16:creationId xmlns:a16="http://schemas.microsoft.com/office/drawing/2014/main" id="{2074751F-DF92-4E0A-B5AE-E86D0319B5B2}"/>
              </a:ext>
            </a:extLst>
          </p:cNvPr>
          <p:cNvSpPr txBox="1"/>
          <p:nvPr/>
        </p:nvSpPr>
        <p:spPr>
          <a:xfrm>
            <a:off x="5570839" y="2574189"/>
            <a:ext cx="2241313" cy="461665"/>
          </a:xfrm>
          <a:prstGeom prst="rect">
            <a:avLst/>
          </a:prstGeom>
          <a:noFill/>
        </p:spPr>
        <p:txBody>
          <a:bodyPr wrap="square" rtlCol="0">
            <a:spAutoFit/>
          </a:bodyPr>
          <a:lstStyle/>
          <a:p>
            <a:pPr algn="ctr"/>
            <a:r>
              <a:rPr lang="en-US" sz="2400" dirty="0">
                <a:solidFill>
                  <a:schemeClr val="bg1">
                    <a:lumMod val="50000"/>
                  </a:schemeClr>
                </a:solidFill>
              </a:rPr>
              <a:t>Death</a:t>
            </a:r>
          </a:p>
        </p:txBody>
      </p:sp>
      <p:pic>
        <p:nvPicPr>
          <p:cNvPr id="17" name="Picture 2" descr="Corn_Maturity">
            <a:extLst>
              <a:ext uri="{FF2B5EF4-FFF2-40B4-BE49-F238E27FC236}">
                <a16:creationId xmlns:a16="http://schemas.microsoft.com/office/drawing/2014/main" id="{CFE39CDA-9B59-4FD5-9D16-717A0630099E}"/>
              </a:ext>
            </a:extLst>
          </p:cNvPr>
          <p:cNvPicPr>
            <a:picLocks noChangeAspect="1" noChangeArrowheads="1"/>
          </p:cNvPicPr>
          <p:nvPr/>
        </p:nvPicPr>
        <p:blipFill>
          <a:blip r:embed="rId6" cstate="email">
            <a:lum bright="-20000" contrast="40000"/>
            <a:extLst>
              <a:ext uri="{28A0092B-C50C-407E-A947-70E740481C1C}">
                <a14:useLocalDpi xmlns:a14="http://schemas.microsoft.com/office/drawing/2010/main"/>
              </a:ext>
            </a:extLst>
          </a:blip>
          <a:srcRect/>
          <a:stretch>
            <a:fillRect/>
          </a:stretch>
        </p:blipFill>
        <p:spPr bwMode="auto">
          <a:xfrm>
            <a:off x="679524" y="3605358"/>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87237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Immobilization</a:t>
            </a:r>
            <a:br>
              <a:rPr lang="en-US" sz="4000" b="1" dirty="0">
                <a:latin typeface="+mn-lt"/>
              </a:rPr>
            </a:br>
            <a:r>
              <a:rPr lang="en-US" sz="2800" dirty="0">
                <a:latin typeface="+mn-lt"/>
              </a:rPr>
              <a:t>Mineral N to Organic N</a:t>
            </a:r>
            <a:endParaRPr lang="en-US" sz="4000" dirty="0">
              <a:latin typeface="+mn-l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a:t>Microbe uptake of nitrate is very efficient.</a:t>
            </a:r>
          </a:p>
          <a:p>
            <a:r>
              <a:rPr lang="en-US" dirty="0"/>
              <a:t>If a high carbon energy source is available, and temperature/moisture conditions are favorable Microbe N uptake can cause crops to be N deficient</a:t>
            </a:r>
            <a:endParaRPr lang="en-US" sz="2800" dirty="0"/>
          </a:p>
        </p:txBody>
      </p:sp>
      <p:sp>
        <p:nvSpPr>
          <p:cNvPr id="5" name="Slide Number Placeholder 4">
            <a:extLst>
              <a:ext uri="{FF2B5EF4-FFF2-40B4-BE49-F238E27FC236}">
                <a16:creationId xmlns:a16="http://schemas.microsoft.com/office/drawing/2014/main" id="{F05F5863-79D4-47CA-811A-EE9C79B8E206}"/>
              </a:ext>
            </a:extLst>
          </p:cNvPr>
          <p:cNvSpPr>
            <a:spLocks noGrp="1"/>
          </p:cNvSpPr>
          <p:nvPr>
            <p:ph type="sldNum" sz="quarter" idx="12"/>
          </p:nvPr>
        </p:nvSpPr>
        <p:spPr/>
        <p:txBody>
          <a:bodyPr/>
          <a:lstStyle/>
          <a:p>
            <a:fld id="{30F35C39-F39F-4C0B-997D-CB1EB03A2CEE}" type="slidenum">
              <a:rPr lang="en-US" smtClean="0"/>
              <a:t>42</a:t>
            </a:fld>
            <a:endParaRPr lang="en-US"/>
          </a:p>
        </p:txBody>
      </p:sp>
      <p:sp>
        <p:nvSpPr>
          <p:cNvPr id="6" name="TextBox 5"/>
          <p:cNvSpPr txBox="1"/>
          <p:nvPr/>
        </p:nvSpPr>
        <p:spPr>
          <a:xfrm>
            <a:off x="838200" y="4800600"/>
            <a:ext cx="2209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Immobilization</a:t>
            </a:r>
          </a:p>
        </p:txBody>
      </p:sp>
      <p:cxnSp>
        <p:nvCxnSpPr>
          <p:cNvPr id="8" name="Straight Arrow Connector 7"/>
          <p:cNvCxnSpPr/>
          <p:nvPr/>
        </p:nvCxnSpPr>
        <p:spPr>
          <a:xfrm>
            <a:off x="3048000" y="4998647"/>
            <a:ext cx="10668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10BCF3-E82A-45C7-9D58-33ABFA5FC5BF}"/>
              </a:ext>
            </a:extLst>
          </p:cNvPr>
          <p:cNvSpPr txBox="1"/>
          <p:nvPr/>
        </p:nvSpPr>
        <p:spPr>
          <a:xfrm>
            <a:off x="6381750" y="4204503"/>
            <a:ext cx="1608580" cy="461665"/>
          </a:xfrm>
          <a:prstGeom prst="rect">
            <a:avLst/>
          </a:prstGeom>
          <a:noFill/>
        </p:spPr>
        <p:txBody>
          <a:bodyPr wrap="square" rtlCol="0">
            <a:spAutoFit/>
          </a:bodyPr>
          <a:lstStyle/>
          <a:p>
            <a:r>
              <a:rPr lang="en-US" sz="2400" dirty="0"/>
              <a:t>Available N</a:t>
            </a:r>
          </a:p>
        </p:txBody>
      </p:sp>
      <p:sp>
        <p:nvSpPr>
          <p:cNvPr id="9" name="TextBox 8">
            <a:extLst>
              <a:ext uri="{FF2B5EF4-FFF2-40B4-BE49-F238E27FC236}">
                <a16:creationId xmlns:a16="http://schemas.microsoft.com/office/drawing/2014/main" id="{6D56B864-E9B4-4269-9D85-7169E65165DC}"/>
              </a:ext>
            </a:extLst>
          </p:cNvPr>
          <p:cNvSpPr txBox="1"/>
          <p:nvPr/>
        </p:nvSpPr>
        <p:spPr>
          <a:xfrm>
            <a:off x="6381750" y="5423440"/>
            <a:ext cx="2209800" cy="461665"/>
          </a:xfrm>
          <a:prstGeom prst="rect">
            <a:avLst/>
          </a:prstGeom>
          <a:noFill/>
        </p:spPr>
        <p:txBody>
          <a:bodyPr wrap="square" rtlCol="0">
            <a:spAutoFit/>
          </a:bodyPr>
          <a:lstStyle/>
          <a:p>
            <a:r>
              <a:rPr lang="en-US" sz="2400" dirty="0"/>
              <a:t>Microbe activity</a:t>
            </a:r>
          </a:p>
        </p:txBody>
      </p:sp>
      <p:cxnSp>
        <p:nvCxnSpPr>
          <p:cNvPr id="11" name="Straight Connector 10">
            <a:extLst>
              <a:ext uri="{FF2B5EF4-FFF2-40B4-BE49-F238E27FC236}">
                <a16:creationId xmlns:a16="http://schemas.microsoft.com/office/drawing/2014/main" id="{F8950DDF-024A-4468-91D5-E105EEA5D88A}"/>
              </a:ext>
            </a:extLst>
          </p:cNvPr>
          <p:cNvCxnSpPr/>
          <p:nvPr/>
        </p:nvCxnSpPr>
        <p:spPr>
          <a:xfrm>
            <a:off x="3352800" y="3657600"/>
            <a:ext cx="0" cy="2362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D99440-8626-4D7F-88BB-413E8753D8BE}"/>
              </a:ext>
            </a:extLst>
          </p:cNvPr>
          <p:cNvCxnSpPr/>
          <p:nvPr/>
        </p:nvCxnSpPr>
        <p:spPr>
          <a:xfrm>
            <a:off x="6324600" y="3657600"/>
            <a:ext cx="0" cy="2362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D2626-00B4-4345-9A38-2317BB2C270C}"/>
              </a:ext>
            </a:extLst>
          </p:cNvPr>
          <p:cNvCxnSpPr>
            <a:cxnSpLocks/>
          </p:cNvCxnSpPr>
          <p:nvPr/>
        </p:nvCxnSpPr>
        <p:spPr>
          <a:xfrm>
            <a:off x="3352800" y="6019800"/>
            <a:ext cx="297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A05A54D8-4276-4D0A-B2D0-3E649E1D28CE}"/>
              </a:ext>
            </a:extLst>
          </p:cNvPr>
          <p:cNvSpPr/>
          <p:nvPr/>
        </p:nvSpPr>
        <p:spPr>
          <a:xfrm>
            <a:off x="3370729" y="4419600"/>
            <a:ext cx="2940424" cy="1469167"/>
          </a:xfrm>
          <a:custGeom>
            <a:avLst/>
            <a:gdLst>
              <a:gd name="connsiteX0" fmla="*/ 0 w 2940424"/>
              <a:gd name="connsiteY0" fmla="*/ 161365 h 1469167"/>
              <a:gd name="connsiteX1" fmla="*/ 699247 w 2940424"/>
              <a:gd name="connsiteY1" fmla="*/ 197224 h 1469167"/>
              <a:gd name="connsiteX2" fmla="*/ 806824 w 2940424"/>
              <a:gd name="connsiteY2" fmla="*/ 986118 h 1469167"/>
              <a:gd name="connsiteX3" fmla="*/ 950259 w 2940424"/>
              <a:gd name="connsiteY3" fmla="*/ 1416424 h 1469167"/>
              <a:gd name="connsiteX4" fmla="*/ 1353671 w 2940424"/>
              <a:gd name="connsiteY4" fmla="*/ 1389529 h 1469167"/>
              <a:gd name="connsiteX5" fmla="*/ 2043953 w 2940424"/>
              <a:gd name="connsiteY5" fmla="*/ 762000 h 1469167"/>
              <a:gd name="connsiteX6" fmla="*/ 2447365 w 2940424"/>
              <a:gd name="connsiteY6" fmla="*/ 322729 h 1469167"/>
              <a:gd name="connsiteX7" fmla="*/ 2940424 w 2940424"/>
              <a:gd name="connsiteY7" fmla="*/ 0 h 146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424" h="1469167">
                <a:moveTo>
                  <a:pt x="0" y="161365"/>
                </a:moveTo>
                <a:cubicBezTo>
                  <a:pt x="282388" y="110565"/>
                  <a:pt x="564776" y="59765"/>
                  <a:pt x="699247" y="197224"/>
                </a:cubicBezTo>
                <a:cubicBezTo>
                  <a:pt x="833718" y="334683"/>
                  <a:pt x="764989" y="782918"/>
                  <a:pt x="806824" y="986118"/>
                </a:cubicBezTo>
                <a:cubicBezTo>
                  <a:pt x="848659" y="1189318"/>
                  <a:pt x="859118" y="1349189"/>
                  <a:pt x="950259" y="1416424"/>
                </a:cubicBezTo>
                <a:cubicBezTo>
                  <a:pt x="1041400" y="1483659"/>
                  <a:pt x="1171389" y="1498600"/>
                  <a:pt x="1353671" y="1389529"/>
                </a:cubicBezTo>
                <a:cubicBezTo>
                  <a:pt x="1535953" y="1280458"/>
                  <a:pt x="1861671" y="939800"/>
                  <a:pt x="2043953" y="762000"/>
                </a:cubicBezTo>
                <a:cubicBezTo>
                  <a:pt x="2226235" y="584200"/>
                  <a:pt x="2297953" y="449729"/>
                  <a:pt x="2447365" y="322729"/>
                </a:cubicBezTo>
                <a:cubicBezTo>
                  <a:pt x="2596777" y="195729"/>
                  <a:pt x="2768600" y="97864"/>
                  <a:pt x="2940424" y="0"/>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E90205B-7FB4-42FC-A173-D496D22A0D9F}"/>
              </a:ext>
            </a:extLst>
          </p:cNvPr>
          <p:cNvSpPr/>
          <p:nvPr/>
        </p:nvSpPr>
        <p:spPr>
          <a:xfrm>
            <a:off x="3361765" y="3958557"/>
            <a:ext cx="2931459" cy="1744679"/>
          </a:xfrm>
          <a:custGeom>
            <a:avLst/>
            <a:gdLst>
              <a:gd name="connsiteX0" fmla="*/ 0 w 2931459"/>
              <a:gd name="connsiteY0" fmla="*/ 1725067 h 1744679"/>
              <a:gd name="connsiteX1" fmla="*/ 555811 w 2931459"/>
              <a:gd name="connsiteY1" fmla="*/ 1707137 h 1744679"/>
              <a:gd name="connsiteX2" fmla="*/ 744070 w 2931459"/>
              <a:gd name="connsiteY2" fmla="*/ 1384408 h 1744679"/>
              <a:gd name="connsiteX3" fmla="*/ 995082 w 2931459"/>
              <a:gd name="connsiteY3" fmla="*/ 245890 h 1744679"/>
              <a:gd name="connsiteX4" fmla="*/ 1272988 w 2931459"/>
              <a:gd name="connsiteY4" fmla="*/ 3843 h 1744679"/>
              <a:gd name="connsiteX5" fmla="*/ 1541929 w 2931459"/>
              <a:gd name="connsiteY5" fmla="*/ 344502 h 1744679"/>
              <a:gd name="connsiteX6" fmla="*/ 1999129 w 2931459"/>
              <a:gd name="connsiteY6" fmla="*/ 1258902 h 1744679"/>
              <a:gd name="connsiteX7" fmla="*/ 2653553 w 2931459"/>
              <a:gd name="connsiteY7" fmla="*/ 1644384 h 1744679"/>
              <a:gd name="connsiteX8" fmla="*/ 2931459 w 2931459"/>
              <a:gd name="connsiteY8" fmla="*/ 1662314 h 17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1459" h="1744679">
                <a:moveTo>
                  <a:pt x="0" y="1725067"/>
                </a:moveTo>
                <a:cubicBezTo>
                  <a:pt x="215899" y="1744490"/>
                  <a:pt x="431799" y="1763914"/>
                  <a:pt x="555811" y="1707137"/>
                </a:cubicBezTo>
                <a:cubicBezTo>
                  <a:pt x="679823" y="1650360"/>
                  <a:pt x="670858" y="1627949"/>
                  <a:pt x="744070" y="1384408"/>
                </a:cubicBezTo>
                <a:cubicBezTo>
                  <a:pt x="817282" y="1140867"/>
                  <a:pt x="906929" y="475984"/>
                  <a:pt x="995082" y="245890"/>
                </a:cubicBezTo>
                <a:cubicBezTo>
                  <a:pt x="1083235" y="15796"/>
                  <a:pt x="1181847" y="-12592"/>
                  <a:pt x="1272988" y="3843"/>
                </a:cubicBezTo>
                <a:cubicBezTo>
                  <a:pt x="1364129" y="20278"/>
                  <a:pt x="1420906" y="135326"/>
                  <a:pt x="1541929" y="344502"/>
                </a:cubicBezTo>
                <a:cubicBezTo>
                  <a:pt x="1662952" y="553678"/>
                  <a:pt x="1813858" y="1042255"/>
                  <a:pt x="1999129" y="1258902"/>
                </a:cubicBezTo>
                <a:cubicBezTo>
                  <a:pt x="2184400" y="1475549"/>
                  <a:pt x="2498165" y="1577149"/>
                  <a:pt x="2653553" y="1644384"/>
                </a:cubicBezTo>
                <a:cubicBezTo>
                  <a:pt x="2808941" y="1711619"/>
                  <a:pt x="2870200" y="1686966"/>
                  <a:pt x="2931459" y="1662314"/>
                </a:cubicBezTo>
              </a:path>
            </a:pathLst>
          </a:custGeom>
          <a:no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6B047A7-C7C5-40CC-8B8A-7DA875B5EB3E}"/>
              </a:ext>
            </a:extLst>
          </p:cNvPr>
          <p:cNvSpPr txBox="1"/>
          <p:nvPr/>
        </p:nvSpPr>
        <p:spPr>
          <a:xfrm>
            <a:off x="4343400" y="6019800"/>
            <a:ext cx="1608580" cy="461665"/>
          </a:xfrm>
          <a:prstGeom prst="rect">
            <a:avLst/>
          </a:prstGeom>
          <a:noFill/>
        </p:spPr>
        <p:txBody>
          <a:bodyPr wrap="square" rtlCol="0">
            <a:spAutoFit/>
          </a:bodyPr>
          <a:lstStyle/>
          <a:p>
            <a:r>
              <a:rPr lang="en-US" sz="2400" dirty="0"/>
              <a:t>Time </a:t>
            </a:r>
            <a:r>
              <a:rPr lang="en-US" sz="2400" dirty="0">
                <a:sym typeface="Wingdings" panose="05000000000000000000" pitchFamily="2" charset="2"/>
              </a:rPr>
              <a:t> </a:t>
            </a:r>
            <a:endParaRPr lang="en-US" sz="2400" dirty="0"/>
          </a:p>
        </p:txBody>
      </p:sp>
    </p:spTree>
    <p:extLst>
      <p:ext uri="{BB962C8B-B14F-4D97-AF65-F5344CB8AC3E}">
        <p14:creationId xmlns:p14="http://schemas.microsoft.com/office/powerpoint/2010/main" val="1185748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ChangeArrowheads="1"/>
          </p:cNvSpPr>
          <p:nvPr>
            <p:ph type="title"/>
          </p:nvPr>
        </p:nvSpPr>
        <p:spPr/>
        <p:txBody>
          <a:bodyPr>
            <a:normAutofit/>
          </a:bodyPr>
          <a:lstStyle/>
          <a:p>
            <a:pPr algn="ctr"/>
            <a:r>
              <a:rPr lang="en-US" altLang="en-US" sz="4000" b="1" dirty="0">
                <a:solidFill>
                  <a:srgbClr val="000000"/>
                </a:solidFill>
                <a:latin typeface="+mn-lt"/>
              </a:rPr>
              <a:t>Organic Matter Decomposition in Soils</a:t>
            </a:r>
          </a:p>
        </p:txBody>
      </p:sp>
      <p:sp>
        <p:nvSpPr>
          <p:cNvPr id="1342467" name="Rectangle 3"/>
          <p:cNvSpPr>
            <a:spLocks noGrp="1" noChangeArrowheads="1"/>
          </p:cNvSpPr>
          <p:nvPr>
            <p:ph idx="1"/>
          </p:nvPr>
        </p:nvSpPr>
        <p:spPr/>
        <p:txBody>
          <a:bodyPr>
            <a:normAutofit/>
          </a:bodyPr>
          <a:lstStyle/>
          <a:p>
            <a:r>
              <a:rPr lang="en-US" altLang="en-US" sz="3200" dirty="0"/>
              <a:t>Decomposition rates depend on the source: </a:t>
            </a:r>
          </a:p>
          <a:p>
            <a:pPr lvl="1"/>
            <a:r>
              <a:rPr lang="en-US" altLang="en-US" sz="2800" dirty="0"/>
              <a:t>Main Sources: Plant residues (crops, cover crop, compost) and animal manure</a:t>
            </a:r>
          </a:p>
          <a:p>
            <a:pPr lvl="1"/>
            <a:r>
              <a:rPr lang="en-US" altLang="en-US" sz="2800" dirty="0"/>
              <a:t>Sources contain different organic carbon compounds depending on crop residue type and age</a:t>
            </a:r>
          </a:p>
        </p:txBody>
      </p:sp>
      <p:sp>
        <p:nvSpPr>
          <p:cNvPr id="12" name="Slide Number Placeholder 11"/>
          <p:cNvSpPr>
            <a:spLocks noGrp="1"/>
          </p:cNvSpPr>
          <p:nvPr>
            <p:ph type="sldNum" sz="quarter" idx="12"/>
          </p:nvPr>
        </p:nvSpPr>
        <p:spPr/>
        <p:txBody>
          <a:bodyPr/>
          <a:lstStyle/>
          <a:p>
            <a:fld id="{30F35C39-F39F-4C0B-997D-CB1EB03A2CEE}" type="slidenum">
              <a:rPr lang="en-US" smtClean="0"/>
              <a:t>43</a:t>
            </a:fld>
            <a:endParaRPr lang="en-US"/>
          </a:p>
        </p:txBody>
      </p:sp>
      <p:grpSp>
        <p:nvGrpSpPr>
          <p:cNvPr id="8" name="Group 7"/>
          <p:cNvGrpSpPr/>
          <p:nvPr/>
        </p:nvGrpSpPr>
        <p:grpSpPr>
          <a:xfrm>
            <a:off x="533400" y="4648200"/>
            <a:ext cx="8081520" cy="1889125"/>
            <a:chOff x="149268" y="4399935"/>
            <a:chExt cx="7632964" cy="2318266"/>
          </a:xfrm>
        </p:grpSpPr>
        <p:sp>
          <p:nvSpPr>
            <p:cNvPr id="2" name="TextBox 1"/>
            <p:cNvSpPr txBox="1"/>
            <p:nvPr/>
          </p:nvSpPr>
          <p:spPr>
            <a:xfrm>
              <a:off x="314562" y="4521149"/>
              <a:ext cx="3767210" cy="1926230"/>
            </a:xfrm>
            <a:prstGeom prst="rect">
              <a:avLst/>
            </a:prstGeom>
            <a:noFill/>
          </p:spPr>
          <p:txBody>
            <a:bodyPr wrap="none" rtlCol="0">
              <a:spAutoFit/>
            </a:bodyPr>
            <a:lstStyle/>
            <a:p>
              <a:pPr marL="342900" indent="-342900">
                <a:buFont typeface="+mj-lt"/>
                <a:buAutoNum type="arabicPeriod"/>
              </a:pPr>
              <a:r>
                <a:rPr lang="en-US" sz="2400" dirty="0">
                  <a:solidFill>
                    <a:prstClr val="black"/>
                  </a:solidFill>
                </a:rPr>
                <a:t>Sugars, Starches</a:t>
              </a:r>
            </a:p>
            <a:p>
              <a:pPr marL="342900" indent="-342900">
                <a:buFont typeface="+mj-lt"/>
                <a:buAutoNum type="arabicPeriod"/>
              </a:pPr>
              <a:r>
                <a:rPr lang="en-US" sz="2400" dirty="0">
                  <a:solidFill>
                    <a:prstClr val="black"/>
                  </a:solidFill>
                </a:rPr>
                <a:t>Proteins</a:t>
              </a:r>
            </a:p>
            <a:p>
              <a:pPr marL="342900" indent="-342900">
                <a:buFont typeface="+mj-lt"/>
                <a:buAutoNum type="arabicPeriod"/>
              </a:pPr>
              <a:r>
                <a:rPr lang="en-US" sz="2400" dirty="0">
                  <a:solidFill>
                    <a:prstClr val="black"/>
                  </a:solidFill>
                </a:rPr>
                <a:t>Hemicellulose and cellulose</a:t>
              </a:r>
            </a:p>
            <a:p>
              <a:pPr marL="342900" indent="-342900">
                <a:buFont typeface="+mj-lt"/>
                <a:buAutoNum type="arabicPeriod"/>
              </a:pPr>
              <a:r>
                <a:rPr lang="en-US" sz="2400" dirty="0">
                  <a:solidFill>
                    <a:prstClr val="black"/>
                  </a:solidFill>
                </a:rPr>
                <a:t>Woody tissues (lignin)</a:t>
              </a:r>
            </a:p>
          </p:txBody>
        </p:sp>
        <p:grpSp>
          <p:nvGrpSpPr>
            <p:cNvPr id="6" name="Group 5"/>
            <p:cNvGrpSpPr/>
            <p:nvPr/>
          </p:nvGrpSpPr>
          <p:grpSpPr>
            <a:xfrm>
              <a:off x="4902749" y="4536459"/>
              <a:ext cx="2672942" cy="1963334"/>
              <a:chOff x="6292761" y="4433587"/>
              <a:chExt cx="2672942" cy="1963334"/>
            </a:xfrm>
          </p:grpSpPr>
          <p:sp>
            <p:nvSpPr>
              <p:cNvPr id="3" name="TextBox 2"/>
              <p:cNvSpPr txBox="1"/>
              <p:nvPr/>
            </p:nvSpPr>
            <p:spPr>
              <a:xfrm>
                <a:off x="6298587" y="4433587"/>
                <a:ext cx="2667116" cy="566539"/>
              </a:xfrm>
              <a:prstGeom prst="rect">
                <a:avLst/>
              </a:prstGeom>
              <a:noFill/>
            </p:spPr>
            <p:txBody>
              <a:bodyPr wrap="none" rtlCol="0">
                <a:spAutoFit/>
              </a:bodyPr>
              <a:lstStyle/>
              <a:p>
                <a:pPr algn="ctr"/>
                <a:r>
                  <a:rPr lang="en-US" sz="2400" dirty="0">
                    <a:solidFill>
                      <a:prstClr val="black"/>
                    </a:solidFill>
                  </a:rPr>
                  <a:t>Rapid decomposition</a:t>
                </a:r>
              </a:p>
            </p:txBody>
          </p:sp>
          <p:sp>
            <p:nvSpPr>
              <p:cNvPr id="9" name="TextBox 8"/>
              <p:cNvSpPr txBox="1"/>
              <p:nvPr/>
            </p:nvSpPr>
            <p:spPr>
              <a:xfrm>
                <a:off x="6292761" y="5830383"/>
                <a:ext cx="2667110" cy="566538"/>
              </a:xfrm>
              <a:prstGeom prst="rect">
                <a:avLst/>
              </a:prstGeom>
              <a:noFill/>
            </p:spPr>
            <p:txBody>
              <a:bodyPr wrap="square" rtlCol="0">
                <a:spAutoFit/>
              </a:bodyPr>
              <a:lstStyle/>
              <a:p>
                <a:pPr algn="ctr"/>
                <a:r>
                  <a:rPr lang="en-US" sz="2400" dirty="0">
                    <a:solidFill>
                      <a:prstClr val="black"/>
                    </a:solidFill>
                  </a:rPr>
                  <a:t>Slow decomposition</a:t>
                </a:r>
              </a:p>
            </p:txBody>
          </p:sp>
        </p:grpSp>
        <p:sp>
          <p:nvSpPr>
            <p:cNvPr id="7" name="Rectangle 6"/>
            <p:cNvSpPr/>
            <p:nvPr/>
          </p:nvSpPr>
          <p:spPr>
            <a:xfrm>
              <a:off x="149268" y="4399935"/>
              <a:ext cx="7632964" cy="2318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3" name="Straight Arrow Connector 12"/>
          <p:cNvCxnSpPr>
            <a:cxnSpLocks/>
            <a:stCxn id="3" idx="2"/>
            <a:endCxn id="9" idx="0"/>
          </p:cNvCxnSpPr>
          <p:nvPr/>
        </p:nvCxnSpPr>
        <p:spPr>
          <a:xfrm flipH="1">
            <a:off x="6978144" y="5221117"/>
            <a:ext cx="6172" cy="67656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F19D03-A33C-431B-AB4F-24295D5A8C92}"/>
              </a:ext>
            </a:extLst>
          </p:cNvPr>
          <p:cNvCxnSpPr/>
          <p:nvPr/>
        </p:nvCxnSpPr>
        <p:spPr>
          <a:xfrm>
            <a:off x="5353713" y="4664075"/>
            <a:ext cx="0" cy="1889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596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51" y="5421091"/>
            <a:ext cx="8415343" cy="1200329"/>
          </a:xfrm>
          <a:prstGeom prst="rect">
            <a:avLst/>
          </a:prstGeom>
          <a:noFill/>
          <a:ln>
            <a:solidFill>
              <a:schemeClr val="bg2"/>
            </a:solidFill>
          </a:ln>
        </p:spPr>
        <p:txBody>
          <a:bodyPr wrap="square" rtlCol="0">
            <a:spAutoFit/>
          </a:bodyPr>
          <a:lstStyle/>
          <a:p>
            <a:r>
              <a:rPr lang="en-US" sz="2400" dirty="0">
                <a:solidFill>
                  <a:prstClr val="black"/>
                </a:solidFill>
              </a:rPr>
              <a:t>Generally: A C:N ratio of </a:t>
            </a:r>
            <a:r>
              <a:rPr lang="en-US" sz="2400" b="1" dirty="0">
                <a:solidFill>
                  <a:prstClr val="black"/>
                </a:solidFill>
              </a:rPr>
              <a:t>20:1</a:t>
            </a:r>
            <a:r>
              <a:rPr lang="en-US" sz="2400" dirty="0">
                <a:solidFill>
                  <a:prstClr val="black"/>
                </a:solidFill>
              </a:rPr>
              <a:t> (2% N) is the dividing line between </a:t>
            </a:r>
            <a:r>
              <a:rPr lang="en-US" sz="2400" b="1" dirty="0">
                <a:solidFill>
                  <a:srgbClr val="7030A0"/>
                </a:solidFill>
              </a:rPr>
              <a:t>mineralization</a:t>
            </a:r>
            <a:r>
              <a:rPr lang="en-US" sz="2400" dirty="0">
                <a:solidFill>
                  <a:prstClr val="black"/>
                </a:solidFill>
              </a:rPr>
              <a:t> (immediate release) and </a:t>
            </a:r>
            <a:r>
              <a:rPr lang="en-US" sz="2400" b="1" dirty="0">
                <a:solidFill>
                  <a:srgbClr val="860000"/>
                </a:solidFill>
              </a:rPr>
              <a:t>immobilization</a:t>
            </a:r>
            <a:r>
              <a:rPr lang="en-US" sz="2400" b="1" dirty="0">
                <a:solidFill>
                  <a:prstClr val="black"/>
                </a:solidFill>
              </a:rPr>
              <a:t> </a:t>
            </a:r>
            <a:r>
              <a:rPr lang="en-US" sz="2400" dirty="0">
                <a:solidFill>
                  <a:prstClr val="black"/>
                </a:solidFill>
              </a:rPr>
              <a:t>(N binding and subsequent release).</a:t>
            </a:r>
            <a:endParaRPr lang="en-US" sz="16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96480543"/>
              </p:ext>
            </p:extLst>
          </p:nvPr>
        </p:nvGraphicFramePr>
        <p:xfrm>
          <a:off x="347651" y="1726934"/>
          <a:ext cx="4675214" cy="3167384"/>
        </p:xfrm>
        <a:graphic>
          <a:graphicData uri="http://schemas.openxmlformats.org/drawingml/2006/table">
            <a:tbl>
              <a:tblPr firstRow="1" firstCol="1" bandRow="1">
                <a:tableStyleId>{5C22544A-7EE6-4342-B048-85BDC9FD1C3A}</a:tableStyleId>
              </a:tblPr>
              <a:tblGrid>
                <a:gridCol w="2348484">
                  <a:extLst>
                    <a:ext uri="{9D8B030D-6E8A-4147-A177-3AD203B41FA5}">
                      <a16:colId xmlns:a16="http://schemas.microsoft.com/office/drawing/2014/main" val="20000"/>
                    </a:ext>
                  </a:extLst>
                </a:gridCol>
                <a:gridCol w="653097">
                  <a:extLst>
                    <a:ext uri="{9D8B030D-6E8A-4147-A177-3AD203B41FA5}">
                      <a16:colId xmlns:a16="http://schemas.microsoft.com/office/drawing/2014/main" val="20001"/>
                    </a:ext>
                  </a:extLst>
                </a:gridCol>
                <a:gridCol w="688023">
                  <a:extLst>
                    <a:ext uri="{9D8B030D-6E8A-4147-A177-3AD203B41FA5}">
                      <a16:colId xmlns:a16="http://schemas.microsoft.com/office/drawing/2014/main" val="20002"/>
                    </a:ext>
                  </a:extLst>
                </a:gridCol>
                <a:gridCol w="985610">
                  <a:extLst>
                    <a:ext uri="{9D8B030D-6E8A-4147-A177-3AD203B41FA5}">
                      <a16:colId xmlns:a16="http://schemas.microsoft.com/office/drawing/2014/main" val="20003"/>
                    </a:ext>
                  </a:extLst>
                </a:gridCol>
              </a:tblGrid>
              <a:tr h="314288">
                <a:tc>
                  <a:txBody>
                    <a:bodyPr/>
                    <a:lstStyle/>
                    <a:p>
                      <a:pPr marL="0" marR="0">
                        <a:lnSpc>
                          <a:spcPct val="115000"/>
                        </a:lnSpc>
                        <a:spcBef>
                          <a:spcPts val="0"/>
                        </a:spcBef>
                        <a:spcAft>
                          <a:spcPts val="0"/>
                        </a:spcAft>
                      </a:pPr>
                      <a:r>
                        <a:rPr lang="en-US" sz="2400" dirty="0">
                          <a:solidFill>
                            <a:schemeClr val="bg1"/>
                          </a:solidFill>
                          <a:effectLst/>
                        </a:rPr>
                        <a:t>Material</a:t>
                      </a:r>
                      <a:endParaRPr lang="en-US" sz="2400" dirty="0">
                        <a:solidFill>
                          <a:schemeClr val="bg1"/>
                        </a:solidFill>
                        <a:effectLst/>
                        <a:latin typeface="Calibri"/>
                        <a:ea typeface="Calibri"/>
                        <a:cs typeface="Times New Roman"/>
                      </a:endParaRPr>
                    </a:p>
                  </a:txBody>
                  <a:tcPr marL="68580" marR="68580" marT="0" marB="0">
                    <a:solidFill>
                      <a:schemeClr val="bg1">
                        <a:lumMod val="65000"/>
                      </a:schemeClr>
                    </a:solidFill>
                  </a:tcPr>
                </a:tc>
                <a:tc>
                  <a:txBody>
                    <a:bodyPr/>
                    <a:lstStyle/>
                    <a:p>
                      <a:pPr marL="0" marR="0" algn="ctr">
                        <a:lnSpc>
                          <a:spcPct val="115000"/>
                        </a:lnSpc>
                        <a:spcBef>
                          <a:spcPts val="0"/>
                        </a:spcBef>
                        <a:spcAft>
                          <a:spcPts val="0"/>
                        </a:spcAft>
                      </a:pPr>
                      <a:r>
                        <a:rPr lang="en-US" sz="2400" dirty="0">
                          <a:solidFill>
                            <a:schemeClr val="bg1"/>
                          </a:solidFill>
                          <a:effectLst/>
                        </a:rPr>
                        <a:t>% C</a:t>
                      </a:r>
                      <a:endParaRPr lang="en-US" sz="2400" dirty="0">
                        <a:solidFill>
                          <a:schemeClr val="bg1"/>
                        </a:solidFill>
                        <a:effectLst/>
                        <a:latin typeface="Calibri"/>
                        <a:ea typeface="Calibri"/>
                        <a:cs typeface="Times New Roman"/>
                      </a:endParaRPr>
                    </a:p>
                  </a:txBody>
                  <a:tcPr marL="68580" marR="68580" marT="0" marB="0">
                    <a:solidFill>
                      <a:schemeClr val="bg1">
                        <a:lumMod val="65000"/>
                      </a:schemeClr>
                    </a:solidFill>
                  </a:tcPr>
                </a:tc>
                <a:tc>
                  <a:txBody>
                    <a:bodyPr/>
                    <a:lstStyle/>
                    <a:p>
                      <a:pPr marL="0" marR="0" algn="ctr">
                        <a:lnSpc>
                          <a:spcPct val="115000"/>
                        </a:lnSpc>
                        <a:spcBef>
                          <a:spcPts val="0"/>
                        </a:spcBef>
                        <a:spcAft>
                          <a:spcPts val="0"/>
                        </a:spcAft>
                      </a:pPr>
                      <a:r>
                        <a:rPr lang="en-US" sz="2400" dirty="0">
                          <a:solidFill>
                            <a:schemeClr val="bg1"/>
                          </a:solidFill>
                          <a:effectLst/>
                        </a:rPr>
                        <a:t>% N</a:t>
                      </a:r>
                      <a:endParaRPr lang="en-US" sz="2400" dirty="0">
                        <a:solidFill>
                          <a:schemeClr val="bg1"/>
                        </a:solidFill>
                        <a:effectLst/>
                        <a:latin typeface="Calibri"/>
                        <a:ea typeface="Calibri"/>
                        <a:cs typeface="Times New Roman"/>
                      </a:endParaRPr>
                    </a:p>
                  </a:txBody>
                  <a:tcPr marL="68580" marR="68580" marT="0" marB="0">
                    <a:solidFill>
                      <a:schemeClr val="bg1">
                        <a:lumMod val="65000"/>
                      </a:schemeClr>
                    </a:solidFill>
                  </a:tcPr>
                </a:tc>
                <a:tc>
                  <a:txBody>
                    <a:bodyPr/>
                    <a:lstStyle/>
                    <a:p>
                      <a:pPr marL="0" marR="0" algn="ctr">
                        <a:lnSpc>
                          <a:spcPct val="115000"/>
                        </a:lnSpc>
                        <a:spcBef>
                          <a:spcPts val="0"/>
                        </a:spcBef>
                        <a:spcAft>
                          <a:spcPts val="0"/>
                        </a:spcAft>
                      </a:pPr>
                      <a:r>
                        <a:rPr lang="en-US" sz="2400" dirty="0">
                          <a:solidFill>
                            <a:schemeClr val="bg1"/>
                          </a:solidFill>
                          <a:effectLst/>
                        </a:rPr>
                        <a:t>C:N</a:t>
                      </a:r>
                      <a:endParaRPr lang="en-US" sz="2400" dirty="0">
                        <a:solidFill>
                          <a:schemeClr val="bg1"/>
                        </a:solidFill>
                        <a:effectLst/>
                        <a:latin typeface="Calibri"/>
                        <a:ea typeface="Calibri"/>
                        <a:cs typeface="Times New Roman"/>
                      </a:endParaRPr>
                    </a:p>
                  </a:txBody>
                  <a:tcPr marL="68580" marR="68580" marT="0" marB="0">
                    <a:solidFill>
                      <a:schemeClr val="bg1">
                        <a:lumMod val="65000"/>
                      </a:schemeClr>
                    </a:solidFill>
                  </a:tcPr>
                </a:tc>
                <a:extLst>
                  <a:ext uri="{0D108BD9-81ED-4DB2-BD59-A6C34878D82A}">
                    <a16:rowId xmlns:a16="http://schemas.microsoft.com/office/drawing/2014/main" val="10002"/>
                  </a:ext>
                </a:extLst>
              </a:tr>
              <a:tr h="314288">
                <a:tc>
                  <a:txBody>
                    <a:bodyPr/>
                    <a:lstStyle/>
                    <a:p>
                      <a:pPr marL="0" marR="0">
                        <a:lnSpc>
                          <a:spcPct val="115000"/>
                        </a:lnSpc>
                        <a:spcBef>
                          <a:spcPts val="0"/>
                        </a:spcBef>
                        <a:spcAft>
                          <a:spcPts val="0"/>
                        </a:spcAft>
                      </a:pPr>
                      <a:r>
                        <a:rPr lang="en-US" sz="2400" b="0" dirty="0">
                          <a:solidFill>
                            <a:schemeClr val="tx1"/>
                          </a:solidFill>
                          <a:effectLst/>
                        </a:rPr>
                        <a:t>Sawdust</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50</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0.05</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600</a:t>
                      </a:r>
                      <a:endParaRPr lang="en-US" sz="2400" b="0" dirty="0">
                        <a:solidFill>
                          <a:schemeClr val="tx1"/>
                        </a:solidFill>
                        <a:effectLst/>
                        <a:latin typeface="Calibri"/>
                        <a:ea typeface="Calibri"/>
                        <a:cs typeface="Times New Roman"/>
                      </a:endParaRPr>
                    </a:p>
                  </a:txBody>
                  <a:tcPr marL="68580" marR="68580" marT="0" marB="0">
                    <a:solidFill>
                      <a:srgbClr val="F0F5FA"/>
                    </a:solidFill>
                  </a:tcPr>
                </a:tc>
                <a:extLst>
                  <a:ext uri="{0D108BD9-81ED-4DB2-BD59-A6C34878D82A}">
                    <a16:rowId xmlns:a16="http://schemas.microsoft.com/office/drawing/2014/main" val="10003"/>
                  </a:ext>
                </a:extLst>
              </a:tr>
              <a:tr h="314288">
                <a:tc>
                  <a:txBody>
                    <a:bodyPr/>
                    <a:lstStyle/>
                    <a:p>
                      <a:pPr marL="0" marR="0">
                        <a:lnSpc>
                          <a:spcPct val="115000"/>
                        </a:lnSpc>
                        <a:spcBef>
                          <a:spcPts val="0"/>
                        </a:spcBef>
                        <a:spcAft>
                          <a:spcPts val="0"/>
                        </a:spcAft>
                      </a:pPr>
                      <a:r>
                        <a:rPr lang="en-US" sz="2400" b="0" dirty="0">
                          <a:solidFill>
                            <a:schemeClr val="tx1"/>
                          </a:solidFill>
                          <a:effectLst/>
                        </a:rPr>
                        <a:t>Wheat Straw</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38</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a:solidFill>
                            <a:schemeClr val="tx1"/>
                          </a:solidFill>
                          <a:effectLst/>
                        </a:rPr>
                        <a:t>0.5</a:t>
                      </a:r>
                      <a:endParaRPr lang="en-US" sz="2400" b="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80</a:t>
                      </a:r>
                      <a:endParaRPr lang="en-US" sz="2400" b="0" dirty="0">
                        <a:solidFill>
                          <a:schemeClr val="tx1"/>
                        </a:solidFill>
                        <a:effectLst/>
                        <a:latin typeface="Calibri"/>
                        <a:ea typeface="Calibri"/>
                        <a:cs typeface="Times New Roman"/>
                      </a:endParaRPr>
                    </a:p>
                  </a:txBody>
                  <a:tcPr marL="68580" marR="68580" marT="0" marB="0">
                    <a:solidFill>
                      <a:srgbClr val="F0F5FA"/>
                    </a:solidFill>
                  </a:tcPr>
                </a:tc>
                <a:extLst>
                  <a:ext uri="{0D108BD9-81ED-4DB2-BD59-A6C34878D82A}">
                    <a16:rowId xmlns:a16="http://schemas.microsoft.com/office/drawing/2014/main" val="10005"/>
                  </a:ext>
                </a:extLst>
              </a:tr>
              <a:tr h="314288">
                <a:tc>
                  <a:txBody>
                    <a:bodyPr/>
                    <a:lstStyle/>
                    <a:p>
                      <a:pPr marL="0" marR="0">
                        <a:lnSpc>
                          <a:spcPct val="115000"/>
                        </a:lnSpc>
                        <a:spcBef>
                          <a:spcPts val="0"/>
                        </a:spcBef>
                        <a:spcAft>
                          <a:spcPts val="0"/>
                        </a:spcAft>
                      </a:pPr>
                      <a:r>
                        <a:rPr lang="en-US" sz="2400" b="0" dirty="0">
                          <a:solidFill>
                            <a:schemeClr val="tx1"/>
                          </a:solidFill>
                          <a:effectLst/>
                        </a:rPr>
                        <a:t>Corn residue</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40</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0.7</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57</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6"/>
                  </a:ext>
                </a:extLst>
              </a:tr>
              <a:tr h="314288">
                <a:tc>
                  <a:txBody>
                    <a:bodyPr/>
                    <a:lstStyle/>
                    <a:p>
                      <a:pPr marL="0" marR="0">
                        <a:lnSpc>
                          <a:spcPct val="115000"/>
                        </a:lnSpc>
                        <a:spcBef>
                          <a:spcPts val="0"/>
                        </a:spcBef>
                        <a:spcAft>
                          <a:spcPts val="0"/>
                        </a:spcAft>
                      </a:pPr>
                      <a:r>
                        <a:rPr lang="en-US" sz="2400" b="0" dirty="0">
                          <a:solidFill>
                            <a:schemeClr val="tx1"/>
                          </a:solidFill>
                          <a:effectLst/>
                        </a:rPr>
                        <a:t>Rotted Manure</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41</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2.1</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1" dirty="0">
                          <a:solidFill>
                            <a:schemeClr val="tx1"/>
                          </a:solidFill>
                          <a:effectLst/>
                        </a:rPr>
                        <a:t>20</a:t>
                      </a:r>
                      <a:endParaRPr lang="en-US" sz="2400" b="1" dirty="0">
                        <a:solidFill>
                          <a:schemeClr val="tx1"/>
                        </a:solidFill>
                        <a:effectLst/>
                        <a:latin typeface="Calibri"/>
                        <a:ea typeface="Calibri"/>
                        <a:cs typeface="Times New Roman"/>
                      </a:endParaRPr>
                    </a:p>
                  </a:txBody>
                  <a:tcPr marL="68580" marR="68580" marT="0" marB="0">
                    <a:solidFill>
                      <a:srgbClr val="F0F5FA"/>
                    </a:solidFill>
                  </a:tcPr>
                </a:tc>
                <a:extLst>
                  <a:ext uri="{0D108BD9-81ED-4DB2-BD59-A6C34878D82A}">
                    <a16:rowId xmlns:a16="http://schemas.microsoft.com/office/drawing/2014/main" val="10007"/>
                  </a:ext>
                </a:extLst>
              </a:tr>
              <a:tr h="314288">
                <a:tc>
                  <a:txBody>
                    <a:bodyPr/>
                    <a:lstStyle/>
                    <a:p>
                      <a:pPr marL="0" marR="0">
                        <a:lnSpc>
                          <a:spcPct val="115000"/>
                        </a:lnSpc>
                        <a:spcBef>
                          <a:spcPts val="0"/>
                        </a:spcBef>
                        <a:spcAft>
                          <a:spcPts val="0"/>
                        </a:spcAft>
                      </a:pPr>
                      <a:r>
                        <a:rPr lang="en-US" sz="2400" b="0" dirty="0">
                          <a:solidFill>
                            <a:schemeClr val="tx1"/>
                          </a:solidFill>
                          <a:effectLst/>
                        </a:rPr>
                        <a:t>Broccoli Residues</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35</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1.9</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18</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8"/>
                  </a:ext>
                </a:extLst>
              </a:tr>
              <a:tr h="314288">
                <a:tc>
                  <a:txBody>
                    <a:bodyPr/>
                    <a:lstStyle/>
                    <a:p>
                      <a:pPr marL="0" marR="0">
                        <a:lnSpc>
                          <a:spcPct val="115000"/>
                        </a:lnSpc>
                        <a:spcBef>
                          <a:spcPts val="0"/>
                        </a:spcBef>
                        <a:spcAft>
                          <a:spcPts val="0"/>
                        </a:spcAft>
                      </a:pPr>
                      <a:r>
                        <a:rPr lang="en-US" sz="2400" b="0" dirty="0">
                          <a:solidFill>
                            <a:schemeClr val="tx1"/>
                          </a:solidFill>
                          <a:effectLst/>
                        </a:rPr>
                        <a:t>Vetch Cover Crop</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40</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3.5</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2400" b="0" dirty="0">
                          <a:solidFill>
                            <a:schemeClr val="tx1"/>
                          </a:solidFill>
                          <a:effectLst/>
                        </a:rPr>
                        <a:t>11</a:t>
                      </a:r>
                      <a:endParaRPr lang="en-US" sz="2400" b="0" dirty="0">
                        <a:solidFill>
                          <a:schemeClr val="tx1"/>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10"/>
                  </a:ext>
                </a:extLst>
              </a:tr>
              <a:tr h="280895">
                <a:tc>
                  <a:txBody>
                    <a:bodyPr/>
                    <a:lstStyle/>
                    <a:p>
                      <a:pPr marL="0" marR="0">
                        <a:lnSpc>
                          <a:spcPct val="115000"/>
                        </a:lnSpc>
                        <a:spcBef>
                          <a:spcPts val="0"/>
                        </a:spcBef>
                        <a:spcAft>
                          <a:spcPts val="0"/>
                        </a:spcAft>
                      </a:pPr>
                      <a:r>
                        <a:rPr lang="en-US" sz="2400" b="0" dirty="0">
                          <a:solidFill>
                            <a:schemeClr val="tx1"/>
                          </a:solidFill>
                          <a:effectLst/>
                        </a:rPr>
                        <a:t>Soil Bacteria</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50</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10</a:t>
                      </a:r>
                      <a:endParaRPr lang="en-US" sz="2400" b="0" dirty="0">
                        <a:solidFill>
                          <a:schemeClr val="tx1"/>
                        </a:solidFill>
                        <a:effectLst/>
                        <a:latin typeface="Calibri"/>
                        <a:ea typeface="Calibri"/>
                        <a:cs typeface="Times New Roman"/>
                      </a:endParaRPr>
                    </a:p>
                  </a:txBody>
                  <a:tcPr marL="68580" marR="68580" marT="0" marB="0">
                    <a:solidFill>
                      <a:srgbClr val="F0F5FA"/>
                    </a:solidFill>
                  </a:tcPr>
                </a:tc>
                <a:tc>
                  <a:txBody>
                    <a:bodyPr/>
                    <a:lstStyle/>
                    <a:p>
                      <a:pPr marL="0" marR="0" algn="ctr">
                        <a:lnSpc>
                          <a:spcPct val="115000"/>
                        </a:lnSpc>
                        <a:spcBef>
                          <a:spcPts val="0"/>
                        </a:spcBef>
                        <a:spcAft>
                          <a:spcPts val="0"/>
                        </a:spcAft>
                      </a:pPr>
                      <a:r>
                        <a:rPr lang="en-US" sz="2400" b="0" dirty="0">
                          <a:solidFill>
                            <a:schemeClr val="tx1"/>
                          </a:solidFill>
                          <a:effectLst/>
                        </a:rPr>
                        <a:t>5</a:t>
                      </a:r>
                      <a:endParaRPr lang="en-US" sz="2400" b="0" dirty="0">
                        <a:solidFill>
                          <a:schemeClr val="tx1"/>
                        </a:solidFill>
                        <a:effectLst/>
                        <a:latin typeface="Calibri"/>
                        <a:ea typeface="Calibri"/>
                        <a:cs typeface="Times New Roman"/>
                      </a:endParaRPr>
                    </a:p>
                  </a:txBody>
                  <a:tcPr marL="68580" marR="68580" marT="0" marB="0">
                    <a:solidFill>
                      <a:srgbClr val="F0F5FA"/>
                    </a:solidFill>
                  </a:tcPr>
                </a:tc>
                <a:extLst>
                  <a:ext uri="{0D108BD9-81ED-4DB2-BD59-A6C34878D82A}">
                    <a16:rowId xmlns:a16="http://schemas.microsoft.com/office/drawing/2014/main" val="10011"/>
                  </a:ext>
                </a:extLst>
              </a:tr>
            </a:tbl>
          </a:graphicData>
        </a:graphic>
      </p:graphicFrame>
      <p:cxnSp>
        <p:nvCxnSpPr>
          <p:cNvPr id="8" name="Straight Arrow Connector 7">
            <a:extLst>
              <a:ext uri="{FF2B5EF4-FFF2-40B4-BE49-F238E27FC236}">
                <a16:creationId xmlns:a16="http://schemas.microsoft.com/office/drawing/2014/main" id="{0C47F5F5-C79E-4ED3-9446-B3EE8C229B04}"/>
              </a:ext>
            </a:extLst>
          </p:cNvPr>
          <p:cNvCxnSpPr>
            <a:cxnSpLocks/>
          </p:cNvCxnSpPr>
          <p:nvPr/>
        </p:nvCxnSpPr>
        <p:spPr>
          <a:xfrm flipH="1">
            <a:off x="5041916" y="3532234"/>
            <a:ext cx="1663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A0B2C9-D9D1-4DDD-A180-15C014C918F6}"/>
              </a:ext>
            </a:extLst>
          </p:cNvPr>
          <p:cNvSpPr txBox="1"/>
          <p:nvPr/>
        </p:nvSpPr>
        <p:spPr>
          <a:xfrm>
            <a:off x="5257800" y="2247643"/>
            <a:ext cx="3105152" cy="830997"/>
          </a:xfrm>
          <a:prstGeom prst="rect">
            <a:avLst/>
          </a:prstGeom>
          <a:noFill/>
        </p:spPr>
        <p:txBody>
          <a:bodyPr wrap="square" rtlCol="0">
            <a:spAutoFit/>
          </a:bodyPr>
          <a:lstStyle/>
          <a:p>
            <a:pPr algn="ctr"/>
            <a:r>
              <a:rPr lang="en-US" sz="2400" dirty="0">
                <a:solidFill>
                  <a:srgbClr val="860000"/>
                </a:solidFill>
              </a:rPr>
              <a:t>Slow Decomposition</a:t>
            </a:r>
          </a:p>
          <a:p>
            <a:pPr algn="ctr"/>
            <a:r>
              <a:rPr lang="en-US" sz="2400" dirty="0">
                <a:solidFill>
                  <a:srgbClr val="860000"/>
                </a:solidFill>
              </a:rPr>
              <a:t>/Favors Immobilization</a:t>
            </a:r>
          </a:p>
        </p:txBody>
      </p:sp>
      <p:cxnSp>
        <p:nvCxnSpPr>
          <p:cNvPr id="13" name="Straight Arrow Connector 12">
            <a:extLst>
              <a:ext uri="{FF2B5EF4-FFF2-40B4-BE49-F238E27FC236}">
                <a16:creationId xmlns:a16="http://schemas.microsoft.com/office/drawing/2014/main" id="{8AA495E1-126D-4B41-A198-96651EF62603}"/>
              </a:ext>
            </a:extLst>
          </p:cNvPr>
          <p:cNvCxnSpPr>
            <a:cxnSpLocks/>
          </p:cNvCxnSpPr>
          <p:nvPr/>
        </p:nvCxnSpPr>
        <p:spPr>
          <a:xfrm>
            <a:off x="5031603" y="2142262"/>
            <a:ext cx="0" cy="1143002"/>
          </a:xfrm>
          <a:prstGeom prst="straightConnector1">
            <a:avLst/>
          </a:prstGeom>
          <a:ln w="38100">
            <a:solidFill>
              <a:srgbClr val="86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F3299D-FF0F-4A92-8184-38C0236ABD49}"/>
              </a:ext>
            </a:extLst>
          </p:cNvPr>
          <p:cNvCxnSpPr>
            <a:cxnSpLocks/>
          </p:cNvCxnSpPr>
          <p:nvPr/>
        </p:nvCxnSpPr>
        <p:spPr>
          <a:xfrm>
            <a:off x="5022865" y="3702050"/>
            <a:ext cx="0" cy="1192268"/>
          </a:xfrm>
          <a:prstGeom prst="straightConnector1">
            <a:avLst/>
          </a:prstGeom>
          <a:ln w="38100">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83BD1D3-5E7C-404B-9D61-3067B2CF3ADF}"/>
              </a:ext>
            </a:extLst>
          </p:cNvPr>
          <p:cNvSpPr txBox="1"/>
          <p:nvPr/>
        </p:nvSpPr>
        <p:spPr>
          <a:xfrm>
            <a:off x="5378024" y="3882685"/>
            <a:ext cx="3130992" cy="830997"/>
          </a:xfrm>
          <a:prstGeom prst="rect">
            <a:avLst/>
          </a:prstGeom>
          <a:noFill/>
        </p:spPr>
        <p:txBody>
          <a:bodyPr wrap="square" rtlCol="0">
            <a:spAutoFit/>
          </a:bodyPr>
          <a:lstStyle/>
          <a:p>
            <a:r>
              <a:rPr lang="en-US" sz="2400" dirty="0">
                <a:solidFill>
                  <a:srgbClr val="7030A0"/>
                </a:solidFill>
              </a:rPr>
              <a:t>Rapid Decomposition</a:t>
            </a:r>
          </a:p>
          <a:p>
            <a:r>
              <a:rPr lang="en-US" sz="2400" dirty="0">
                <a:solidFill>
                  <a:srgbClr val="7030A0"/>
                </a:solidFill>
              </a:rPr>
              <a:t>/Favors Mineralization</a:t>
            </a:r>
          </a:p>
        </p:txBody>
      </p:sp>
      <p:sp>
        <p:nvSpPr>
          <p:cNvPr id="20" name="Rectangle 19">
            <a:extLst>
              <a:ext uri="{FF2B5EF4-FFF2-40B4-BE49-F238E27FC236}">
                <a16:creationId xmlns:a16="http://schemas.microsoft.com/office/drawing/2014/main" id="{869508D3-B6C1-4C85-BA52-7C612CC516B7}"/>
              </a:ext>
            </a:extLst>
          </p:cNvPr>
          <p:cNvSpPr/>
          <p:nvPr/>
        </p:nvSpPr>
        <p:spPr>
          <a:xfrm>
            <a:off x="6943520" y="3298148"/>
            <a:ext cx="1699504" cy="461665"/>
          </a:xfrm>
          <a:prstGeom prst="rect">
            <a:avLst/>
          </a:prstGeom>
        </p:spPr>
        <p:txBody>
          <a:bodyPr wrap="none">
            <a:spAutoFit/>
          </a:bodyPr>
          <a:lstStyle/>
          <a:p>
            <a:r>
              <a:rPr lang="en-US" sz="2400" dirty="0"/>
              <a:t>20:1 (2% N) </a:t>
            </a:r>
          </a:p>
        </p:txBody>
      </p:sp>
      <p:sp>
        <p:nvSpPr>
          <p:cNvPr id="5" name="Title 4">
            <a:extLst>
              <a:ext uri="{FF2B5EF4-FFF2-40B4-BE49-F238E27FC236}">
                <a16:creationId xmlns:a16="http://schemas.microsoft.com/office/drawing/2014/main" id="{39E51489-EA2C-4845-B1A8-6DC831876B08}"/>
              </a:ext>
            </a:extLst>
          </p:cNvPr>
          <p:cNvSpPr>
            <a:spLocks noGrp="1"/>
          </p:cNvSpPr>
          <p:nvPr>
            <p:ph type="title"/>
          </p:nvPr>
        </p:nvSpPr>
        <p:spPr>
          <a:xfrm>
            <a:off x="622316" y="218872"/>
            <a:ext cx="7886700" cy="1325563"/>
          </a:xfrm>
        </p:spPr>
        <p:txBody>
          <a:bodyPr>
            <a:normAutofit/>
          </a:bodyPr>
          <a:lstStyle/>
          <a:p>
            <a:pPr algn="ctr"/>
            <a:r>
              <a:rPr lang="en-US" sz="4000" b="1" dirty="0">
                <a:latin typeface="+mn-lt"/>
              </a:rPr>
              <a:t>Organic Matter C:N Ratios</a:t>
            </a:r>
          </a:p>
        </p:txBody>
      </p:sp>
      <p:sp>
        <p:nvSpPr>
          <p:cNvPr id="4" name="Slide Number Placeholder 3">
            <a:extLst>
              <a:ext uri="{FF2B5EF4-FFF2-40B4-BE49-F238E27FC236}">
                <a16:creationId xmlns:a16="http://schemas.microsoft.com/office/drawing/2014/main" id="{F3F87D66-AD08-4110-A65E-AA3631B1AB8B}"/>
              </a:ext>
            </a:extLst>
          </p:cNvPr>
          <p:cNvSpPr>
            <a:spLocks noGrp="1"/>
          </p:cNvSpPr>
          <p:nvPr>
            <p:ph type="sldNum" sz="quarter" idx="12"/>
          </p:nvPr>
        </p:nvSpPr>
        <p:spPr/>
        <p:txBody>
          <a:bodyPr/>
          <a:lstStyle/>
          <a:p>
            <a:fld id="{30F35C39-F39F-4C0B-997D-CB1EB03A2CEE}" type="slidenum">
              <a:rPr lang="en-US" smtClean="0"/>
              <a:t>44</a:t>
            </a:fld>
            <a:endParaRPr lang="en-US"/>
          </a:p>
        </p:txBody>
      </p:sp>
    </p:spTree>
    <p:extLst>
      <p:ext uri="{BB962C8B-B14F-4D97-AF65-F5344CB8AC3E}">
        <p14:creationId xmlns:p14="http://schemas.microsoft.com/office/powerpoint/2010/main" val="940818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rgbClr val="000000"/>
                </a:solidFill>
                <a:latin typeface="+mn-lt"/>
              </a:rPr>
              <a:t>Nitrogen Cycle- F</a:t>
            </a:r>
            <a:r>
              <a:rPr lang="en-US" sz="4000" dirty="0">
                <a:solidFill>
                  <a:srgbClr val="000000"/>
                </a:solidFill>
                <a:latin typeface="+mn-lt"/>
              </a:rPr>
              <a:t>ertilizer Inputs and Crop Removal</a:t>
            </a:r>
            <a:endParaRPr lang="en-US" sz="4000" dirty="0">
              <a:latin typeface="+mn-lt"/>
            </a:endParaRPr>
          </a:p>
        </p:txBody>
      </p:sp>
      <p:sp>
        <p:nvSpPr>
          <p:cNvPr id="3" name="Slide Number Placeholder 2">
            <a:extLst>
              <a:ext uri="{FF2B5EF4-FFF2-40B4-BE49-F238E27FC236}">
                <a16:creationId xmlns:a16="http://schemas.microsoft.com/office/drawing/2014/main" id="{9A2D1B0C-3B1E-44D6-B269-D111DA85A336}"/>
              </a:ext>
            </a:extLst>
          </p:cNvPr>
          <p:cNvSpPr>
            <a:spLocks noGrp="1"/>
          </p:cNvSpPr>
          <p:nvPr>
            <p:ph type="sldNum" sz="quarter" idx="12"/>
          </p:nvPr>
        </p:nvSpPr>
        <p:spPr/>
        <p:txBody>
          <a:bodyPr/>
          <a:lstStyle/>
          <a:p>
            <a:fld id="{30F35C39-F39F-4C0B-997D-CB1EB03A2CEE}" type="slidenum">
              <a:rPr lang="en-US" smtClean="0"/>
              <a:t>45</a:t>
            </a:fld>
            <a:endParaRPr lang="en-US"/>
          </a:p>
        </p:txBody>
      </p:sp>
      <p:cxnSp>
        <p:nvCxnSpPr>
          <p:cNvPr id="24" name="Straight Arrow Connector 23">
            <a:extLst>
              <a:ext uri="{FF2B5EF4-FFF2-40B4-BE49-F238E27FC236}">
                <a16:creationId xmlns:a16="http://schemas.microsoft.com/office/drawing/2014/main" id="{13974223-0967-4766-826D-CE75E75D5861}"/>
              </a:ext>
            </a:extLst>
          </p:cNvPr>
          <p:cNvCxnSpPr>
            <a:cxnSpLocks/>
            <a:stCxn id="33" idx="2"/>
            <a:endCxn id="34" idx="0"/>
          </p:cNvCxnSpPr>
          <p:nvPr/>
        </p:nvCxnSpPr>
        <p:spPr>
          <a:xfrm flipH="1">
            <a:off x="4570159" y="2792510"/>
            <a:ext cx="1841" cy="87654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24F10FB-D51A-4797-9B6B-D4CDD2390257}"/>
              </a:ext>
            </a:extLst>
          </p:cNvPr>
          <p:cNvCxnSpPr>
            <a:cxnSpLocks/>
            <a:stCxn id="34" idx="4"/>
            <a:endCxn id="35" idx="0"/>
          </p:cNvCxnSpPr>
          <p:nvPr/>
        </p:nvCxnSpPr>
        <p:spPr>
          <a:xfrm>
            <a:off x="4570159" y="4659882"/>
            <a:ext cx="0" cy="89529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199B349A-2E8A-457C-85AD-F6AAE593D042}"/>
              </a:ext>
            </a:extLst>
          </p:cNvPr>
          <p:cNvSpPr/>
          <p:nvPr/>
        </p:nvSpPr>
        <p:spPr>
          <a:xfrm>
            <a:off x="3581674" y="1821597"/>
            <a:ext cx="1980651" cy="97091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Soil Organic Matter</a:t>
            </a:r>
          </a:p>
        </p:txBody>
      </p:sp>
      <p:sp>
        <p:nvSpPr>
          <p:cNvPr id="34" name="Oval 33">
            <a:extLst>
              <a:ext uri="{FF2B5EF4-FFF2-40B4-BE49-F238E27FC236}">
                <a16:creationId xmlns:a16="http://schemas.microsoft.com/office/drawing/2014/main" id="{DF452BB4-14CF-4E28-B84E-04B82F49A44D}"/>
              </a:ext>
            </a:extLst>
          </p:cNvPr>
          <p:cNvSpPr/>
          <p:nvPr/>
        </p:nvSpPr>
        <p:spPr>
          <a:xfrm>
            <a:off x="4014519" y="3669059"/>
            <a:ext cx="1111279" cy="99082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sp>
        <p:nvSpPr>
          <p:cNvPr id="35" name="Oval 34">
            <a:extLst>
              <a:ext uri="{FF2B5EF4-FFF2-40B4-BE49-F238E27FC236}">
                <a16:creationId xmlns:a16="http://schemas.microsoft.com/office/drawing/2014/main" id="{35AD74B6-A700-4787-8163-EB7F6D33C0F0}"/>
              </a:ext>
            </a:extLst>
          </p:cNvPr>
          <p:cNvSpPr/>
          <p:nvPr/>
        </p:nvSpPr>
        <p:spPr>
          <a:xfrm>
            <a:off x="4014519" y="5555173"/>
            <a:ext cx="1111279" cy="990823"/>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NO</a:t>
            </a:r>
            <a:r>
              <a:rPr lang="en-US" sz="2400" baseline="-25000" dirty="0">
                <a:solidFill>
                  <a:srgbClr val="860000"/>
                </a:solidFill>
              </a:rPr>
              <a:t>3</a:t>
            </a:r>
            <a:r>
              <a:rPr lang="en-US" sz="2400" baseline="30000" dirty="0">
                <a:solidFill>
                  <a:srgbClr val="860000"/>
                </a:solidFill>
              </a:rPr>
              <a:t>-</a:t>
            </a:r>
          </a:p>
        </p:txBody>
      </p:sp>
      <p:pic>
        <p:nvPicPr>
          <p:cNvPr id="12" name="Graphic 11" descr="Seeds">
            <a:extLst>
              <a:ext uri="{FF2B5EF4-FFF2-40B4-BE49-F238E27FC236}">
                <a16:creationId xmlns:a16="http://schemas.microsoft.com/office/drawing/2014/main" id="{A84F22C1-D7D7-4D24-A7D7-4E788C361B9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57806" y="3308808"/>
            <a:ext cx="1513326" cy="1513326"/>
          </a:xfrm>
          <a:prstGeom prst="rect">
            <a:avLst/>
          </a:prstGeom>
        </p:spPr>
      </p:pic>
      <p:pic>
        <p:nvPicPr>
          <p:cNvPr id="39" name="Picture 2" descr="Corn_Maturity">
            <a:extLst>
              <a:ext uri="{FF2B5EF4-FFF2-40B4-BE49-F238E27FC236}">
                <a16:creationId xmlns:a16="http://schemas.microsoft.com/office/drawing/2014/main" id="{F9A873EB-9ADE-4AAE-924D-0DDB545B5AA0}"/>
              </a:ext>
            </a:extLst>
          </p:cNvPr>
          <p:cNvPicPr>
            <a:picLocks noChangeAspect="1" noChangeArrowheads="1"/>
          </p:cNvPicPr>
          <p:nvPr/>
        </p:nvPicPr>
        <p:blipFill>
          <a:blip r:embed="rId5" cstate="email">
            <a:lum bright="-20000" contrast="40000"/>
            <a:extLst>
              <a:ext uri="{28A0092B-C50C-407E-A947-70E740481C1C}">
                <a14:useLocalDpi xmlns:a14="http://schemas.microsoft.com/office/drawing/2010/main"/>
              </a:ext>
            </a:extLst>
          </a:blip>
          <a:srcRect/>
          <a:stretch>
            <a:fillRect/>
          </a:stretch>
        </p:blipFill>
        <p:spPr bwMode="auto">
          <a:xfrm>
            <a:off x="1389227" y="3068836"/>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5" name="Connector: Curved 14">
            <a:extLst>
              <a:ext uri="{FF2B5EF4-FFF2-40B4-BE49-F238E27FC236}">
                <a16:creationId xmlns:a16="http://schemas.microsoft.com/office/drawing/2014/main" id="{E6E98349-0F9B-44C9-AD0B-E98A95B80C57}"/>
              </a:ext>
            </a:extLst>
          </p:cNvPr>
          <p:cNvCxnSpPr>
            <a:cxnSpLocks/>
            <a:stCxn id="12" idx="0"/>
            <a:endCxn id="33" idx="3"/>
          </p:cNvCxnSpPr>
          <p:nvPr/>
        </p:nvCxnSpPr>
        <p:spPr>
          <a:xfrm rot="16200000" flipV="1">
            <a:off x="5787520" y="2081859"/>
            <a:ext cx="1001754" cy="1452144"/>
          </a:xfrm>
          <a:prstGeom prst="curved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12CE5EB8-3A31-488E-AF9B-FB4430A2D633}"/>
              </a:ext>
            </a:extLst>
          </p:cNvPr>
          <p:cNvCxnSpPr>
            <a:cxnSpLocks/>
            <a:stCxn id="39" idx="0"/>
            <a:endCxn id="33" idx="1"/>
          </p:cNvCxnSpPr>
          <p:nvPr/>
        </p:nvCxnSpPr>
        <p:spPr>
          <a:xfrm rot="5400000" flipH="1" flipV="1">
            <a:off x="2469489" y="1956651"/>
            <a:ext cx="761782" cy="1462588"/>
          </a:xfrm>
          <a:prstGeom prst="curved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BE6C1ABF-47E8-4D83-97C0-EB220A098D09}"/>
              </a:ext>
            </a:extLst>
          </p:cNvPr>
          <p:cNvCxnSpPr>
            <a:cxnSpLocks/>
            <a:stCxn id="35" idx="2"/>
            <a:endCxn id="39" idx="2"/>
          </p:cNvCxnSpPr>
          <p:nvPr/>
        </p:nvCxnSpPr>
        <p:spPr>
          <a:xfrm rot="10800000">
            <a:off x="2119087" y="4780161"/>
            <a:ext cx="1895433" cy="1270424"/>
          </a:xfrm>
          <a:prstGeom prst="curved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83608F7-32BD-41C9-A30C-179EBA7A5B0F}"/>
              </a:ext>
            </a:extLst>
          </p:cNvPr>
          <p:cNvCxnSpPr>
            <a:cxnSpLocks/>
            <a:stCxn id="34" idx="2"/>
          </p:cNvCxnSpPr>
          <p:nvPr/>
        </p:nvCxnSpPr>
        <p:spPr>
          <a:xfrm flipH="1">
            <a:off x="3198391" y="4164471"/>
            <a:ext cx="816128"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545DE1F-82E5-4E32-AD74-E71011B88428}"/>
              </a:ext>
            </a:extLst>
          </p:cNvPr>
          <p:cNvCxnSpPr>
            <a:cxnSpLocks/>
            <a:endCxn id="34" idx="6"/>
          </p:cNvCxnSpPr>
          <p:nvPr/>
        </p:nvCxnSpPr>
        <p:spPr>
          <a:xfrm flipH="1">
            <a:off x="5125798" y="4164470"/>
            <a:ext cx="817802" cy="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19228D77-0F00-4C73-9BD2-55C692A7E9A3}"/>
              </a:ext>
            </a:extLst>
          </p:cNvPr>
          <p:cNvCxnSpPr>
            <a:cxnSpLocks/>
            <a:stCxn id="12" idx="2"/>
            <a:endCxn id="35" idx="6"/>
          </p:cNvCxnSpPr>
          <p:nvPr/>
        </p:nvCxnSpPr>
        <p:spPr>
          <a:xfrm rot="5400000">
            <a:off x="5455909" y="4492024"/>
            <a:ext cx="1228451" cy="1888671"/>
          </a:xfrm>
          <a:prstGeom prst="curved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C62030A-A7C0-40DD-B34D-08E6F5DBC915}"/>
              </a:ext>
            </a:extLst>
          </p:cNvPr>
          <p:cNvSpPr txBox="1"/>
          <p:nvPr/>
        </p:nvSpPr>
        <p:spPr>
          <a:xfrm>
            <a:off x="1016948" y="2003098"/>
            <a:ext cx="2171693" cy="461665"/>
          </a:xfrm>
          <a:prstGeom prst="rect">
            <a:avLst/>
          </a:prstGeom>
          <a:noFill/>
          <a:ln>
            <a:solidFill>
              <a:schemeClr val="accent6"/>
            </a:solidFill>
          </a:ln>
        </p:spPr>
        <p:txBody>
          <a:bodyPr wrap="square" rtlCol="0">
            <a:spAutoFit/>
          </a:bodyPr>
          <a:lstStyle/>
          <a:p>
            <a:pPr algn="ctr"/>
            <a:r>
              <a:rPr lang="en-US" sz="2400" dirty="0"/>
              <a:t>Crop Residue</a:t>
            </a:r>
          </a:p>
        </p:txBody>
      </p:sp>
      <p:sp>
        <p:nvSpPr>
          <p:cNvPr id="56" name="TextBox 55">
            <a:extLst>
              <a:ext uri="{FF2B5EF4-FFF2-40B4-BE49-F238E27FC236}">
                <a16:creationId xmlns:a16="http://schemas.microsoft.com/office/drawing/2014/main" id="{CDBBFB15-1B25-4B80-A1B4-6C147DED1C71}"/>
              </a:ext>
            </a:extLst>
          </p:cNvPr>
          <p:cNvSpPr txBox="1"/>
          <p:nvPr/>
        </p:nvSpPr>
        <p:spPr>
          <a:xfrm>
            <a:off x="7554474" y="3440667"/>
            <a:ext cx="1513326" cy="1200329"/>
          </a:xfrm>
          <a:prstGeom prst="rect">
            <a:avLst/>
          </a:prstGeom>
          <a:noFill/>
          <a:ln>
            <a:solidFill>
              <a:schemeClr val="accent3"/>
            </a:solidFill>
          </a:ln>
        </p:spPr>
        <p:txBody>
          <a:bodyPr wrap="square" rtlCol="0">
            <a:spAutoFit/>
          </a:bodyPr>
          <a:lstStyle/>
          <a:p>
            <a:pPr algn="ctr"/>
            <a:r>
              <a:rPr lang="en-US" sz="2400" dirty="0"/>
              <a:t>Organic &amp; Mineral Fertilizer</a:t>
            </a:r>
          </a:p>
        </p:txBody>
      </p:sp>
      <p:sp>
        <p:nvSpPr>
          <p:cNvPr id="59" name="TextBox 58">
            <a:extLst>
              <a:ext uri="{FF2B5EF4-FFF2-40B4-BE49-F238E27FC236}">
                <a16:creationId xmlns:a16="http://schemas.microsoft.com/office/drawing/2014/main" id="{A680DCE0-165E-4A89-BB70-01941D70658F}"/>
              </a:ext>
            </a:extLst>
          </p:cNvPr>
          <p:cNvSpPr txBox="1"/>
          <p:nvPr/>
        </p:nvSpPr>
        <p:spPr>
          <a:xfrm>
            <a:off x="287089" y="3558290"/>
            <a:ext cx="1459718" cy="830997"/>
          </a:xfrm>
          <a:prstGeom prst="rect">
            <a:avLst/>
          </a:prstGeom>
          <a:noFill/>
          <a:ln>
            <a:solidFill>
              <a:schemeClr val="accent6"/>
            </a:solidFill>
          </a:ln>
        </p:spPr>
        <p:txBody>
          <a:bodyPr wrap="square" rtlCol="0">
            <a:spAutoFit/>
          </a:bodyPr>
          <a:lstStyle/>
          <a:p>
            <a:pPr algn="ctr"/>
            <a:r>
              <a:rPr lang="en-US" sz="2400" dirty="0"/>
              <a:t>Plant Uptake</a:t>
            </a:r>
          </a:p>
        </p:txBody>
      </p:sp>
      <p:cxnSp>
        <p:nvCxnSpPr>
          <p:cNvPr id="64" name="Straight Arrow Connector 63">
            <a:extLst>
              <a:ext uri="{FF2B5EF4-FFF2-40B4-BE49-F238E27FC236}">
                <a16:creationId xmlns:a16="http://schemas.microsoft.com/office/drawing/2014/main" id="{A89EE5BA-1F67-45FF-B9F6-5171B877BB7D}"/>
              </a:ext>
            </a:extLst>
          </p:cNvPr>
          <p:cNvCxnSpPr>
            <a:cxnSpLocks/>
          </p:cNvCxnSpPr>
          <p:nvPr/>
        </p:nvCxnSpPr>
        <p:spPr>
          <a:xfrm flipH="1">
            <a:off x="1295341" y="4402789"/>
            <a:ext cx="572308" cy="5728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4DE26C9-D5DB-4316-BD90-59AD48C85594}"/>
              </a:ext>
            </a:extLst>
          </p:cNvPr>
          <p:cNvSpPr txBox="1"/>
          <p:nvPr/>
        </p:nvSpPr>
        <p:spPr>
          <a:xfrm>
            <a:off x="87060" y="4937471"/>
            <a:ext cx="1459718" cy="830997"/>
          </a:xfrm>
          <a:prstGeom prst="rect">
            <a:avLst/>
          </a:prstGeom>
          <a:noFill/>
          <a:ln>
            <a:solidFill>
              <a:schemeClr val="accent6"/>
            </a:solidFill>
          </a:ln>
        </p:spPr>
        <p:txBody>
          <a:bodyPr wrap="square" rtlCol="0">
            <a:spAutoFit/>
          </a:bodyPr>
          <a:lstStyle/>
          <a:p>
            <a:pPr algn="ctr"/>
            <a:r>
              <a:rPr lang="en-US" sz="2400" dirty="0"/>
              <a:t>Crop Removal</a:t>
            </a:r>
          </a:p>
        </p:txBody>
      </p:sp>
    </p:spTree>
    <p:extLst>
      <p:ext uri="{BB962C8B-B14F-4D97-AF65-F5344CB8AC3E}">
        <p14:creationId xmlns:p14="http://schemas.microsoft.com/office/powerpoint/2010/main" val="971310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B20B0889-70A2-4AF3-96BB-3FB5068E3067}"/>
              </a:ext>
            </a:extLst>
          </p:cNvPr>
          <p:cNvSpPr>
            <a:spLocks noGrp="1"/>
          </p:cNvSpPr>
          <p:nvPr>
            <p:ph type="title"/>
          </p:nvPr>
        </p:nvSpPr>
        <p:spPr/>
        <p:txBody>
          <a:bodyPr/>
          <a:lstStyle/>
          <a:p>
            <a:r>
              <a:rPr lang="en-US" dirty="0">
                <a:solidFill>
                  <a:srgbClr val="000000"/>
                </a:solidFill>
              </a:rPr>
              <a:t>Nitrogen Cycle –Plant Uptake</a:t>
            </a:r>
            <a:endParaRPr lang="en-US" dirty="0"/>
          </a:p>
        </p:txBody>
      </p:sp>
      <p:sp>
        <p:nvSpPr>
          <p:cNvPr id="36" name="Content Placeholder 35">
            <a:extLst>
              <a:ext uri="{FF2B5EF4-FFF2-40B4-BE49-F238E27FC236}">
                <a16:creationId xmlns:a16="http://schemas.microsoft.com/office/drawing/2014/main" id="{66BB6FA1-54FD-4AD9-9BED-B7882CA21097}"/>
              </a:ext>
            </a:extLst>
          </p:cNvPr>
          <p:cNvSpPr>
            <a:spLocks noGrp="1"/>
          </p:cNvSpPr>
          <p:nvPr>
            <p:ph idx="1"/>
          </p:nvPr>
        </p:nvSpPr>
        <p:spPr>
          <a:xfrm>
            <a:off x="628650" y="1825625"/>
            <a:ext cx="4476750" cy="4351338"/>
          </a:xfrm>
        </p:spPr>
        <p:txBody>
          <a:bodyPr/>
          <a:lstStyle/>
          <a:p>
            <a:r>
              <a:rPr lang="en-US" dirty="0"/>
              <a:t>Ammonium is only available in soils for short periods of time until converted to nitrate. </a:t>
            </a:r>
          </a:p>
          <a:p>
            <a:r>
              <a:rPr lang="en-US" dirty="0"/>
              <a:t>Therefore, on a whole the most N form taken up is nitrate.</a:t>
            </a:r>
          </a:p>
          <a:p>
            <a:endParaRPr lang="en-US" dirty="0"/>
          </a:p>
        </p:txBody>
      </p:sp>
      <p:sp>
        <p:nvSpPr>
          <p:cNvPr id="3" name="Slide Number Placeholder 2">
            <a:extLst>
              <a:ext uri="{FF2B5EF4-FFF2-40B4-BE49-F238E27FC236}">
                <a16:creationId xmlns:a16="http://schemas.microsoft.com/office/drawing/2014/main" id="{5645658E-06A2-4D5E-843A-5D530C145B79}"/>
              </a:ext>
            </a:extLst>
          </p:cNvPr>
          <p:cNvSpPr>
            <a:spLocks noGrp="1"/>
          </p:cNvSpPr>
          <p:nvPr>
            <p:ph type="sldNum" sz="quarter" idx="12"/>
          </p:nvPr>
        </p:nvSpPr>
        <p:spPr/>
        <p:txBody>
          <a:bodyPr/>
          <a:lstStyle/>
          <a:p>
            <a:fld id="{30F35C39-F39F-4C0B-997D-CB1EB03A2CEE}" type="slidenum">
              <a:rPr lang="en-US" smtClean="0"/>
              <a:t>46</a:t>
            </a:fld>
            <a:endParaRPr lang="en-US" dirty="0"/>
          </a:p>
        </p:txBody>
      </p:sp>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825625"/>
            <a:ext cx="3393132" cy="421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003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Nitrogen Assimilation</a:t>
            </a:r>
            <a:endParaRPr lang="en-US" sz="4800" strike="sngStrike" dirty="0"/>
          </a:p>
        </p:txBody>
      </p:sp>
      <p:sp>
        <p:nvSpPr>
          <p:cNvPr id="3" name="Content Placeholder 2">
            <a:extLst>
              <a:ext uri="{FF2B5EF4-FFF2-40B4-BE49-F238E27FC236}">
                <a16:creationId xmlns:a16="http://schemas.microsoft.com/office/drawing/2014/main" id="{F2D4C5F0-68C6-403F-9EC6-1DFA4777EFA4}"/>
              </a:ext>
            </a:extLst>
          </p:cNvPr>
          <p:cNvSpPr>
            <a:spLocks noGrp="1"/>
          </p:cNvSpPr>
          <p:nvPr>
            <p:ph idx="1"/>
          </p:nvPr>
        </p:nvSpPr>
        <p:spPr/>
        <p:txBody>
          <a:bodyPr>
            <a:normAutofit fontScale="92500" lnSpcReduction="10000"/>
          </a:bodyPr>
          <a:lstStyle/>
          <a:p>
            <a:r>
              <a:rPr lang="en-US" sz="3200" dirty="0"/>
              <a:t>Nitrogen assimilation is the formation of </a:t>
            </a:r>
            <a:r>
              <a:rPr lang="en-US" sz="3200" b="1" dirty="0"/>
              <a:t>organic</a:t>
            </a:r>
            <a:r>
              <a:rPr lang="en-US" sz="3200" dirty="0"/>
              <a:t> nitrogen compounds like amino acids from </a:t>
            </a:r>
            <a:r>
              <a:rPr lang="en-US" sz="3200" b="1" dirty="0"/>
              <a:t>inorganic</a:t>
            </a:r>
            <a:r>
              <a:rPr lang="en-US" sz="3200" dirty="0"/>
              <a:t> nitrogen compounds</a:t>
            </a:r>
          </a:p>
          <a:p>
            <a:pPr marL="0" indent="0">
              <a:buNone/>
            </a:pPr>
            <a:endParaRPr lang="en-US" sz="3200" dirty="0"/>
          </a:p>
          <a:p>
            <a:pPr lvl="1"/>
            <a:r>
              <a:rPr lang="en-US" sz="3000" dirty="0"/>
              <a:t>Assimilation drives plant N uptake</a:t>
            </a:r>
          </a:p>
          <a:p>
            <a:pPr marL="457200" lvl="1" indent="0">
              <a:buNone/>
            </a:pPr>
            <a:endParaRPr lang="en-US" sz="1100" dirty="0"/>
          </a:p>
          <a:p>
            <a:pPr lvl="1"/>
            <a:r>
              <a:rPr lang="en-US" sz="3000" dirty="0"/>
              <a:t>Plants only assimilate the needed amount plus a small amount of “luxury consumption” ~10-15% of total N</a:t>
            </a:r>
          </a:p>
          <a:p>
            <a:pPr marL="457200" lvl="1" indent="0">
              <a:buNone/>
            </a:pPr>
            <a:endParaRPr lang="en-US" sz="1100" dirty="0"/>
          </a:p>
          <a:p>
            <a:pPr lvl="1"/>
            <a:r>
              <a:rPr lang="en-US" sz="3000" dirty="0"/>
              <a:t>Thus N available in the soil, that is in excess of plant needs, may be leached to groundwater</a:t>
            </a:r>
          </a:p>
          <a:p>
            <a:endParaRPr lang="en-US" sz="3200" dirty="0"/>
          </a:p>
        </p:txBody>
      </p:sp>
      <p:sp>
        <p:nvSpPr>
          <p:cNvPr id="5" name="Slide Number Placeholder 4"/>
          <p:cNvSpPr>
            <a:spLocks noGrp="1"/>
          </p:cNvSpPr>
          <p:nvPr>
            <p:ph type="sldNum" sz="quarter" idx="12"/>
          </p:nvPr>
        </p:nvSpPr>
        <p:spPr/>
        <p:txBody>
          <a:bodyPr/>
          <a:lstStyle/>
          <a:p>
            <a:fld id="{30F35C39-F39F-4C0B-997D-CB1EB03A2CEE}" type="slidenum">
              <a:rPr lang="en-US" smtClean="0"/>
              <a:t>47</a:t>
            </a:fld>
            <a:endParaRPr lang="en-US"/>
          </a:p>
        </p:txBody>
      </p:sp>
    </p:spTree>
    <p:extLst>
      <p:ext uri="{BB962C8B-B14F-4D97-AF65-F5344CB8AC3E}">
        <p14:creationId xmlns:p14="http://schemas.microsoft.com/office/powerpoint/2010/main" val="2438326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Nitrogen and Crop Productivity</a:t>
            </a:r>
          </a:p>
        </p:txBody>
      </p:sp>
      <p:sp>
        <p:nvSpPr>
          <p:cNvPr id="3" name="Content Placeholder 2"/>
          <p:cNvSpPr>
            <a:spLocks noGrp="1"/>
          </p:cNvSpPr>
          <p:nvPr>
            <p:ph idx="1"/>
          </p:nvPr>
        </p:nvSpPr>
        <p:spPr/>
        <p:txBody>
          <a:bodyPr>
            <a:normAutofit/>
          </a:bodyPr>
          <a:lstStyle/>
          <a:p>
            <a:r>
              <a:rPr lang="en-US" sz="3200" dirty="0"/>
              <a:t>Nitrogen availability generally limits crop productivity until adequacy is reached, then response to N plateaus </a:t>
            </a:r>
          </a:p>
          <a:p>
            <a:pPr lvl="1"/>
            <a:r>
              <a:rPr lang="en-US" sz="2800" dirty="0"/>
              <a:t>Fertilization past a level of adequacy does </a:t>
            </a:r>
            <a:r>
              <a:rPr lang="en-US" sz="2800" b="1" dirty="0">
                <a:solidFill>
                  <a:srgbClr val="C00000"/>
                </a:solidFill>
              </a:rPr>
              <a:t>not</a:t>
            </a:r>
            <a:r>
              <a:rPr lang="en-US" sz="2800" dirty="0">
                <a:solidFill>
                  <a:srgbClr val="C00000"/>
                </a:solidFill>
              </a:rPr>
              <a:t> </a:t>
            </a:r>
            <a:r>
              <a:rPr lang="en-US" sz="2800" dirty="0"/>
              <a:t>increase productivity </a:t>
            </a:r>
          </a:p>
          <a:p>
            <a:endParaRPr lang="en-US" sz="3200" dirty="0"/>
          </a:p>
        </p:txBody>
      </p:sp>
      <p:sp>
        <p:nvSpPr>
          <p:cNvPr id="4" name="Slide Number Placeholder 3">
            <a:extLst>
              <a:ext uri="{FF2B5EF4-FFF2-40B4-BE49-F238E27FC236}">
                <a16:creationId xmlns:a16="http://schemas.microsoft.com/office/drawing/2014/main" id="{CA821F16-1E92-454D-86D9-DF35453BB554}"/>
              </a:ext>
            </a:extLst>
          </p:cNvPr>
          <p:cNvSpPr>
            <a:spLocks noGrp="1"/>
          </p:cNvSpPr>
          <p:nvPr>
            <p:ph type="sldNum" sz="quarter" idx="12"/>
          </p:nvPr>
        </p:nvSpPr>
        <p:spPr/>
        <p:txBody>
          <a:bodyPr/>
          <a:lstStyle/>
          <a:p>
            <a:fld id="{30F35C39-F39F-4C0B-997D-CB1EB03A2CEE}" type="slidenum">
              <a:rPr lang="en-US" smtClean="0"/>
              <a:t>48</a:t>
            </a:fld>
            <a:endParaRPr lang="en-US"/>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2004" y="3733800"/>
            <a:ext cx="3850596" cy="297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D5FA7B39-17C2-4EE3-95FD-9282DF9FC972}"/>
              </a:ext>
            </a:extLst>
          </p:cNvPr>
          <p:cNvCxnSpPr>
            <a:cxnSpLocks/>
          </p:cNvCxnSpPr>
          <p:nvPr/>
        </p:nvCxnSpPr>
        <p:spPr>
          <a:xfrm flipV="1">
            <a:off x="6248400" y="46482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F3254F-B45B-42DC-969B-70FE72F66297}"/>
              </a:ext>
            </a:extLst>
          </p:cNvPr>
          <p:cNvSpPr txBox="1"/>
          <p:nvPr/>
        </p:nvSpPr>
        <p:spPr>
          <a:xfrm>
            <a:off x="6248400" y="4914900"/>
            <a:ext cx="1904999" cy="338554"/>
          </a:xfrm>
          <a:prstGeom prst="rect">
            <a:avLst/>
          </a:prstGeom>
          <a:noFill/>
        </p:spPr>
        <p:txBody>
          <a:bodyPr wrap="square" rtlCol="0">
            <a:spAutoFit/>
          </a:bodyPr>
          <a:lstStyle/>
          <a:p>
            <a:r>
              <a:rPr lang="en-US" sz="1600" dirty="0"/>
              <a:t>Point of Adequacy</a:t>
            </a:r>
          </a:p>
        </p:txBody>
      </p:sp>
    </p:spTree>
    <p:extLst>
      <p:ext uri="{BB962C8B-B14F-4D97-AF65-F5344CB8AC3E}">
        <p14:creationId xmlns:p14="http://schemas.microsoft.com/office/powerpoint/2010/main" val="4216631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600" b="1" kern="0" dirty="0">
                <a:solidFill>
                  <a:srgbClr val="000000"/>
                </a:solidFill>
                <a:latin typeface="+mn-lt"/>
                <a:ea typeface="ＭＳ Ｐゴシック" pitchFamily="-84" charset="-128"/>
                <a:cs typeface="Times New Roman" pitchFamily="18" charset="0"/>
              </a:rPr>
            </a:br>
            <a:r>
              <a:rPr lang="en-US" sz="4000" b="1" kern="0" dirty="0">
                <a:solidFill>
                  <a:srgbClr val="000000"/>
                </a:solidFill>
                <a:latin typeface="+mn-lt"/>
                <a:ea typeface="ＭＳ Ｐゴシック" pitchFamily="-84" charset="-128"/>
                <a:cs typeface="Times New Roman" pitchFamily="18" charset="0"/>
              </a:rPr>
              <a:t>Nitrogen in Plants</a:t>
            </a:r>
            <a:br>
              <a:rPr lang="en-US" sz="3200" b="1" kern="0" dirty="0">
                <a:solidFill>
                  <a:srgbClr val="000000"/>
                </a:solidFill>
                <a:latin typeface="+mn-lt"/>
                <a:ea typeface="ＭＳ Ｐゴシック" pitchFamily="-84" charset="-128"/>
                <a:cs typeface="Times New Roman" pitchFamily="18" charset="0"/>
              </a:rPr>
            </a:br>
            <a:r>
              <a:rPr lang="en-US" sz="2800" b="0" kern="0" dirty="0">
                <a:solidFill>
                  <a:srgbClr val="000000"/>
                </a:solidFill>
                <a:latin typeface="+mn-lt"/>
                <a:ea typeface="ＭＳ Ｐゴシック" pitchFamily="-84" charset="-128"/>
                <a:cs typeface="Times New Roman" pitchFamily="18" charset="0"/>
              </a:rPr>
              <a:t>N in Excess of Demand is Inefficiently Used</a:t>
            </a:r>
            <a:br>
              <a:rPr lang="en-US" sz="3200" kern="0" dirty="0">
                <a:solidFill>
                  <a:srgbClr val="000000"/>
                </a:solidFill>
                <a:latin typeface="+mn-lt"/>
                <a:ea typeface="ＭＳ Ｐゴシック" pitchFamily="-84" charset="-128"/>
                <a:cs typeface="Times New Roman" pitchFamily="18" charset="0"/>
              </a:rPr>
            </a:br>
            <a:endParaRPr lang="en-US" sz="32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3678673"/>
              </p:ext>
            </p:extLst>
          </p:nvPr>
        </p:nvGraphicFramePr>
        <p:xfrm>
          <a:off x="628650" y="1739620"/>
          <a:ext cx="7886700" cy="475325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E102F59-AB69-48A8-A2D7-33AD367D6FB3}"/>
              </a:ext>
            </a:extLst>
          </p:cNvPr>
          <p:cNvSpPr>
            <a:spLocks noGrp="1"/>
          </p:cNvSpPr>
          <p:nvPr>
            <p:ph type="sldNum" sz="quarter" idx="12"/>
          </p:nvPr>
        </p:nvSpPr>
        <p:spPr/>
        <p:txBody>
          <a:bodyPr/>
          <a:lstStyle/>
          <a:p>
            <a:fld id="{30F35C39-F39F-4C0B-997D-CB1EB03A2CEE}" type="slidenum">
              <a:rPr lang="en-US" smtClean="0"/>
              <a:t>49</a:t>
            </a:fld>
            <a:endParaRPr lang="en-US"/>
          </a:p>
        </p:txBody>
      </p:sp>
      <p:sp>
        <p:nvSpPr>
          <p:cNvPr id="5" name="Rectangle 4"/>
          <p:cNvSpPr/>
          <p:nvPr/>
        </p:nvSpPr>
        <p:spPr>
          <a:xfrm>
            <a:off x="-914400" y="6515713"/>
            <a:ext cx="3429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Muhammad, 2013</a:t>
            </a:r>
          </a:p>
        </p:txBody>
      </p:sp>
      <p:cxnSp>
        <p:nvCxnSpPr>
          <p:cNvPr id="6" name="Straight Arrow Connector 5"/>
          <p:cNvCxnSpPr>
            <a:cxnSpLocks/>
          </p:cNvCxnSpPr>
          <p:nvPr/>
        </p:nvCxnSpPr>
        <p:spPr>
          <a:xfrm flipV="1">
            <a:off x="2209800" y="3260725"/>
            <a:ext cx="36576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94294" y="2799060"/>
            <a:ext cx="1524000" cy="400110"/>
          </a:xfrm>
          <a:prstGeom prst="rect">
            <a:avLst/>
          </a:prstGeom>
          <a:solidFill>
            <a:schemeClr val="bg1"/>
          </a:solidFill>
          <a:ln>
            <a:solidFill>
              <a:schemeClr val="accent1"/>
            </a:solidFill>
          </a:ln>
        </p:spPr>
        <p:txBody>
          <a:bodyPr wrap="square" rtlCol="0">
            <a:spAutoFit/>
          </a:bodyPr>
          <a:lstStyle/>
          <a:p>
            <a:pPr algn="ctr"/>
            <a:r>
              <a:rPr lang="en-US" sz="2000" dirty="0"/>
              <a:t>Little change</a:t>
            </a:r>
          </a:p>
        </p:txBody>
      </p:sp>
      <p:cxnSp>
        <p:nvCxnSpPr>
          <p:cNvPr id="14" name="Straight Arrow Connector 13"/>
          <p:cNvCxnSpPr>
            <a:cxnSpLocks/>
          </p:cNvCxnSpPr>
          <p:nvPr/>
        </p:nvCxnSpPr>
        <p:spPr>
          <a:xfrm>
            <a:off x="5867400" y="3260725"/>
            <a:ext cx="152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5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mn-lt"/>
              </a:rPr>
              <a:t>Regulations: Waste Discharge Requirements</a:t>
            </a: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2600" dirty="0"/>
              <a:t>Growers with irrigated lands must either join regional coalitions or meet WDR requirements individually. </a:t>
            </a:r>
          </a:p>
          <a:p>
            <a:pPr marL="0" lvl="1" indent="0">
              <a:buNone/>
            </a:pPr>
            <a:endParaRPr lang="en-US" sz="2600" dirty="0"/>
          </a:p>
          <a:p>
            <a:r>
              <a:rPr lang="en-US" sz="2600" u="sng" dirty="0">
                <a:solidFill>
                  <a:srgbClr val="000000"/>
                </a:solidFill>
              </a:rPr>
              <a:t>Coalition Tasks in the Central Valley:</a:t>
            </a:r>
          </a:p>
          <a:p>
            <a:pPr lvl="1"/>
            <a:r>
              <a:rPr lang="en-US" sz="2400" dirty="0"/>
              <a:t>Groundwater quality assessments and plans</a:t>
            </a:r>
          </a:p>
          <a:p>
            <a:pPr lvl="1"/>
            <a:r>
              <a:rPr lang="en-US" sz="2400" dirty="0"/>
              <a:t>Monitoring long term groundwater quality trends</a:t>
            </a:r>
          </a:p>
          <a:p>
            <a:pPr lvl="1"/>
            <a:r>
              <a:rPr lang="en-US" sz="2400" dirty="0"/>
              <a:t>Assess which BMPs protect groundwater quality</a:t>
            </a:r>
          </a:p>
          <a:p>
            <a:pPr lvl="1"/>
            <a:r>
              <a:rPr lang="en-US" sz="2400" dirty="0"/>
              <a:t>Surface water quality monitoring</a:t>
            </a:r>
          </a:p>
          <a:p>
            <a:pPr lvl="1"/>
            <a:r>
              <a:rPr lang="en-US" sz="2400" dirty="0"/>
              <a:t>Compilation of data submitted by growers and reports to Regional Water Board</a:t>
            </a:r>
          </a:p>
          <a:p>
            <a:pPr marL="457200" lvl="1" indent="0">
              <a:buNone/>
            </a:pPr>
            <a:endParaRPr lang="en-US" dirty="0"/>
          </a:p>
        </p:txBody>
      </p:sp>
      <p:sp>
        <p:nvSpPr>
          <p:cNvPr id="4" name="Slide Number Placeholder 3">
            <a:extLst>
              <a:ext uri="{FF2B5EF4-FFF2-40B4-BE49-F238E27FC236}">
                <a16:creationId xmlns:a16="http://schemas.microsoft.com/office/drawing/2014/main" id="{FF76D636-CCD2-4A2C-8936-0BA394EA0657}"/>
              </a:ext>
            </a:extLst>
          </p:cNvPr>
          <p:cNvSpPr>
            <a:spLocks noGrp="1"/>
          </p:cNvSpPr>
          <p:nvPr>
            <p:ph type="sldNum" sz="quarter" idx="12"/>
          </p:nvPr>
        </p:nvSpPr>
        <p:spPr/>
        <p:txBody>
          <a:bodyPr/>
          <a:lstStyle/>
          <a:p>
            <a:fld id="{30F35C39-F39F-4C0B-997D-CB1EB03A2CEE}" type="slidenum">
              <a:rPr lang="en-US" smtClean="0"/>
              <a:t>5</a:t>
            </a:fld>
            <a:endParaRPr lang="en-US"/>
          </a:p>
        </p:txBody>
      </p:sp>
    </p:spTree>
    <p:extLst>
      <p:ext uri="{BB962C8B-B14F-4D97-AF65-F5344CB8AC3E}">
        <p14:creationId xmlns:p14="http://schemas.microsoft.com/office/powerpoint/2010/main" val="809081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000" b="1" kern="0" dirty="0">
                <a:solidFill>
                  <a:srgbClr val="000000"/>
                </a:solidFill>
                <a:latin typeface="+mn-lt"/>
                <a:ea typeface="ＭＳ Ｐゴシック" pitchFamily="-84" charset="-128"/>
                <a:cs typeface="Times New Roman" pitchFamily="18" charset="0"/>
              </a:rPr>
            </a:br>
            <a:r>
              <a:rPr lang="en-US" sz="4400" b="1" kern="0" dirty="0">
                <a:solidFill>
                  <a:srgbClr val="000000"/>
                </a:solidFill>
                <a:latin typeface="+mn-lt"/>
                <a:ea typeface="ＭＳ Ｐゴシック" pitchFamily="-84" charset="-128"/>
                <a:cs typeface="Times New Roman" pitchFamily="18" charset="0"/>
              </a:rPr>
              <a:t>Nitrogen in Plants</a:t>
            </a:r>
            <a:br>
              <a:rPr lang="en-US" b="1" kern="0" dirty="0">
                <a:solidFill>
                  <a:srgbClr val="000000"/>
                </a:solidFill>
                <a:latin typeface="+mn-lt"/>
                <a:ea typeface="ＭＳ Ｐゴシック" pitchFamily="-84" charset="-128"/>
                <a:cs typeface="Times New Roman" pitchFamily="18" charset="0"/>
              </a:rPr>
            </a:br>
            <a:r>
              <a:rPr lang="en-US" sz="3100" b="0" kern="0" dirty="0">
                <a:solidFill>
                  <a:srgbClr val="000000"/>
                </a:solidFill>
                <a:latin typeface="+mn-lt"/>
                <a:ea typeface="ＭＳ Ｐゴシック" pitchFamily="-84" charset="-128"/>
                <a:cs typeface="Times New Roman" pitchFamily="18" charset="0"/>
              </a:rPr>
              <a:t>Excess N Example</a:t>
            </a:r>
            <a:br>
              <a:rPr lang="en-US" u="sng" kern="0" dirty="0">
                <a:solidFill>
                  <a:srgbClr val="000000"/>
                </a:solidFill>
                <a:latin typeface="+mn-lt"/>
                <a:ea typeface="ＭＳ Ｐゴシック" pitchFamily="-84" charset="-128"/>
                <a:cs typeface="Times New Roman" pitchFamily="18" charset="0"/>
              </a:rPr>
            </a:b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5286139"/>
              </p:ext>
            </p:extLst>
          </p:nvPr>
        </p:nvGraphicFramePr>
        <p:xfrm>
          <a:off x="628650" y="1735138"/>
          <a:ext cx="7886700" cy="45767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2A6E118-5193-456B-BCEF-0F0DE98E0140}"/>
              </a:ext>
            </a:extLst>
          </p:cNvPr>
          <p:cNvSpPr>
            <a:spLocks noGrp="1"/>
          </p:cNvSpPr>
          <p:nvPr>
            <p:ph type="sldNum" sz="quarter" idx="12"/>
          </p:nvPr>
        </p:nvSpPr>
        <p:spPr/>
        <p:txBody>
          <a:bodyPr/>
          <a:lstStyle/>
          <a:p>
            <a:fld id="{30F35C39-F39F-4C0B-997D-CB1EB03A2CEE}" type="slidenum">
              <a:rPr lang="en-US" smtClean="0"/>
              <a:t>50</a:t>
            </a:fld>
            <a:endParaRPr lang="en-US"/>
          </a:p>
        </p:txBody>
      </p:sp>
      <p:sp>
        <p:nvSpPr>
          <p:cNvPr id="5" name="TextBox 4"/>
          <p:cNvSpPr txBox="1"/>
          <p:nvPr/>
        </p:nvSpPr>
        <p:spPr>
          <a:xfrm>
            <a:off x="0" y="6538913"/>
            <a:ext cx="3200400" cy="276999"/>
          </a:xfrm>
          <a:prstGeom prst="rect">
            <a:avLst/>
          </a:prstGeom>
          <a:noFill/>
        </p:spPr>
        <p:txBody>
          <a:bodyPr wrap="square" rtlCol="0">
            <a:spAutoFit/>
          </a:bodyPr>
          <a:lstStyle/>
          <a:p>
            <a:r>
              <a:rPr lang="en-US" sz="1200" dirty="0">
                <a:solidFill>
                  <a:prstClr val="black"/>
                </a:solidFill>
              </a:rPr>
              <a:t>(</a:t>
            </a:r>
            <a:r>
              <a:rPr lang="en-US" sz="1200" dirty="0" err="1">
                <a:solidFill>
                  <a:prstClr val="black"/>
                </a:solidFill>
              </a:rPr>
              <a:t>Elana</a:t>
            </a:r>
            <a:r>
              <a:rPr lang="en-US" sz="1200" dirty="0">
                <a:solidFill>
                  <a:prstClr val="black"/>
                </a:solidFill>
              </a:rPr>
              <a:t> Peach-Fine, MSc. 2013)</a:t>
            </a:r>
            <a:endParaRPr lang="en-US" sz="1200" dirty="0"/>
          </a:p>
        </p:txBody>
      </p:sp>
      <p:cxnSp>
        <p:nvCxnSpPr>
          <p:cNvPr id="7" name="Straight Arrow Connector 6"/>
          <p:cNvCxnSpPr/>
          <p:nvPr/>
        </p:nvCxnSpPr>
        <p:spPr>
          <a:xfrm flipV="1">
            <a:off x="2347452" y="2590800"/>
            <a:ext cx="4953000" cy="1447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095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1652A0-811A-4DDA-9996-F11B3618D3C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807621" y="1904713"/>
            <a:ext cx="1772716" cy="1772716"/>
          </a:xfrm>
          <a:prstGeom prst="rect">
            <a:avLst/>
          </a:prstGeom>
        </p:spPr>
      </p:pic>
      <p:sp>
        <p:nvSpPr>
          <p:cNvPr id="19" name="TextBox 18">
            <a:extLst>
              <a:ext uri="{FF2B5EF4-FFF2-40B4-BE49-F238E27FC236}">
                <a16:creationId xmlns:a16="http://schemas.microsoft.com/office/drawing/2014/main" id="{106566C4-A97E-4A1F-8ABB-8D15E7C93802}"/>
              </a:ext>
            </a:extLst>
          </p:cNvPr>
          <p:cNvSpPr txBox="1"/>
          <p:nvPr/>
        </p:nvSpPr>
        <p:spPr>
          <a:xfrm>
            <a:off x="1524007" y="3190251"/>
            <a:ext cx="2171693"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solidFill>
                  <a:srgbClr val="7030A0"/>
                </a:solidFill>
              </a:rPr>
              <a:t>Mineralization</a:t>
            </a:r>
          </a:p>
        </p:txBody>
      </p:sp>
      <p:cxnSp>
        <p:nvCxnSpPr>
          <p:cNvPr id="20" name="Straight Arrow Connector 19">
            <a:extLst>
              <a:ext uri="{FF2B5EF4-FFF2-40B4-BE49-F238E27FC236}">
                <a16:creationId xmlns:a16="http://schemas.microsoft.com/office/drawing/2014/main" id="{C65BE0A2-F5F6-4DC2-A630-FC7A627AEEE0}"/>
              </a:ext>
            </a:extLst>
          </p:cNvPr>
          <p:cNvCxnSpPr>
            <a:cxnSpLocks/>
            <a:stCxn id="25" idx="4"/>
            <a:endCxn id="28" idx="0"/>
          </p:cNvCxnSpPr>
          <p:nvPr/>
        </p:nvCxnSpPr>
        <p:spPr>
          <a:xfrm>
            <a:off x="4404392" y="4610554"/>
            <a:ext cx="8550" cy="67355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EE5656A-22A4-403F-A7CF-7E9164499B87}"/>
              </a:ext>
            </a:extLst>
          </p:cNvPr>
          <p:cNvSpPr txBox="1"/>
          <p:nvPr/>
        </p:nvSpPr>
        <p:spPr>
          <a:xfrm>
            <a:off x="5579173" y="4000952"/>
            <a:ext cx="1676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tx2"/>
                </a:solidFill>
              </a:rPr>
              <a:t>Ammonium</a:t>
            </a:r>
          </a:p>
        </p:txBody>
      </p:sp>
      <p:sp>
        <p:nvSpPr>
          <p:cNvPr id="23" name="TextBox 22">
            <a:extLst>
              <a:ext uri="{FF2B5EF4-FFF2-40B4-BE49-F238E27FC236}">
                <a16:creationId xmlns:a16="http://schemas.microsoft.com/office/drawing/2014/main" id="{78980BA9-F9AD-4FD6-A721-E928D46C8599}"/>
              </a:ext>
            </a:extLst>
          </p:cNvPr>
          <p:cNvSpPr txBox="1"/>
          <p:nvPr/>
        </p:nvSpPr>
        <p:spPr>
          <a:xfrm>
            <a:off x="5580945" y="5714999"/>
            <a:ext cx="1295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solidFill>
                  <a:srgbClr val="C00000"/>
                </a:solidFill>
              </a:rPr>
              <a:t>Nitrate</a:t>
            </a:r>
          </a:p>
        </p:txBody>
      </p:sp>
      <p:sp>
        <p:nvSpPr>
          <p:cNvPr id="25" name="Oval 24">
            <a:extLst>
              <a:ext uri="{FF2B5EF4-FFF2-40B4-BE49-F238E27FC236}">
                <a16:creationId xmlns:a16="http://schemas.microsoft.com/office/drawing/2014/main" id="{83ADB546-D6F6-4C06-98E0-CF85B4D470FC}"/>
              </a:ext>
            </a:extLst>
          </p:cNvPr>
          <p:cNvSpPr/>
          <p:nvPr/>
        </p:nvSpPr>
        <p:spPr>
          <a:xfrm>
            <a:off x="3855784" y="3570064"/>
            <a:ext cx="1097216" cy="104049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sp>
        <p:nvSpPr>
          <p:cNvPr id="28" name="Oval 27">
            <a:extLst>
              <a:ext uri="{FF2B5EF4-FFF2-40B4-BE49-F238E27FC236}">
                <a16:creationId xmlns:a16="http://schemas.microsoft.com/office/drawing/2014/main" id="{573CD129-4262-4D7D-9E95-4A4B197C518B}"/>
              </a:ext>
            </a:extLst>
          </p:cNvPr>
          <p:cNvSpPr/>
          <p:nvPr/>
        </p:nvSpPr>
        <p:spPr>
          <a:xfrm>
            <a:off x="3864334" y="5284111"/>
            <a:ext cx="1097216" cy="1040490"/>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C00000"/>
                </a:solidFill>
              </a:rPr>
              <a:t>NO</a:t>
            </a:r>
            <a:r>
              <a:rPr lang="en-US" sz="2400" baseline="-25000" dirty="0">
                <a:solidFill>
                  <a:srgbClr val="C00000"/>
                </a:solidFill>
              </a:rPr>
              <a:t>3</a:t>
            </a:r>
            <a:r>
              <a:rPr lang="en-US" sz="2400" baseline="30000" dirty="0">
                <a:solidFill>
                  <a:srgbClr val="C00000"/>
                </a:solidFill>
              </a:rPr>
              <a:t>-</a:t>
            </a:r>
          </a:p>
        </p:txBody>
      </p:sp>
      <p:sp>
        <p:nvSpPr>
          <p:cNvPr id="6" name="Title 5">
            <a:extLst>
              <a:ext uri="{FF2B5EF4-FFF2-40B4-BE49-F238E27FC236}">
                <a16:creationId xmlns:a16="http://schemas.microsoft.com/office/drawing/2014/main" id="{E6FE46B5-7592-4611-83E9-4BC9A4DCE195}"/>
              </a:ext>
            </a:extLst>
          </p:cNvPr>
          <p:cNvSpPr>
            <a:spLocks noGrp="1"/>
          </p:cNvSpPr>
          <p:nvPr>
            <p:ph type="title"/>
          </p:nvPr>
        </p:nvSpPr>
        <p:spPr/>
        <p:txBody>
          <a:bodyPr>
            <a:normAutofit/>
          </a:bodyPr>
          <a:lstStyle/>
          <a:p>
            <a:pPr algn="ctr"/>
            <a:r>
              <a:rPr lang="en-US" sz="4000" b="1" dirty="0">
                <a:latin typeface="+mn-lt"/>
              </a:rPr>
              <a:t>Nitrogen Cycle Review </a:t>
            </a:r>
            <a:r>
              <a:rPr lang="en-US" sz="4000" dirty="0">
                <a:latin typeface="+mn-lt"/>
              </a:rPr>
              <a:t>– Mineralization and Nitrification </a:t>
            </a:r>
          </a:p>
        </p:txBody>
      </p:sp>
      <p:sp>
        <p:nvSpPr>
          <p:cNvPr id="2" name="Slide Number Placeholder 1">
            <a:extLst>
              <a:ext uri="{FF2B5EF4-FFF2-40B4-BE49-F238E27FC236}">
                <a16:creationId xmlns:a16="http://schemas.microsoft.com/office/drawing/2014/main" id="{9F4A6D84-7AF7-4D9A-9347-327BDCB28FD8}"/>
              </a:ext>
            </a:extLst>
          </p:cNvPr>
          <p:cNvSpPr>
            <a:spLocks noGrp="1"/>
          </p:cNvSpPr>
          <p:nvPr>
            <p:ph type="sldNum" sz="quarter" idx="12"/>
          </p:nvPr>
        </p:nvSpPr>
        <p:spPr/>
        <p:txBody>
          <a:bodyPr/>
          <a:lstStyle/>
          <a:p>
            <a:fld id="{30F35C39-F39F-4C0B-997D-CB1EB03A2CEE}" type="slidenum">
              <a:rPr lang="en-US" smtClean="0"/>
              <a:t>51</a:t>
            </a:fld>
            <a:endParaRPr lang="en-US"/>
          </a:p>
        </p:txBody>
      </p:sp>
      <p:sp>
        <p:nvSpPr>
          <p:cNvPr id="16" name="TextBox 15">
            <a:extLst>
              <a:ext uri="{FF2B5EF4-FFF2-40B4-BE49-F238E27FC236}">
                <a16:creationId xmlns:a16="http://schemas.microsoft.com/office/drawing/2014/main" id="{FE2A12C8-DFDB-4A1F-9663-06567BA42DAD}"/>
              </a:ext>
            </a:extLst>
          </p:cNvPr>
          <p:cNvSpPr txBox="1"/>
          <p:nvPr/>
        </p:nvSpPr>
        <p:spPr>
          <a:xfrm>
            <a:off x="1875452" y="4821918"/>
            <a:ext cx="1676400" cy="461665"/>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srgbClr val="7030A0"/>
                </a:solidFill>
              </a:rPr>
              <a:t>Nitrification</a:t>
            </a:r>
          </a:p>
        </p:txBody>
      </p:sp>
      <p:cxnSp>
        <p:nvCxnSpPr>
          <p:cNvPr id="14" name="Straight Arrow Connector 13">
            <a:extLst>
              <a:ext uri="{FF2B5EF4-FFF2-40B4-BE49-F238E27FC236}">
                <a16:creationId xmlns:a16="http://schemas.microsoft.com/office/drawing/2014/main" id="{70812815-4AFA-4369-A646-0AB2DCD43120}"/>
              </a:ext>
            </a:extLst>
          </p:cNvPr>
          <p:cNvCxnSpPr>
            <a:cxnSpLocks/>
            <a:stCxn id="17" idx="2"/>
            <a:endCxn id="25" idx="0"/>
          </p:cNvCxnSpPr>
          <p:nvPr/>
        </p:nvCxnSpPr>
        <p:spPr>
          <a:xfrm flipH="1">
            <a:off x="4404392" y="2843736"/>
            <a:ext cx="816638" cy="72632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5E5551D-A61F-47F4-A05B-528B9221132C}"/>
              </a:ext>
            </a:extLst>
          </p:cNvPr>
          <p:cNvSpPr/>
          <p:nvPr/>
        </p:nvSpPr>
        <p:spPr>
          <a:xfrm>
            <a:off x="4326177" y="2014212"/>
            <a:ext cx="1789705" cy="829524"/>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Soil Organic Matter</a:t>
            </a:r>
          </a:p>
        </p:txBody>
      </p:sp>
      <p:sp>
        <p:nvSpPr>
          <p:cNvPr id="21" name="Rectangle: Rounded Corners 20">
            <a:extLst>
              <a:ext uri="{FF2B5EF4-FFF2-40B4-BE49-F238E27FC236}">
                <a16:creationId xmlns:a16="http://schemas.microsoft.com/office/drawing/2014/main" id="{64294BAF-4AAB-405C-A99A-19F0B61850F3}"/>
              </a:ext>
            </a:extLst>
          </p:cNvPr>
          <p:cNvSpPr/>
          <p:nvPr/>
        </p:nvSpPr>
        <p:spPr>
          <a:xfrm>
            <a:off x="2649447" y="2020249"/>
            <a:ext cx="1541553" cy="823488"/>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Fertilizers</a:t>
            </a:r>
          </a:p>
        </p:txBody>
      </p:sp>
      <p:cxnSp>
        <p:nvCxnSpPr>
          <p:cNvPr id="26" name="Straight Arrow Connector 25">
            <a:extLst>
              <a:ext uri="{FF2B5EF4-FFF2-40B4-BE49-F238E27FC236}">
                <a16:creationId xmlns:a16="http://schemas.microsoft.com/office/drawing/2014/main" id="{04D17CC7-805A-46C6-95AB-86E79877DD14}"/>
              </a:ext>
            </a:extLst>
          </p:cNvPr>
          <p:cNvCxnSpPr>
            <a:cxnSpLocks/>
            <a:stCxn id="21" idx="2"/>
            <a:endCxn id="25" idx="0"/>
          </p:cNvCxnSpPr>
          <p:nvPr/>
        </p:nvCxnSpPr>
        <p:spPr>
          <a:xfrm>
            <a:off x="3420224" y="2843737"/>
            <a:ext cx="984168" cy="72632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817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A7E8-CD7F-4906-9D66-B016CAD41CBC}"/>
              </a:ext>
            </a:extLst>
          </p:cNvPr>
          <p:cNvSpPr>
            <a:spLocks noGrp="1"/>
          </p:cNvSpPr>
          <p:nvPr>
            <p:ph type="title"/>
          </p:nvPr>
        </p:nvSpPr>
        <p:spPr/>
        <p:txBody>
          <a:bodyPr>
            <a:normAutofit/>
          </a:bodyPr>
          <a:lstStyle/>
          <a:p>
            <a:pPr algn="ctr"/>
            <a:r>
              <a:rPr lang="en-US" sz="4000" b="1" dirty="0">
                <a:latin typeface="+mn-lt"/>
              </a:rPr>
              <a:t>Nitrogen Cycle Review –</a:t>
            </a:r>
            <a:r>
              <a:rPr lang="en-US" sz="4000" dirty="0">
                <a:latin typeface="+mn-lt"/>
              </a:rPr>
              <a:t>Plants and Microbes</a:t>
            </a:r>
          </a:p>
        </p:txBody>
      </p:sp>
      <p:sp>
        <p:nvSpPr>
          <p:cNvPr id="3" name="Slide Number Placeholder 2">
            <a:extLst>
              <a:ext uri="{FF2B5EF4-FFF2-40B4-BE49-F238E27FC236}">
                <a16:creationId xmlns:a16="http://schemas.microsoft.com/office/drawing/2014/main" id="{A140EE2C-C637-409D-91A4-8F9066F4AB60}"/>
              </a:ext>
            </a:extLst>
          </p:cNvPr>
          <p:cNvSpPr>
            <a:spLocks noGrp="1"/>
          </p:cNvSpPr>
          <p:nvPr>
            <p:ph type="sldNum" sz="quarter" idx="12"/>
          </p:nvPr>
        </p:nvSpPr>
        <p:spPr/>
        <p:txBody>
          <a:bodyPr/>
          <a:lstStyle/>
          <a:p>
            <a:fld id="{30F35C39-F39F-4C0B-997D-CB1EB03A2CEE}" type="slidenum">
              <a:rPr lang="en-US" smtClean="0"/>
              <a:t>52</a:t>
            </a:fld>
            <a:endParaRPr lang="en-US"/>
          </a:p>
        </p:txBody>
      </p:sp>
      <p:cxnSp>
        <p:nvCxnSpPr>
          <p:cNvPr id="4" name="Straight Arrow Connector 3">
            <a:extLst>
              <a:ext uri="{FF2B5EF4-FFF2-40B4-BE49-F238E27FC236}">
                <a16:creationId xmlns:a16="http://schemas.microsoft.com/office/drawing/2014/main" id="{7AEA7666-6990-4D6E-A11B-A354D69613C6}"/>
              </a:ext>
            </a:extLst>
          </p:cNvPr>
          <p:cNvCxnSpPr>
            <a:cxnSpLocks/>
            <a:stCxn id="6" idx="2"/>
            <a:endCxn id="7" idx="0"/>
          </p:cNvCxnSpPr>
          <p:nvPr/>
        </p:nvCxnSpPr>
        <p:spPr>
          <a:xfrm>
            <a:off x="4592885" y="3209173"/>
            <a:ext cx="40133" cy="436413"/>
          </a:xfrm>
          <a:prstGeom prst="straightConnector1">
            <a:avLst/>
          </a:prstGeom>
          <a:noFill/>
          <a:ln w="38100" cap="flat" cmpd="sng" algn="ctr">
            <a:solidFill>
              <a:sysClr val="window" lastClr="FFFFFF">
                <a:lumMod val="50000"/>
              </a:sysClr>
            </a:solidFill>
            <a:prstDash val="solid"/>
            <a:tailEnd type="arrow"/>
          </a:ln>
          <a:effectLst/>
        </p:spPr>
      </p:cxnSp>
      <p:cxnSp>
        <p:nvCxnSpPr>
          <p:cNvPr id="5" name="Straight Arrow Connector 4">
            <a:extLst>
              <a:ext uri="{FF2B5EF4-FFF2-40B4-BE49-F238E27FC236}">
                <a16:creationId xmlns:a16="http://schemas.microsoft.com/office/drawing/2014/main" id="{4668EEAB-3C03-4834-9C3B-03252618B78D}"/>
              </a:ext>
            </a:extLst>
          </p:cNvPr>
          <p:cNvCxnSpPr>
            <a:cxnSpLocks/>
            <a:stCxn id="7" idx="4"/>
            <a:endCxn id="8" idx="0"/>
          </p:cNvCxnSpPr>
          <p:nvPr/>
        </p:nvCxnSpPr>
        <p:spPr>
          <a:xfrm>
            <a:off x="4633018" y="4678611"/>
            <a:ext cx="8549" cy="602992"/>
          </a:xfrm>
          <a:prstGeom prst="straightConnector1">
            <a:avLst/>
          </a:prstGeom>
          <a:noFill/>
          <a:ln w="38100" cap="flat" cmpd="sng" algn="ctr">
            <a:solidFill>
              <a:sysClr val="window" lastClr="FFFFFF">
                <a:lumMod val="50000"/>
              </a:sysClr>
            </a:solidFill>
            <a:prstDash val="solid"/>
            <a:tailEnd type="arrow"/>
          </a:ln>
          <a:effectLst/>
        </p:spPr>
      </p:cxnSp>
      <p:sp>
        <p:nvSpPr>
          <p:cNvPr id="6" name="Rectangle: Rounded Corners 5">
            <a:extLst>
              <a:ext uri="{FF2B5EF4-FFF2-40B4-BE49-F238E27FC236}">
                <a16:creationId xmlns:a16="http://schemas.microsoft.com/office/drawing/2014/main" id="{28167964-8BF6-4CAD-B201-F3117728908A}"/>
              </a:ext>
            </a:extLst>
          </p:cNvPr>
          <p:cNvSpPr/>
          <p:nvPr/>
        </p:nvSpPr>
        <p:spPr>
          <a:xfrm>
            <a:off x="3642894" y="1998552"/>
            <a:ext cx="1899981" cy="1210621"/>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algn="ctr" defTabSz="914377">
              <a:defRPr/>
            </a:pPr>
            <a:r>
              <a:rPr lang="en-US" sz="2400" kern="0" dirty="0">
                <a:solidFill>
                  <a:prstClr val="black"/>
                </a:solidFill>
                <a:latin typeface="Calibri"/>
              </a:rPr>
              <a:t>Soil Organic Matter</a:t>
            </a:r>
          </a:p>
        </p:txBody>
      </p:sp>
      <p:sp>
        <p:nvSpPr>
          <p:cNvPr id="7" name="Oval 6">
            <a:extLst>
              <a:ext uri="{FF2B5EF4-FFF2-40B4-BE49-F238E27FC236}">
                <a16:creationId xmlns:a16="http://schemas.microsoft.com/office/drawing/2014/main" id="{F1041AF0-88E7-4556-A411-1449AC31FDF0}"/>
              </a:ext>
            </a:extLst>
          </p:cNvPr>
          <p:cNvSpPr/>
          <p:nvPr/>
        </p:nvSpPr>
        <p:spPr>
          <a:xfrm>
            <a:off x="4063024" y="3645586"/>
            <a:ext cx="1139987" cy="1033025"/>
          </a:xfrm>
          <a:prstGeom prst="ellipse">
            <a:avLst/>
          </a:prstGeom>
          <a:solidFill>
            <a:srgbClr val="4BACC6">
              <a:lumMod val="60000"/>
              <a:lumOff val="40000"/>
            </a:srgbClr>
          </a:solidFill>
          <a:ln w="25400" cap="flat" cmpd="sng" algn="ctr">
            <a:solidFill>
              <a:srgbClr val="4F81BD">
                <a:shade val="50000"/>
              </a:srgbClr>
            </a:solidFill>
            <a:prstDash val="solid"/>
          </a:ln>
          <a:effectLst/>
        </p:spPr>
        <p:txBody>
          <a:bodyPr rtlCol="0" anchor="ctr"/>
          <a:lstStyle/>
          <a:p>
            <a:pPr defTabSz="914377">
              <a:defRPr/>
            </a:pPr>
            <a:r>
              <a:rPr lang="en-US" sz="2400" kern="0" dirty="0">
                <a:solidFill>
                  <a:srgbClr val="1F497D"/>
                </a:solidFill>
                <a:latin typeface="Calibri"/>
              </a:rPr>
              <a:t>NH</a:t>
            </a:r>
            <a:r>
              <a:rPr lang="en-US" sz="2400" kern="0" baseline="-25000" dirty="0">
                <a:solidFill>
                  <a:srgbClr val="1F497D"/>
                </a:solidFill>
                <a:latin typeface="Calibri"/>
              </a:rPr>
              <a:t>4</a:t>
            </a:r>
            <a:r>
              <a:rPr lang="en-US" sz="2400" kern="0" baseline="30000" dirty="0">
                <a:solidFill>
                  <a:srgbClr val="1F497D"/>
                </a:solidFill>
                <a:latin typeface="Calibri"/>
              </a:rPr>
              <a:t>+</a:t>
            </a:r>
          </a:p>
        </p:txBody>
      </p:sp>
      <p:sp>
        <p:nvSpPr>
          <p:cNvPr id="8" name="Oval 7">
            <a:extLst>
              <a:ext uri="{FF2B5EF4-FFF2-40B4-BE49-F238E27FC236}">
                <a16:creationId xmlns:a16="http://schemas.microsoft.com/office/drawing/2014/main" id="{3F5D1D4A-38C0-4FA9-93B1-12F918B8BD95}"/>
              </a:ext>
            </a:extLst>
          </p:cNvPr>
          <p:cNvSpPr/>
          <p:nvPr/>
        </p:nvSpPr>
        <p:spPr>
          <a:xfrm>
            <a:off x="4071573" y="5281603"/>
            <a:ext cx="1139987" cy="1033025"/>
          </a:xfrm>
          <a:prstGeom prst="ellipse">
            <a:avLst/>
          </a:prstGeom>
          <a:solidFill>
            <a:srgbClr val="C0504D">
              <a:lumMod val="60000"/>
              <a:lumOff val="40000"/>
            </a:srgbClr>
          </a:solidFill>
          <a:ln w="25400" cap="flat" cmpd="sng" algn="ctr">
            <a:solidFill>
              <a:srgbClr val="860000"/>
            </a:solidFill>
            <a:prstDash val="solid"/>
          </a:ln>
          <a:effectLst/>
        </p:spPr>
        <p:txBody>
          <a:bodyPr rtlCol="0" anchor="ctr"/>
          <a:lstStyle/>
          <a:p>
            <a:pPr defTabSz="914377">
              <a:defRPr/>
            </a:pPr>
            <a:r>
              <a:rPr lang="en-US" sz="2400" kern="0" dirty="0">
                <a:solidFill>
                  <a:srgbClr val="860000"/>
                </a:solidFill>
                <a:latin typeface="Calibri"/>
              </a:rPr>
              <a:t>NO</a:t>
            </a:r>
            <a:r>
              <a:rPr lang="en-US" sz="2400" kern="0" baseline="-25000" dirty="0">
                <a:solidFill>
                  <a:srgbClr val="860000"/>
                </a:solidFill>
                <a:latin typeface="Calibri"/>
              </a:rPr>
              <a:t>3</a:t>
            </a:r>
            <a:r>
              <a:rPr lang="en-US" sz="2400" kern="0" baseline="30000" dirty="0">
                <a:solidFill>
                  <a:srgbClr val="860000"/>
                </a:solidFill>
                <a:latin typeface="Calibri"/>
              </a:rPr>
              <a:t>-</a:t>
            </a:r>
          </a:p>
        </p:txBody>
      </p:sp>
      <p:pic>
        <p:nvPicPr>
          <p:cNvPr id="9" name="Picture 2" descr="Image result for soil microbes">
            <a:hlinkClick r:id="rId2"/>
            <a:extLst>
              <a:ext uri="{FF2B5EF4-FFF2-40B4-BE49-F238E27FC236}">
                <a16:creationId xmlns:a16="http://schemas.microsoft.com/office/drawing/2014/main" id="{1EF67E91-AE3A-406F-B534-6193F762BF1A}"/>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9091" b="95105" l="8915" r="92248">
                        <a14:foregroundMark x1="42248" y1="40559" x2="42248" y2="40559"/>
                        <a14:foregroundMark x1="43798" y1="36364" x2="43798" y2="36364"/>
                        <a14:foregroundMark x1="44186" y1="27273" x2="44186" y2="27273"/>
                        <a14:foregroundMark x1="44574" y1="23776" x2="44574" y2="23776"/>
                        <a14:foregroundMark x1="44961" y1="15385" x2="44961" y2="15385"/>
                        <a14:foregroundMark x1="15891" y1="33566" x2="15891" y2="33566"/>
                        <a14:foregroundMark x1="18605" y1="28671" x2="18605" y2="28671"/>
                        <a14:foregroundMark x1="19380" y1="72727" x2="19380" y2="72727"/>
                        <a14:foregroundMark x1="10465" y1="65035" x2="10465" y2="65035"/>
                        <a14:foregroundMark x1="10078" y1="51049" x2="10078" y2="51049"/>
                        <a14:foregroundMark x1="27132" y1="66434" x2="27132" y2="66434"/>
                        <a14:foregroundMark x1="30620" y1="62937" x2="30620" y2="62937"/>
                        <a14:foregroundMark x1="37984" y1="49650" x2="37984" y2="49650"/>
                        <a14:foregroundMark x1="55426" y1="70629" x2="55426" y2="70629"/>
                        <a14:foregroundMark x1="62016" y1="41259" x2="62016" y2="41259"/>
                        <a14:foregroundMark x1="82171" y1="32867" x2="82171" y2="32867"/>
                        <a14:foregroundMark x1="92248" y1="83217" x2="92248" y2="83217"/>
                        <a14:foregroundMark x1="80233" y1="92308" x2="80233" y2="92308"/>
                        <a14:foregroundMark x1="65116" y1="95804" x2="65116" y2="95804"/>
                        <a14:foregroundMark x1="75969" y1="63636" x2="75969" y2="63636"/>
                        <a14:foregroundMark x1="68992" y1="62937" x2="68992" y2="62937"/>
                        <a14:foregroundMark x1="73643" y1="52448" x2="73643" y2="52448"/>
                        <a14:foregroundMark x1="82171" y1="53846" x2="82171" y2="53846"/>
                        <a14:foregroundMark x1="76357" y1="48252" x2="76357" y2="48252"/>
                        <a14:foregroundMark x1="72481" y1="48951" x2="72481" y2="48951"/>
                        <a14:backgroundMark x1="43023" y1="24476" x2="43023" y2="24476"/>
                        <a14:backgroundMark x1="44961" y1="25874" x2="44961" y2="25874"/>
                        <a14:backgroundMark x1="45349" y1="14685" x2="45349" y2="14685"/>
                        <a14:backgroundMark x1="44186" y1="35664" x2="44186" y2="35664"/>
                        <a14:backgroundMark x1="44574" y1="25874" x2="44574" y2="25874"/>
                        <a14:backgroundMark x1="44574" y1="27273" x2="44574" y2="27273"/>
                        <a14:backgroundMark x1="44186" y1="23776" x2="44186" y2="23776"/>
                      </a14:backgroundRemoval>
                    </a14:imgEffect>
                  </a14:imgLayer>
                </a14:imgProps>
              </a:ext>
              <a:ext uri="{28A0092B-C50C-407E-A947-70E740481C1C}">
                <a14:useLocalDpi xmlns:a14="http://schemas.microsoft.com/office/drawing/2010/main"/>
              </a:ext>
            </a:extLst>
          </a:blip>
          <a:srcRect/>
          <a:stretch/>
        </p:blipFill>
        <p:spPr bwMode="auto">
          <a:xfrm rot="4421200">
            <a:off x="7034129" y="3452237"/>
            <a:ext cx="1672133" cy="92606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or: Curved 10">
            <a:extLst>
              <a:ext uri="{FF2B5EF4-FFF2-40B4-BE49-F238E27FC236}">
                <a16:creationId xmlns:a16="http://schemas.microsoft.com/office/drawing/2014/main" id="{785D184C-8569-4B8C-8EE2-5C3EC2C5206A}"/>
              </a:ext>
            </a:extLst>
          </p:cNvPr>
          <p:cNvCxnSpPr>
            <a:cxnSpLocks/>
            <a:stCxn id="9" idx="1"/>
            <a:endCxn id="6" idx="3"/>
          </p:cNvCxnSpPr>
          <p:nvPr/>
        </p:nvCxnSpPr>
        <p:spPr>
          <a:xfrm rot="16200000" flipV="1">
            <a:off x="6334613" y="1812125"/>
            <a:ext cx="509002" cy="2092478"/>
          </a:xfrm>
          <a:prstGeom prst="curvedConnector2">
            <a:avLst/>
          </a:prstGeom>
          <a:noFill/>
          <a:ln w="38100" cap="flat" cmpd="sng" algn="ctr">
            <a:solidFill>
              <a:srgbClr val="9BBB59"/>
            </a:solidFill>
            <a:prstDash val="solid"/>
            <a:tailEnd type="triangle"/>
          </a:ln>
          <a:effectLst/>
        </p:spPr>
      </p:cxnSp>
      <p:cxnSp>
        <p:nvCxnSpPr>
          <p:cNvPr id="12" name="Straight Arrow Connector 11">
            <a:extLst>
              <a:ext uri="{FF2B5EF4-FFF2-40B4-BE49-F238E27FC236}">
                <a16:creationId xmlns:a16="http://schemas.microsoft.com/office/drawing/2014/main" id="{7488F036-C324-4DF1-B3BC-414AAC3780A8}"/>
              </a:ext>
            </a:extLst>
          </p:cNvPr>
          <p:cNvCxnSpPr>
            <a:cxnSpLocks/>
            <a:stCxn id="7" idx="6"/>
          </p:cNvCxnSpPr>
          <p:nvPr/>
        </p:nvCxnSpPr>
        <p:spPr>
          <a:xfrm flipV="1">
            <a:off x="5203011" y="4038685"/>
            <a:ext cx="1783435" cy="123414"/>
          </a:xfrm>
          <a:prstGeom prst="straightConnector1">
            <a:avLst/>
          </a:prstGeom>
          <a:noFill/>
          <a:ln w="38100" cap="flat" cmpd="sng" algn="ctr">
            <a:solidFill>
              <a:srgbClr val="9BBB59"/>
            </a:solidFill>
            <a:prstDash val="solid"/>
            <a:tailEnd type="triangle"/>
          </a:ln>
          <a:effectLst/>
        </p:spPr>
      </p:cxnSp>
      <p:cxnSp>
        <p:nvCxnSpPr>
          <p:cNvPr id="13" name="Straight Arrow Connector 12">
            <a:extLst>
              <a:ext uri="{FF2B5EF4-FFF2-40B4-BE49-F238E27FC236}">
                <a16:creationId xmlns:a16="http://schemas.microsoft.com/office/drawing/2014/main" id="{CCD5307C-396A-4164-A5F0-D3C91151C014}"/>
              </a:ext>
            </a:extLst>
          </p:cNvPr>
          <p:cNvCxnSpPr>
            <a:cxnSpLocks/>
            <a:stCxn id="8" idx="6"/>
            <a:endCxn id="9" idx="3"/>
          </p:cNvCxnSpPr>
          <p:nvPr/>
        </p:nvCxnSpPr>
        <p:spPr>
          <a:xfrm flipV="1">
            <a:off x="5211560" y="4717677"/>
            <a:ext cx="2893478" cy="1080439"/>
          </a:xfrm>
          <a:prstGeom prst="straightConnector1">
            <a:avLst/>
          </a:prstGeom>
          <a:noFill/>
          <a:ln w="38100" cap="flat" cmpd="sng" algn="ctr">
            <a:solidFill>
              <a:srgbClr val="9BBB59"/>
            </a:solidFill>
            <a:prstDash val="solid"/>
            <a:tailEnd type="triangle"/>
          </a:ln>
          <a:effectLst/>
        </p:spPr>
      </p:cxnSp>
      <p:sp>
        <p:nvSpPr>
          <p:cNvPr id="14" name="TextBox 13">
            <a:extLst>
              <a:ext uri="{FF2B5EF4-FFF2-40B4-BE49-F238E27FC236}">
                <a16:creationId xmlns:a16="http://schemas.microsoft.com/office/drawing/2014/main" id="{D75DBF72-CEEF-4AFA-B0D4-7BE6FD69BA83}"/>
              </a:ext>
            </a:extLst>
          </p:cNvPr>
          <p:cNvSpPr txBox="1"/>
          <p:nvPr/>
        </p:nvSpPr>
        <p:spPr>
          <a:xfrm>
            <a:off x="6175171" y="5511521"/>
            <a:ext cx="2302277" cy="510778"/>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377">
              <a:defRPr/>
            </a:pPr>
            <a:r>
              <a:rPr lang="en-US" sz="2400" kern="0" dirty="0"/>
              <a:t>Immobilization</a:t>
            </a:r>
          </a:p>
        </p:txBody>
      </p:sp>
      <p:pic>
        <p:nvPicPr>
          <p:cNvPr id="22" name="Picture 2" descr="Corn_Maturity">
            <a:extLst>
              <a:ext uri="{FF2B5EF4-FFF2-40B4-BE49-F238E27FC236}">
                <a16:creationId xmlns:a16="http://schemas.microsoft.com/office/drawing/2014/main" id="{D143BE3C-37A0-454C-A6B6-597CC7F0C6FA}"/>
              </a:ext>
            </a:extLst>
          </p:cNvPr>
          <p:cNvPicPr>
            <a:picLocks noChangeAspect="1" noChangeArrowheads="1"/>
          </p:cNvPicPr>
          <p:nvPr/>
        </p:nvPicPr>
        <p:blipFill>
          <a:blip r:embed="rId5" cstate="email">
            <a:lum bright="-20000" contrast="40000"/>
            <a:extLst>
              <a:ext uri="{28A0092B-C50C-407E-A947-70E740481C1C}">
                <a14:useLocalDpi xmlns:a14="http://schemas.microsoft.com/office/drawing/2010/main"/>
              </a:ext>
            </a:extLst>
          </a:blip>
          <a:srcRect/>
          <a:stretch>
            <a:fillRect/>
          </a:stretch>
        </p:blipFill>
        <p:spPr bwMode="auto">
          <a:xfrm>
            <a:off x="594570" y="3059608"/>
            <a:ext cx="1459717" cy="1711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3" name="Straight Arrow Connector 22">
            <a:extLst>
              <a:ext uri="{FF2B5EF4-FFF2-40B4-BE49-F238E27FC236}">
                <a16:creationId xmlns:a16="http://schemas.microsoft.com/office/drawing/2014/main" id="{BE7A6BCE-184F-406B-ACCA-8C1853686F58}"/>
              </a:ext>
            </a:extLst>
          </p:cNvPr>
          <p:cNvCxnSpPr>
            <a:cxnSpLocks/>
            <a:stCxn id="7" idx="2"/>
          </p:cNvCxnSpPr>
          <p:nvPr/>
        </p:nvCxnSpPr>
        <p:spPr>
          <a:xfrm flipH="1" flipV="1">
            <a:off x="2394151" y="3980966"/>
            <a:ext cx="1668873" cy="181133"/>
          </a:xfrm>
          <a:prstGeom prst="straightConnector1">
            <a:avLst/>
          </a:prstGeom>
          <a:noFill/>
          <a:ln w="38100" cap="flat" cmpd="sng" algn="ctr">
            <a:solidFill>
              <a:schemeClr val="accent6"/>
            </a:solidFill>
            <a:prstDash val="solid"/>
            <a:tailEnd type="triangle"/>
          </a:ln>
          <a:effectLst/>
        </p:spPr>
      </p:cxnSp>
      <p:cxnSp>
        <p:nvCxnSpPr>
          <p:cNvPr id="24" name="Straight Arrow Connector 23">
            <a:extLst>
              <a:ext uri="{FF2B5EF4-FFF2-40B4-BE49-F238E27FC236}">
                <a16:creationId xmlns:a16="http://schemas.microsoft.com/office/drawing/2014/main" id="{E4CFF30A-5FA1-4C9B-BEBD-C5B020C18F70}"/>
              </a:ext>
            </a:extLst>
          </p:cNvPr>
          <p:cNvCxnSpPr>
            <a:cxnSpLocks/>
            <a:stCxn id="8" idx="2"/>
            <a:endCxn id="22" idx="2"/>
          </p:cNvCxnSpPr>
          <p:nvPr/>
        </p:nvCxnSpPr>
        <p:spPr>
          <a:xfrm flipH="1" flipV="1">
            <a:off x="1324429" y="4770933"/>
            <a:ext cx="2747144" cy="1027183"/>
          </a:xfrm>
          <a:prstGeom prst="straightConnector1">
            <a:avLst/>
          </a:prstGeom>
          <a:noFill/>
          <a:ln w="38100" cap="flat" cmpd="sng" algn="ctr">
            <a:solidFill>
              <a:schemeClr val="accent6"/>
            </a:solidFill>
            <a:prstDash val="solid"/>
            <a:tailEnd type="triangle"/>
          </a:ln>
          <a:effectLst/>
        </p:spPr>
      </p:cxnSp>
      <p:cxnSp>
        <p:nvCxnSpPr>
          <p:cNvPr id="25" name="Connector: Curved 24">
            <a:extLst>
              <a:ext uri="{FF2B5EF4-FFF2-40B4-BE49-F238E27FC236}">
                <a16:creationId xmlns:a16="http://schemas.microsoft.com/office/drawing/2014/main" id="{BBB7C07D-2807-4355-9D8F-572CB66EB4CA}"/>
              </a:ext>
            </a:extLst>
          </p:cNvPr>
          <p:cNvCxnSpPr>
            <a:cxnSpLocks/>
            <a:stCxn id="22" idx="0"/>
            <a:endCxn id="6" idx="1"/>
          </p:cNvCxnSpPr>
          <p:nvPr/>
        </p:nvCxnSpPr>
        <p:spPr>
          <a:xfrm rot="5400000" flipH="1" flipV="1">
            <a:off x="2255789" y="1672504"/>
            <a:ext cx="455745" cy="2318465"/>
          </a:xfrm>
          <a:prstGeom prst="curvedConnector2">
            <a:avLst/>
          </a:prstGeom>
          <a:noFill/>
          <a:ln w="38100" cap="flat" cmpd="sng" algn="ctr">
            <a:solidFill>
              <a:schemeClr val="accent6"/>
            </a:solidFill>
            <a:prstDash val="solid"/>
            <a:tailEnd type="triangle"/>
          </a:ln>
          <a:effectLst/>
        </p:spPr>
      </p:cxnSp>
      <p:sp>
        <p:nvSpPr>
          <p:cNvPr id="71" name="TextBox 70">
            <a:extLst>
              <a:ext uri="{FF2B5EF4-FFF2-40B4-BE49-F238E27FC236}">
                <a16:creationId xmlns:a16="http://schemas.microsoft.com/office/drawing/2014/main" id="{6DC9BE8F-BA91-4796-A6CC-A208A7D7A548}"/>
              </a:ext>
            </a:extLst>
          </p:cNvPr>
          <p:cNvSpPr txBox="1"/>
          <p:nvPr/>
        </p:nvSpPr>
        <p:spPr>
          <a:xfrm>
            <a:off x="1770360" y="5542726"/>
            <a:ext cx="1290856" cy="510778"/>
          </a:xfrm>
          <a:prstGeom prst="roundRect">
            <a:avLst/>
          </a:prstGeom>
          <a:noFill/>
          <a:ln w="38100">
            <a:solidFill>
              <a:schemeClr val="accent6"/>
            </a:solidFill>
          </a:ln>
        </p:spPr>
        <p:txBody>
          <a:bodyPr wrap="square" rtlCol="0">
            <a:spAutoFit/>
          </a:bodyPr>
          <a:lstStyle/>
          <a:p>
            <a:pPr algn="ctr" defTabSz="914377">
              <a:defRPr/>
            </a:pPr>
            <a:r>
              <a:rPr lang="en-US" sz="2400" kern="0" dirty="0"/>
              <a:t>Uptake</a:t>
            </a:r>
          </a:p>
        </p:txBody>
      </p:sp>
    </p:spTree>
    <p:extLst>
      <p:ext uri="{BB962C8B-B14F-4D97-AF65-F5344CB8AC3E}">
        <p14:creationId xmlns:p14="http://schemas.microsoft.com/office/powerpoint/2010/main" val="3586298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b="1" dirty="0">
                <a:solidFill>
                  <a:srgbClr val="000000"/>
                </a:solidFill>
                <a:latin typeface="+mn-lt"/>
              </a:rPr>
              <a:t>Nitrogen Cycle Review </a:t>
            </a:r>
            <a:r>
              <a:rPr lang="en-US" sz="4000" dirty="0">
                <a:solidFill>
                  <a:srgbClr val="000000"/>
                </a:solidFill>
                <a:latin typeface="+mn-lt"/>
              </a:rPr>
              <a:t>-losses</a:t>
            </a:r>
            <a:endParaRPr lang="en-US" sz="3200" dirty="0">
              <a:latin typeface="+mn-lt"/>
            </a:endParaRPr>
          </a:p>
        </p:txBody>
      </p:sp>
      <p:sp>
        <p:nvSpPr>
          <p:cNvPr id="3" name="Slide Number Placeholder 2">
            <a:extLst>
              <a:ext uri="{FF2B5EF4-FFF2-40B4-BE49-F238E27FC236}">
                <a16:creationId xmlns:a16="http://schemas.microsoft.com/office/drawing/2014/main" id="{303730B9-B631-4D6B-9272-C31B23369E5B}"/>
              </a:ext>
            </a:extLst>
          </p:cNvPr>
          <p:cNvSpPr>
            <a:spLocks noGrp="1"/>
          </p:cNvSpPr>
          <p:nvPr>
            <p:ph type="sldNum" sz="quarter" idx="12"/>
          </p:nvPr>
        </p:nvSpPr>
        <p:spPr/>
        <p:txBody>
          <a:bodyPr/>
          <a:lstStyle/>
          <a:p>
            <a:fld id="{30F35C39-F39F-4C0B-997D-CB1EB03A2CEE}" type="slidenum">
              <a:rPr lang="en-US" smtClean="0"/>
              <a:t>53</a:t>
            </a:fld>
            <a:endParaRPr lang="en-US"/>
          </a:p>
        </p:txBody>
      </p:sp>
      <p:cxnSp>
        <p:nvCxnSpPr>
          <p:cNvPr id="24" name="Straight Arrow Connector 23">
            <a:extLst>
              <a:ext uri="{FF2B5EF4-FFF2-40B4-BE49-F238E27FC236}">
                <a16:creationId xmlns:a16="http://schemas.microsoft.com/office/drawing/2014/main" id="{6B3B0249-78E3-4691-88A3-297C96AA6F5E}"/>
              </a:ext>
            </a:extLst>
          </p:cNvPr>
          <p:cNvCxnSpPr>
            <a:cxnSpLocks/>
            <a:stCxn id="26" idx="2"/>
            <a:endCxn id="11" idx="0"/>
          </p:cNvCxnSpPr>
          <p:nvPr/>
        </p:nvCxnSpPr>
        <p:spPr>
          <a:xfrm flipH="1">
            <a:off x="4715758" y="2463265"/>
            <a:ext cx="11418" cy="529608"/>
          </a:xfrm>
          <a:prstGeom prst="straightConnector1">
            <a:avLst/>
          </a:prstGeom>
          <a:ln w="38100">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9D160C-001C-4E12-83CB-0325C59CA94C}"/>
              </a:ext>
            </a:extLst>
          </p:cNvPr>
          <p:cNvCxnSpPr>
            <a:cxnSpLocks/>
            <a:stCxn id="11" idx="4"/>
            <a:endCxn id="30" idx="0"/>
          </p:cNvCxnSpPr>
          <p:nvPr/>
        </p:nvCxnSpPr>
        <p:spPr>
          <a:xfrm>
            <a:off x="4715758" y="4062633"/>
            <a:ext cx="14654" cy="54199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5723A1DE-A278-4E5E-8629-7618B3B02F90}"/>
              </a:ext>
            </a:extLst>
          </p:cNvPr>
          <p:cNvSpPr/>
          <p:nvPr/>
        </p:nvSpPr>
        <p:spPr>
          <a:xfrm>
            <a:off x="3776612" y="1393505"/>
            <a:ext cx="1901128" cy="1069760"/>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Soil Organic Matter &amp; </a:t>
            </a:r>
          </a:p>
          <a:p>
            <a:pPr algn="ctr"/>
            <a:r>
              <a:rPr lang="en-US" sz="2400" dirty="0">
                <a:solidFill>
                  <a:schemeClr val="bg1">
                    <a:lumMod val="50000"/>
                  </a:schemeClr>
                </a:solidFill>
              </a:rPr>
              <a:t>N Fertilizers</a:t>
            </a:r>
          </a:p>
        </p:txBody>
      </p:sp>
      <p:sp>
        <p:nvSpPr>
          <p:cNvPr id="30" name="Oval 29">
            <a:extLst>
              <a:ext uri="{FF2B5EF4-FFF2-40B4-BE49-F238E27FC236}">
                <a16:creationId xmlns:a16="http://schemas.microsoft.com/office/drawing/2014/main" id="{F299AFD5-063F-47D8-A6A5-672716148EB0}"/>
              </a:ext>
            </a:extLst>
          </p:cNvPr>
          <p:cNvSpPr/>
          <p:nvPr/>
        </p:nvSpPr>
        <p:spPr>
          <a:xfrm>
            <a:off x="4196427" y="4604629"/>
            <a:ext cx="1067970" cy="990671"/>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NO</a:t>
            </a:r>
            <a:r>
              <a:rPr lang="en-US" sz="2400" baseline="-25000" dirty="0">
                <a:solidFill>
                  <a:srgbClr val="860000"/>
                </a:solidFill>
              </a:rPr>
              <a:t>3</a:t>
            </a:r>
            <a:r>
              <a:rPr lang="en-US" sz="2400" baseline="30000" dirty="0">
                <a:solidFill>
                  <a:srgbClr val="860000"/>
                </a:solidFill>
              </a:rPr>
              <a:t>-</a:t>
            </a:r>
          </a:p>
        </p:txBody>
      </p:sp>
      <p:cxnSp>
        <p:nvCxnSpPr>
          <p:cNvPr id="31" name="Straight Arrow Connector 30">
            <a:extLst>
              <a:ext uri="{FF2B5EF4-FFF2-40B4-BE49-F238E27FC236}">
                <a16:creationId xmlns:a16="http://schemas.microsoft.com/office/drawing/2014/main" id="{DF5D8B8B-1EBC-451C-81E7-46A110DA3C54}"/>
              </a:ext>
            </a:extLst>
          </p:cNvPr>
          <p:cNvCxnSpPr>
            <a:cxnSpLocks/>
            <a:stCxn id="30" idx="4"/>
          </p:cNvCxnSpPr>
          <p:nvPr/>
        </p:nvCxnSpPr>
        <p:spPr>
          <a:xfrm>
            <a:off x="4730412" y="5595300"/>
            <a:ext cx="0" cy="761051"/>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97D1E13-13AE-45D6-9319-1778AA9438B5}"/>
              </a:ext>
            </a:extLst>
          </p:cNvPr>
          <p:cNvSpPr txBox="1"/>
          <p:nvPr/>
        </p:nvSpPr>
        <p:spPr>
          <a:xfrm>
            <a:off x="5171150" y="5783958"/>
            <a:ext cx="2209801" cy="46166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srgbClr val="860000"/>
                </a:solidFill>
              </a:rPr>
              <a:t>Nitrate Leaching</a:t>
            </a:r>
          </a:p>
        </p:txBody>
      </p:sp>
      <p:sp>
        <p:nvSpPr>
          <p:cNvPr id="11" name="Oval 10">
            <a:extLst>
              <a:ext uri="{FF2B5EF4-FFF2-40B4-BE49-F238E27FC236}">
                <a16:creationId xmlns:a16="http://schemas.microsoft.com/office/drawing/2014/main" id="{62CC2FAB-FF92-47E1-BDCE-0B8757D98431}"/>
              </a:ext>
            </a:extLst>
          </p:cNvPr>
          <p:cNvSpPr/>
          <p:nvPr/>
        </p:nvSpPr>
        <p:spPr>
          <a:xfrm>
            <a:off x="4167118" y="2992873"/>
            <a:ext cx="1097279" cy="106976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4</a:t>
            </a:r>
            <a:r>
              <a:rPr lang="en-US" sz="2400" baseline="30000" dirty="0">
                <a:solidFill>
                  <a:schemeClr val="tx2"/>
                </a:solidFill>
              </a:rPr>
              <a:t>+</a:t>
            </a:r>
          </a:p>
        </p:txBody>
      </p:sp>
      <p:cxnSp>
        <p:nvCxnSpPr>
          <p:cNvPr id="12" name="Connector: Curved 11">
            <a:extLst>
              <a:ext uri="{FF2B5EF4-FFF2-40B4-BE49-F238E27FC236}">
                <a16:creationId xmlns:a16="http://schemas.microsoft.com/office/drawing/2014/main" id="{F20172F8-BA82-49DE-9916-E1788CA04C94}"/>
              </a:ext>
            </a:extLst>
          </p:cNvPr>
          <p:cNvCxnSpPr>
            <a:cxnSpLocks/>
            <a:stCxn id="11" idx="6"/>
            <a:endCxn id="14" idx="2"/>
          </p:cNvCxnSpPr>
          <p:nvPr/>
        </p:nvCxnSpPr>
        <p:spPr>
          <a:xfrm flipV="1">
            <a:off x="5264397" y="2382546"/>
            <a:ext cx="2757149" cy="1145207"/>
          </a:xfrm>
          <a:prstGeom prst="curved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Partial Sun">
            <a:extLst>
              <a:ext uri="{FF2B5EF4-FFF2-40B4-BE49-F238E27FC236}">
                <a16:creationId xmlns:a16="http://schemas.microsoft.com/office/drawing/2014/main" id="{AE4FCAB0-6033-44BE-B793-5C75671AF6B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44294" y="1028042"/>
            <a:ext cx="1354504" cy="1354504"/>
          </a:xfrm>
          <a:prstGeom prst="rect">
            <a:avLst/>
          </a:prstGeom>
        </p:spPr>
      </p:pic>
      <p:sp>
        <p:nvSpPr>
          <p:cNvPr id="16" name="TextBox 15">
            <a:extLst>
              <a:ext uri="{FF2B5EF4-FFF2-40B4-BE49-F238E27FC236}">
                <a16:creationId xmlns:a16="http://schemas.microsoft.com/office/drawing/2014/main" id="{C19FB6D2-5C1B-4BEB-B55F-3FA8BE08B1F9}"/>
              </a:ext>
            </a:extLst>
          </p:cNvPr>
          <p:cNvSpPr txBox="1"/>
          <p:nvPr/>
        </p:nvSpPr>
        <p:spPr>
          <a:xfrm>
            <a:off x="6583704" y="3447286"/>
            <a:ext cx="1862475" cy="461665"/>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tx2"/>
                </a:solidFill>
              </a:rPr>
              <a:t>Volatilization</a:t>
            </a:r>
          </a:p>
        </p:txBody>
      </p:sp>
      <p:cxnSp>
        <p:nvCxnSpPr>
          <p:cNvPr id="17" name="Straight Arrow Connector 16">
            <a:extLst>
              <a:ext uri="{FF2B5EF4-FFF2-40B4-BE49-F238E27FC236}">
                <a16:creationId xmlns:a16="http://schemas.microsoft.com/office/drawing/2014/main" id="{994FA735-F788-48D0-B911-9F92B2BFA82D}"/>
              </a:ext>
            </a:extLst>
          </p:cNvPr>
          <p:cNvCxnSpPr>
            <a:cxnSpLocks/>
          </p:cNvCxnSpPr>
          <p:nvPr/>
        </p:nvCxnSpPr>
        <p:spPr>
          <a:xfrm flipH="1" flipV="1">
            <a:off x="2438400" y="4899352"/>
            <a:ext cx="1820249" cy="1"/>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39F9682-92D9-43B0-BF24-7BCA6770B238}"/>
              </a:ext>
            </a:extLst>
          </p:cNvPr>
          <p:cNvSpPr txBox="1"/>
          <p:nvPr/>
        </p:nvSpPr>
        <p:spPr>
          <a:xfrm>
            <a:off x="514350" y="4771965"/>
            <a:ext cx="2019301" cy="46166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srgbClr val="860000"/>
                </a:solidFill>
              </a:rPr>
              <a:t>Denitrification</a:t>
            </a:r>
          </a:p>
        </p:txBody>
      </p:sp>
      <p:pic>
        <p:nvPicPr>
          <p:cNvPr id="20" name="Graphic 19" descr="Partial Sun">
            <a:extLst>
              <a:ext uri="{FF2B5EF4-FFF2-40B4-BE49-F238E27FC236}">
                <a16:creationId xmlns:a16="http://schemas.microsoft.com/office/drawing/2014/main" id="{0EC8B454-BA84-419F-A43C-8B6071C7629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555" y="1028042"/>
            <a:ext cx="1354504" cy="1354504"/>
          </a:xfrm>
          <a:prstGeom prst="rect">
            <a:avLst/>
          </a:prstGeom>
        </p:spPr>
      </p:pic>
      <p:cxnSp>
        <p:nvCxnSpPr>
          <p:cNvPr id="21" name="Straight Arrow Connector 20">
            <a:extLst>
              <a:ext uri="{FF2B5EF4-FFF2-40B4-BE49-F238E27FC236}">
                <a16:creationId xmlns:a16="http://schemas.microsoft.com/office/drawing/2014/main" id="{A4B06BF3-5B71-4FF7-8EB6-0455F195F3CF}"/>
              </a:ext>
            </a:extLst>
          </p:cNvPr>
          <p:cNvCxnSpPr>
            <a:cxnSpLocks/>
          </p:cNvCxnSpPr>
          <p:nvPr/>
        </p:nvCxnSpPr>
        <p:spPr>
          <a:xfrm flipV="1">
            <a:off x="1347391" y="2209801"/>
            <a:ext cx="0" cy="2562164"/>
          </a:xfrm>
          <a:prstGeom prst="straightConnector1">
            <a:avLst/>
          </a:prstGeom>
          <a:ln w="38100">
            <a:solidFill>
              <a:srgbClr val="86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34408D6-6F2B-4355-8B49-C37097476ED7}"/>
              </a:ext>
            </a:extLst>
          </p:cNvPr>
          <p:cNvSpPr/>
          <p:nvPr/>
        </p:nvSpPr>
        <p:spPr>
          <a:xfrm>
            <a:off x="354270" y="2661645"/>
            <a:ext cx="885229" cy="852659"/>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60000"/>
                </a:solidFill>
              </a:rPr>
              <a:t>N</a:t>
            </a:r>
            <a:r>
              <a:rPr lang="en-US" sz="2400" baseline="-25000" dirty="0">
                <a:solidFill>
                  <a:srgbClr val="860000"/>
                </a:solidFill>
              </a:rPr>
              <a:t>2</a:t>
            </a:r>
            <a:endParaRPr lang="en-US" sz="2400" baseline="30000" dirty="0">
              <a:solidFill>
                <a:srgbClr val="860000"/>
              </a:solidFill>
            </a:endParaRPr>
          </a:p>
        </p:txBody>
      </p:sp>
      <p:sp>
        <p:nvSpPr>
          <p:cNvPr id="23" name="Oval 22">
            <a:extLst>
              <a:ext uri="{FF2B5EF4-FFF2-40B4-BE49-F238E27FC236}">
                <a16:creationId xmlns:a16="http://schemas.microsoft.com/office/drawing/2014/main" id="{77EF6961-F752-4D11-A3D6-629A60C9DE25}"/>
              </a:ext>
            </a:extLst>
          </p:cNvPr>
          <p:cNvSpPr/>
          <p:nvPr/>
        </p:nvSpPr>
        <p:spPr>
          <a:xfrm>
            <a:off x="1611042" y="3319937"/>
            <a:ext cx="885229" cy="852659"/>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60000"/>
                </a:solidFill>
              </a:rPr>
              <a:t>NO</a:t>
            </a:r>
            <a:endParaRPr lang="en-US" sz="2400" baseline="30000" dirty="0">
              <a:solidFill>
                <a:srgbClr val="860000"/>
              </a:solidFill>
            </a:endParaRPr>
          </a:p>
        </p:txBody>
      </p:sp>
      <p:sp>
        <p:nvSpPr>
          <p:cNvPr id="28" name="Oval 27">
            <a:extLst>
              <a:ext uri="{FF2B5EF4-FFF2-40B4-BE49-F238E27FC236}">
                <a16:creationId xmlns:a16="http://schemas.microsoft.com/office/drawing/2014/main" id="{813D5103-5AD9-4626-876F-47CE85DD4525}"/>
              </a:ext>
            </a:extLst>
          </p:cNvPr>
          <p:cNvSpPr/>
          <p:nvPr/>
        </p:nvSpPr>
        <p:spPr>
          <a:xfrm>
            <a:off x="1563175" y="2209801"/>
            <a:ext cx="980964" cy="899501"/>
          </a:xfrm>
          <a:prstGeom prst="ellipse">
            <a:avLst/>
          </a:prstGeom>
          <a:solidFill>
            <a:schemeClr val="accent2">
              <a:lumMod val="60000"/>
              <a:lumOff val="40000"/>
            </a:schemeClr>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60000"/>
                </a:solidFill>
              </a:rPr>
              <a:t>N</a:t>
            </a:r>
            <a:r>
              <a:rPr lang="en-US" sz="2400" baseline="-25000" dirty="0">
                <a:solidFill>
                  <a:srgbClr val="860000"/>
                </a:solidFill>
              </a:rPr>
              <a:t>2</a:t>
            </a:r>
            <a:r>
              <a:rPr lang="en-US" sz="2400" dirty="0">
                <a:solidFill>
                  <a:srgbClr val="860000"/>
                </a:solidFill>
              </a:rPr>
              <a:t>O</a:t>
            </a:r>
            <a:endParaRPr lang="en-US" sz="2400" baseline="30000" dirty="0">
              <a:solidFill>
                <a:srgbClr val="860000"/>
              </a:solidFill>
            </a:endParaRPr>
          </a:p>
        </p:txBody>
      </p:sp>
      <p:sp>
        <p:nvSpPr>
          <p:cNvPr id="34" name="Oval 33">
            <a:extLst>
              <a:ext uri="{FF2B5EF4-FFF2-40B4-BE49-F238E27FC236}">
                <a16:creationId xmlns:a16="http://schemas.microsoft.com/office/drawing/2014/main" id="{68A1FFDC-DB5C-4805-BF49-BCACF06EACF6}"/>
              </a:ext>
            </a:extLst>
          </p:cNvPr>
          <p:cNvSpPr/>
          <p:nvPr/>
        </p:nvSpPr>
        <p:spPr>
          <a:xfrm>
            <a:off x="6887376" y="2254941"/>
            <a:ext cx="987151" cy="92216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NH</a:t>
            </a:r>
            <a:r>
              <a:rPr lang="en-US" sz="2400" baseline="-25000" dirty="0">
                <a:solidFill>
                  <a:schemeClr val="tx2"/>
                </a:solidFill>
              </a:rPr>
              <a:t>3</a:t>
            </a:r>
            <a:endParaRPr lang="en-US" sz="2400" baseline="30000" dirty="0">
              <a:solidFill>
                <a:schemeClr val="tx2"/>
              </a:solidFill>
            </a:endParaRPr>
          </a:p>
        </p:txBody>
      </p:sp>
    </p:spTree>
    <p:extLst>
      <p:ext uri="{BB962C8B-B14F-4D97-AF65-F5344CB8AC3E}">
        <p14:creationId xmlns:p14="http://schemas.microsoft.com/office/powerpoint/2010/main" val="1886156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b="1" dirty="0">
                <a:latin typeface="+mn-lt"/>
              </a:rPr>
              <a:t>Nitrogen Fertilizers and Management</a:t>
            </a:r>
            <a:endParaRPr lang="en-US" sz="4000" b="1" i="1" dirty="0">
              <a:latin typeface="+mn-lt"/>
            </a:endParaRPr>
          </a:p>
        </p:txBody>
      </p:sp>
      <p:sp>
        <p:nvSpPr>
          <p:cNvPr id="3" name="Subtitle 2">
            <a:extLst>
              <a:ext uri="{FF2B5EF4-FFF2-40B4-BE49-F238E27FC236}">
                <a16:creationId xmlns:a16="http://schemas.microsoft.com/office/drawing/2014/main" id="{15C51B6A-12AA-40FA-91F2-A8DFA430D805}"/>
              </a:ext>
            </a:extLst>
          </p:cNvPr>
          <p:cNvSpPr>
            <a:spLocks noGrp="1"/>
          </p:cNvSpPr>
          <p:nvPr>
            <p:ph type="body" idx="1"/>
          </p:nvPr>
        </p:nvSpPr>
        <p:spPr/>
        <p:txBody>
          <a:bodyPr>
            <a:normAutofit/>
          </a:bodyPr>
          <a:lstStyle/>
          <a:p>
            <a:r>
              <a:rPr lang="en-US" sz="3200" dirty="0"/>
              <a:t>Section 3</a:t>
            </a:r>
          </a:p>
        </p:txBody>
      </p:sp>
    </p:spTree>
    <p:extLst>
      <p:ext uri="{BB962C8B-B14F-4D97-AF65-F5344CB8AC3E}">
        <p14:creationId xmlns:p14="http://schemas.microsoft.com/office/powerpoint/2010/main" val="1574799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621B-448D-4675-8260-780EC493E89E}"/>
              </a:ext>
            </a:extLst>
          </p:cNvPr>
          <p:cNvSpPr>
            <a:spLocks noGrp="1"/>
          </p:cNvSpPr>
          <p:nvPr>
            <p:ph type="title"/>
          </p:nvPr>
        </p:nvSpPr>
        <p:spPr/>
        <p:txBody>
          <a:bodyPr>
            <a:normAutofit/>
          </a:bodyPr>
          <a:lstStyle/>
          <a:p>
            <a:pPr algn="ctr"/>
            <a:r>
              <a:rPr lang="en-US" sz="4000" b="1" dirty="0">
                <a:latin typeface="+mn-lt"/>
              </a:rPr>
              <a:t>Section 3 Learning Objectives</a:t>
            </a:r>
          </a:p>
        </p:txBody>
      </p:sp>
      <p:sp>
        <p:nvSpPr>
          <p:cNvPr id="3" name="Content Placeholder 2">
            <a:extLst>
              <a:ext uri="{FF2B5EF4-FFF2-40B4-BE49-F238E27FC236}">
                <a16:creationId xmlns:a16="http://schemas.microsoft.com/office/drawing/2014/main" id="{23DE2FFA-B02F-4B4C-ABD8-7836438914F0}"/>
              </a:ext>
            </a:extLst>
          </p:cNvPr>
          <p:cNvSpPr>
            <a:spLocks noGrp="1"/>
          </p:cNvSpPr>
          <p:nvPr>
            <p:ph idx="1"/>
          </p:nvPr>
        </p:nvSpPr>
        <p:spPr/>
        <p:txBody>
          <a:bodyPr/>
          <a:lstStyle/>
          <a:p>
            <a:r>
              <a:rPr lang="en-US" dirty="0"/>
              <a:t>Recognize the different categories of nitrogen fertilizers and their composition </a:t>
            </a:r>
          </a:p>
          <a:p>
            <a:r>
              <a:rPr lang="en-US" dirty="0"/>
              <a:t>Identify their potential for N loss </a:t>
            </a:r>
          </a:p>
          <a:p>
            <a:endParaRPr lang="en-US" dirty="0"/>
          </a:p>
          <a:p>
            <a:endParaRPr lang="en-US" dirty="0"/>
          </a:p>
        </p:txBody>
      </p:sp>
      <p:sp>
        <p:nvSpPr>
          <p:cNvPr id="4" name="Slide Number Placeholder 3">
            <a:extLst>
              <a:ext uri="{FF2B5EF4-FFF2-40B4-BE49-F238E27FC236}">
                <a16:creationId xmlns:a16="http://schemas.microsoft.com/office/drawing/2014/main" id="{B1008C4C-8170-48BF-A53F-6F52F7F50F0B}"/>
              </a:ext>
            </a:extLst>
          </p:cNvPr>
          <p:cNvSpPr>
            <a:spLocks noGrp="1"/>
          </p:cNvSpPr>
          <p:nvPr>
            <p:ph type="sldNum" sz="quarter" idx="12"/>
          </p:nvPr>
        </p:nvSpPr>
        <p:spPr/>
        <p:txBody>
          <a:bodyPr/>
          <a:lstStyle/>
          <a:p>
            <a:fld id="{30F35C39-F39F-4C0B-997D-CB1EB03A2CEE}" type="slidenum">
              <a:rPr lang="en-US" smtClean="0"/>
              <a:t>55</a:t>
            </a:fld>
            <a:endParaRPr lang="en-US"/>
          </a:p>
        </p:txBody>
      </p:sp>
    </p:spTree>
    <p:extLst>
      <p:ext uri="{BB962C8B-B14F-4D97-AF65-F5344CB8AC3E}">
        <p14:creationId xmlns:p14="http://schemas.microsoft.com/office/powerpoint/2010/main" val="757902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06D2A-8B86-40BB-8FEF-2E4176D7C315}"/>
              </a:ext>
            </a:extLst>
          </p:cNvPr>
          <p:cNvSpPr>
            <a:spLocks noGrp="1"/>
          </p:cNvSpPr>
          <p:nvPr>
            <p:ph type="title"/>
          </p:nvPr>
        </p:nvSpPr>
        <p:spPr/>
        <p:txBody>
          <a:bodyPr>
            <a:normAutofit/>
          </a:bodyPr>
          <a:lstStyle/>
          <a:p>
            <a:pPr algn="ctr"/>
            <a:r>
              <a:rPr lang="en-US" sz="4000" b="1" dirty="0">
                <a:latin typeface="+mn-lt"/>
              </a:rPr>
              <a:t>Nitrogen Source Groups</a:t>
            </a:r>
            <a:endParaRPr lang="en-US" sz="4000" dirty="0">
              <a:latin typeface="+mn-lt"/>
            </a:endParaRPr>
          </a:p>
        </p:txBody>
      </p:sp>
      <p:sp>
        <p:nvSpPr>
          <p:cNvPr id="7" name="Content Placeholder 6">
            <a:extLst>
              <a:ext uri="{FF2B5EF4-FFF2-40B4-BE49-F238E27FC236}">
                <a16:creationId xmlns:a16="http://schemas.microsoft.com/office/drawing/2014/main" id="{A44213B8-73FB-4C66-A89E-482079EEB781}"/>
              </a:ext>
            </a:extLst>
          </p:cNvPr>
          <p:cNvSpPr>
            <a:spLocks noGrp="1"/>
          </p:cNvSpPr>
          <p:nvPr>
            <p:ph idx="1"/>
          </p:nvPr>
        </p:nvSpPr>
        <p:spPr/>
        <p:txBody>
          <a:bodyPr>
            <a:normAutofit lnSpcReduction="10000"/>
          </a:bodyPr>
          <a:lstStyle/>
          <a:p>
            <a:r>
              <a:rPr lang="en-US" dirty="0"/>
              <a:t>Ammonium-forming fertilizers</a:t>
            </a:r>
          </a:p>
          <a:p>
            <a:pPr lvl="1"/>
            <a:r>
              <a:rPr lang="en-US" dirty="0"/>
              <a:t>Form ammonium on reaction with soil moisture or by urease conversion</a:t>
            </a:r>
          </a:p>
          <a:p>
            <a:r>
              <a:rPr lang="en-US" dirty="0"/>
              <a:t>Ammonium fertilizers </a:t>
            </a:r>
          </a:p>
          <a:p>
            <a:endParaRPr lang="en-US" sz="900" dirty="0"/>
          </a:p>
          <a:p>
            <a:r>
              <a:rPr lang="en-US" dirty="0"/>
              <a:t>Nitrate fertilizers </a:t>
            </a:r>
          </a:p>
          <a:p>
            <a:endParaRPr lang="en-US" sz="900" dirty="0"/>
          </a:p>
          <a:p>
            <a:r>
              <a:rPr lang="en-US" dirty="0"/>
              <a:t>Combination fertilizers</a:t>
            </a:r>
          </a:p>
          <a:p>
            <a:endParaRPr lang="en-US" sz="900" dirty="0"/>
          </a:p>
          <a:p>
            <a:r>
              <a:rPr lang="en-US" dirty="0"/>
              <a:t>Organic materials</a:t>
            </a:r>
          </a:p>
          <a:p>
            <a:pPr lvl="1"/>
            <a:r>
              <a:rPr lang="en-US" dirty="0"/>
              <a:t>Release mineral N over time through microbial activity</a:t>
            </a:r>
          </a:p>
          <a:p>
            <a:endParaRPr lang="en-US" dirty="0"/>
          </a:p>
        </p:txBody>
      </p:sp>
      <p:sp>
        <p:nvSpPr>
          <p:cNvPr id="3" name="Slide Number Placeholder 2">
            <a:extLst>
              <a:ext uri="{FF2B5EF4-FFF2-40B4-BE49-F238E27FC236}">
                <a16:creationId xmlns:a16="http://schemas.microsoft.com/office/drawing/2014/main" id="{F02E349E-4ED5-4408-A27F-176D0C2527F3}"/>
              </a:ext>
            </a:extLst>
          </p:cNvPr>
          <p:cNvSpPr>
            <a:spLocks noGrp="1"/>
          </p:cNvSpPr>
          <p:nvPr>
            <p:ph type="sldNum" sz="quarter" idx="12"/>
          </p:nvPr>
        </p:nvSpPr>
        <p:spPr/>
        <p:txBody>
          <a:bodyPr/>
          <a:lstStyle/>
          <a:p>
            <a:fld id="{30F35C39-F39F-4C0B-997D-CB1EB03A2CEE}" type="slidenum">
              <a:rPr lang="en-US" smtClean="0"/>
              <a:t>56</a:t>
            </a:fld>
            <a:endParaRPr lang="en-US"/>
          </a:p>
        </p:txBody>
      </p:sp>
    </p:spTree>
    <p:extLst>
      <p:ext uri="{BB962C8B-B14F-4D97-AF65-F5344CB8AC3E}">
        <p14:creationId xmlns:p14="http://schemas.microsoft.com/office/powerpoint/2010/main" val="1249291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d323w7klwy72q3.cloudfront.net/i/a/2013/20130313ag/F2992.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66842" y="4388234"/>
            <a:ext cx="3279913" cy="21451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05400" y="4380304"/>
            <a:ext cx="2971800" cy="2253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a:extLst>
              <a:ext uri="{FF2B5EF4-FFF2-40B4-BE49-F238E27FC236}">
                <a16:creationId xmlns:a16="http://schemas.microsoft.com/office/drawing/2014/main" id="{AC3216DB-095A-4B30-B142-580B6B9E4E2E}"/>
              </a:ext>
            </a:extLst>
          </p:cNvPr>
          <p:cNvSpPr>
            <a:spLocks noGrp="1"/>
          </p:cNvSpPr>
          <p:nvPr>
            <p:ph type="title"/>
          </p:nvPr>
        </p:nvSpPr>
        <p:spPr/>
        <p:txBody>
          <a:bodyPr>
            <a:normAutofit/>
          </a:bodyPr>
          <a:lstStyle/>
          <a:p>
            <a:pPr lvl="0" algn="ctr">
              <a:spcBef>
                <a:spcPts val="0"/>
              </a:spcBef>
            </a:pPr>
            <a:r>
              <a:rPr lang="en-US" sz="4000" b="1" dirty="0">
                <a:solidFill>
                  <a:prstClr val="black"/>
                </a:solidFill>
                <a:latin typeface="+mn-lt"/>
                <a:ea typeface="+mn-ea"/>
                <a:cs typeface="+mn-cs"/>
              </a:rPr>
              <a:t>Ammonium-forming Fertilizers</a:t>
            </a:r>
            <a:br>
              <a:rPr lang="en-US" sz="4000" dirty="0">
                <a:solidFill>
                  <a:prstClr val="black"/>
                </a:solidFill>
                <a:latin typeface="+mn-lt"/>
                <a:ea typeface="+mn-ea"/>
                <a:cs typeface="+mn-cs"/>
              </a:rPr>
            </a:br>
            <a:r>
              <a:rPr lang="en-US" sz="2800" dirty="0">
                <a:solidFill>
                  <a:prstClr val="black"/>
                </a:solidFill>
                <a:latin typeface="+mn-lt"/>
                <a:ea typeface="+mn-ea"/>
                <a:cs typeface="+mn-cs"/>
              </a:rPr>
              <a:t>Anhydrous ammonia</a:t>
            </a:r>
            <a:endParaRPr lang="en-US" dirty="0">
              <a:latin typeface="+mn-lt"/>
            </a:endParaRPr>
          </a:p>
        </p:txBody>
      </p:sp>
      <p:sp>
        <p:nvSpPr>
          <p:cNvPr id="4" name="Content Placeholder 3">
            <a:extLst>
              <a:ext uri="{FF2B5EF4-FFF2-40B4-BE49-F238E27FC236}">
                <a16:creationId xmlns:a16="http://schemas.microsoft.com/office/drawing/2014/main" id="{7A545E80-5390-4736-BA44-BE5B866C9544}"/>
              </a:ext>
            </a:extLst>
          </p:cNvPr>
          <p:cNvSpPr>
            <a:spLocks noGrp="1"/>
          </p:cNvSpPr>
          <p:nvPr>
            <p:ph idx="1"/>
          </p:nvPr>
        </p:nvSpPr>
        <p:spPr/>
        <p:txBody>
          <a:bodyPr>
            <a:normAutofit/>
          </a:bodyPr>
          <a:lstStyle/>
          <a:p>
            <a:r>
              <a:rPr lang="en-US" sz="2800" dirty="0"/>
              <a:t>When AA contacts water or moist soil, it forms ammonium and hydroxyl ions raising the pH around the application site</a:t>
            </a:r>
          </a:p>
          <a:p>
            <a:pPr marL="0" indent="0" algn="ctr">
              <a:buNone/>
            </a:pPr>
            <a:r>
              <a:rPr lang="en-US" dirty="0"/>
              <a:t>NH</a:t>
            </a:r>
            <a:r>
              <a:rPr lang="en-US" baseline="-25000" dirty="0"/>
              <a:t>3</a:t>
            </a:r>
            <a:r>
              <a:rPr lang="en-US" dirty="0"/>
              <a:t> + H</a:t>
            </a:r>
            <a:r>
              <a:rPr lang="en-US" baseline="-25000" dirty="0"/>
              <a:t>2</a:t>
            </a:r>
            <a:r>
              <a:rPr lang="en-US" dirty="0"/>
              <a:t>O  </a:t>
            </a:r>
            <a:r>
              <a:rPr lang="en-US" dirty="0">
                <a:sym typeface="Wingdings" panose="05000000000000000000" pitchFamily="2" charset="2"/>
              </a:rPr>
              <a:t></a:t>
            </a:r>
            <a:r>
              <a:rPr lang="en-US" dirty="0"/>
              <a:t>  NH</a:t>
            </a:r>
            <a:r>
              <a:rPr lang="en-US" baseline="-25000" dirty="0"/>
              <a:t>4</a:t>
            </a:r>
            <a:r>
              <a:rPr lang="en-US" baseline="30000" dirty="0"/>
              <a:t>+</a:t>
            </a:r>
            <a:r>
              <a:rPr lang="en-US" dirty="0"/>
              <a:t> + OH</a:t>
            </a:r>
            <a:r>
              <a:rPr lang="en-US" baseline="30000" dirty="0"/>
              <a:t>-</a:t>
            </a:r>
            <a:endParaRPr lang="en-US" dirty="0"/>
          </a:p>
          <a:p>
            <a:endParaRPr lang="en-US" dirty="0"/>
          </a:p>
        </p:txBody>
      </p:sp>
      <p:sp>
        <p:nvSpPr>
          <p:cNvPr id="2" name="Slide Number Placeholder 1">
            <a:extLst>
              <a:ext uri="{FF2B5EF4-FFF2-40B4-BE49-F238E27FC236}">
                <a16:creationId xmlns:a16="http://schemas.microsoft.com/office/drawing/2014/main" id="{A6B3C6E0-8747-4AED-9665-BEB488D51E60}"/>
              </a:ext>
            </a:extLst>
          </p:cNvPr>
          <p:cNvSpPr>
            <a:spLocks noGrp="1"/>
          </p:cNvSpPr>
          <p:nvPr>
            <p:ph type="sldNum" sz="quarter" idx="12"/>
          </p:nvPr>
        </p:nvSpPr>
        <p:spPr/>
        <p:txBody>
          <a:bodyPr/>
          <a:lstStyle/>
          <a:p>
            <a:fld id="{30F35C39-F39F-4C0B-997D-CB1EB03A2CEE}" type="slidenum">
              <a:rPr lang="en-US" smtClean="0"/>
              <a:t>57</a:t>
            </a:fld>
            <a:endParaRPr lang="en-US"/>
          </a:p>
        </p:txBody>
      </p:sp>
    </p:spTree>
    <p:extLst>
      <p:ext uri="{BB962C8B-B14F-4D97-AF65-F5344CB8AC3E}">
        <p14:creationId xmlns:p14="http://schemas.microsoft.com/office/powerpoint/2010/main" val="853814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E2927B-760C-46FA-8A2D-D1982157835C}"/>
              </a:ext>
            </a:extLst>
          </p:cNvPr>
          <p:cNvSpPr>
            <a:spLocks noGrp="1"/>
          </p:cNvSpPr>
          <p:nvPr>
            <p:ph type="title"/>
          </p:nvPr>
        </p:nvSpPr>
        <p:spPr/>
        <p:txBody>
          <a:bodyPr>
            <a:normAutofit fontScale="90000"/>
          </a:bodyPr>
          <a:lstStyle/>
          <a:p>
            <a:pPr algn="ctr"/>
            <a:r>
              <a:rPr lang="en-US" sz="4000" b="1" dirty="0">
                <a:latin typeface="+mn-lt"/>
              </a:rPr>
              <a:t>Volatilization of Anhydrous Ammonia</a:t>
            </a:r>
            <a:br>
              <a:rPr lang="en-US" dirty="0">
                <a:latin typeface="+mn-lt"/>
              </a:rPr>
            </a:br>
            <a:r>
              <a:rPr lang="en-US" sz="3100" dirty="0">
                <a:latin typeface="+mn-lt"/>
              </a:rPr>
              <a:t>How large can losses be?</a:t>
            </a:r>
            <a:endParaRPr lang="en-US" dirty="0">
              <a:latin typeface="+mn-lt"/>
            </a:endParaRPr>
          </a:p>
        </p:txBody>
      </p:sp>
      <p:sp>
        <p:nvSpPr>
          <p:cNvPr id="2" name="Content Placeholder 1">
            <a:extLst>
              <a:ext uri="{FF2B5EF4-FFF2-40B4-BE49-F238E27FC236}">
                <a16:creationId xmlns:a16="http://schemas.microsoft.com/office/drawing/2014/main" id="{62E26BF2-F7DB-4BB3-BE3F-286CE1F32779}"/>
              </a:ext>
            </a:extLst>
          </p:cNvPr>
          <p:cNvSpPr>
            <a:spLocks noGrp="1"/>
          </p:cNvSpPr>
          <p:nvPr>
            <p:ph idx="1"/>
          </p:nvPr>
        </p:nvSpPr>
        <p:spPr>
          <a:solidFill>
            <a:schemeClr val="bg1">
              <a:alpha val="83000"/>
            </a:schemeClr>
          </a:solidFill>
        </p:spPr>
        <p:txBody>
          <a:bodyPr/>
          <a:lstStyle/>
          <a:p>
            <a:r>
              <a:rPr lang="en-US" dirty="0"/>
              <a:t>In a field trial conducted by UC Davis to quantify ammonia volatilization loss from water run AA, they found that:</a:t>
            </a:r>
          </a:p>
          <a:p>
            <a:pPr lvl="1"/>
            <a:r>
              <a:rPr lang="en-US" dirty="0"/>
              <a:t>Ammonia volatilization averaged 30% of applied N over the whole field</a:t>
            </a:r>
          </a:p>
          <a:p>
            <a:pPr lvl="1"/>
            <a:r>
              <a:rPr lang="en-US" dirty="0"/>
              <a:t>Ammonium concentration declined down the length of the furrow by more than 50%</a:t>
            </a:r>
          </a:p>
          <a:p>
            <a:pPr lvl="2"/>
            <a:r>
              <a:rPr lang="en-US" sz="2400" dirty="0"/>
              <a:t>Poor N application uniformity</a:t>
            </a:r>
          </a:p>
          <a:p>
            <a:endParaRPr lang="en-US" dirty="0"/>
          </a:p>
        </p:txBody>
      </p:sp>
      <p:sp>
        <p:nvSpPr>
          <p:cNvPr id="6" name="Slide Number Placeholder 5">
            <a:extLst>
              <a:ext uri="{FF2B5EF4-FFF2-40B4-BE49-F238E27FC236}">
                <a16:creationId xmlns:a16="http://schemas.microsoft.com/office/drawing/2014/main" id="{F0421304-7D1F-4D38-B025-E1BB6329A8B1}"/>
              </a:ext>
            </a:extLst>
          </p:cNvPr>
          <p:cNvSpPr>
            <a:spLocks noGrp="1"/>
          </p:cNvSpPr>
          <p:nvPr>
            <p:ph type="sldNum" sz="quarter" idx="12"/>
          </p:nvPr>
        </p:nvSpPr>
        <p:spPr/>
        <p:txBody>
          <a:bodyPr/>
          <a:lstStyle/>
          <a:p>
            <a:fld id="{30F35C39-F39F-4C0B-997D-CB1EB03A2CEE}" type="slidenum">
              <a:rPr lang="en-US" smtClean="0"/>
              <a:t>58</a:t>
            </a:fld>
            <a:endParaRPr lang="en-US"/>
          </a:p>
        </p:txBody>
      </p:sp>
    </p:spTree>
    <p:extLst>
      <p:ext uri="{BB962C8B-B14F-4D97-AF65-F5344CB8AC3E}">
        <p14:creationId xmlns:p14="http://schemas.microsoft.com/office/powerpoint/2010/main" val="234139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33FA-DF7E-489E-8514-2C117D667D93}"/>
              </a:ext>
            </a:extLst>
          </p:cNvPr>
          <p:cNvSpPr>
            <a:spLocks noGrp="1"/>
          </p:cNvSpPr>
          <p:nvPr>
            <p:ph type="title"/>
          </p:nvPr>
        </p:nvSpPr>
        <p:spPr/>
        <p:txBody>
          <a:bodyPr>
            <a:normAutofit/>
          </a:bodyPr>
          <a:lstStyle/>
          <a:p>
            <a:r>
              <a:rPr lang="en-US" b="1" dirty="0"/>
              <a:t>Ammonium-forming Fertilizers</a:t>
            </a:r>
            <a:br>
              <a:rPr lang="en-US" dirty="0"/>
            </a:br>
            <a:r>
              <a:rPr lang="en-US" sz="2800" b="1" dirty="0"/>
              <a:t>Urea</a:t>
            </a:r>
            <a:endParaRPr lang="en-US" b="1" dirty="0"/>
          </a:p>
        </p:txBody>
      </p:sp>
      <p:sp>
        <p:nvSpPr>
          <p:cNvPr id="5" name="Content Placeholder 4">
            <a:extLst>
              <a:ext uri="{FF2B5EF4-FFF2-40B4-BE49-F238E27FC236}">
                <a16:creationId xmlns:a16="http://schemas.microsoft.com/office/drawing/2014/main" id="{5587352E-32F4-425C-A529-E3B57FE0B544}"/>
              </a:ext>
            </a:extLst>
          </p:cNvPr>
          <p:cNvSpPr>
            <a:spLocks noGrp="1"/>
          </p:cNvSpPr>
          <p:nvPr>
            <p:ph idx="1"/>
          </p:nvPr>
        </p:nvSpPr>
        <p:spPr/>
        <p:txBody>
          <a:bodyPr>
            <a:normAutofit/>
          </a:bodyPr>
          <a:lstStyle/>
          <a:p>
            <a:r>
              <a:rPr lang="en-US" dirty="0"/>
              <a:t>Highly soluble and uncharged </a:t>
            </a:r>
          </a:p>
          <a:p>
            <a:pPr lvl="1"/>
            <a:r>
              <a:rPr lang="en-US" dirty="0"/>
              <a:t>Moves freely through soil with water</a:t>
            </a:r>
          </a:p>
          <a:p>
            <a:r>
              <a:rPr lang="en-US" dirty="0"/>
              <a:t>Enzymatic breakdown of urea in the soil produces NH</a:t>
            </a:r>
            <a:r>
              <a:rPr lang="en-US" baseline="-25000" dirty="0"/>
              <a:t>4</a:t>
            </a:r>
            <a:r>
              <a:rPr lang="en-US" baseline="30000" dirty="0"/>
              <a:t>+</a:t>
            </a:r>
            <a:r>
              <a:rPr lang="en-US" dirty="0"/>
              <a:t> and bicarbonate</a:t>
            </a:r>
          </a:p>
          <a:p>
            <a:pPr lvl="1"/>
            <a:r>
              <a:rPr lang="en-US" dirty="0"/>
              <a:t>Bicarbonate increases soil pH</a:t>
            </a:r>
          </a:p>
          <a:p>
            <a:r>
              <a:rPr lang="en-US" dirty="0"/>
              <a:t>Rate of hydrolysis increases with temperature and decreases under high application rates </a:t>
            </a:r>
          </a:p>
          <a:p>
            <a:endParaRPr lang="en-US" dirty="0"/>
          </a:p>
        </p:txBody>
      </p:sp>
      <p:sp>
        <p:nvSpPr>
          <p:cNvPr id="7" name="Slide Number Placeholder 6"/>
          <p:cNvSpPr>
            <a:spLocks noGrp="1"/>
          </p:cNvSpPr>
          <p:nvPr>
            <p:ph type="sldNum" sz="quarter" idx="12"/>
          </p:nvPr>
        </p:nvSpPr>
        <p:spPr/>
        <p:txBody>
          <a:bodyPr/>
          <a:lstStyle/>
          <a:p>
            <a:fld id="{30F35C39-F39F-4C0B-997D-CB1EB03A2CEE}" type="slidenum">
              <a:rPr lang="en-US" smtClean="0"/>
              <a:t>59</a:t>
            </a:fld>
            <a:endParaRPr lang="en-US"/>
          </a:p>
        </p:txBody>
      </p:sp>
      <p:pic>
        <p:nvPicPr>
          <p:cNvPr id="3" name="Graphic 2" descr="Seeds">
            <a:extLst>
              <a:ext uri="{FF2B5EF4-FFF2-40B4-BE49-F238E27FC236}">
                <a16:creationId xmlns:a16="http://schemas.microsoft.com/office/drawing/2014/main" id="{E7796FB9-A1AA-4175-841F-C45E455E0E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8112" y="5203297"/>
            <a:ext cx="1140619" cy="1140619"/>
          </a:xfrm>
          <a:prstGeom prst="rect">
            <a:avLst/>
          </a:prstGeom>
        </p:spPr>
      </p:pic>
      <p:sp>
        <p:nvSpPr>
          <p:cNvPr id="9" name="Text Box 2">
            <a:extLst>
              <a:ext uri="{FF2B5EF4-FFF2-40B4-BE49-F238E27FC236}">
                <a16:creationId xmlns:a16="http://schemas.microsoft.com/office/drawing/2014/main" id="{AE6720A7-FFCB-47BF-B8CC-F6BCEEC9FEFB}"/>
              </a:ext>
            </a:extLst>
          </p:cNvPr>
          <p:cNvSpPr txBox="1">
            <a:spLocks noChangeArrowheads="1"/>
          </p:cNvSpPr>
          <p:nvPr/>
        </p:nvSpPr>
        <p:spPr bwMode="auto">
          <a:xfrm>
            <a:off x="1293606" y="6373870"/>
            <a:ext cx="806329" cy="407930"/>
          </a:xfrm>
          <a:prstGeom prst="roundRect">
            <a:avLst/>
          </a:prstGeom>
          <a:solidFill>
            <a:schemeClr val="bg2">
              <a:lumMod val="75000"/>
            </a:schemeClr>
          </a:solidFill>
          <a:ln>
            <a:noFill/>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rPr>
              <a:t>Urea</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11" name="Oval 3">
            <a:extLst>
              <a:ext uri="{FF2B5EF4-FFF2-40B4-BE49-F238E27FC236}">
                <a16:creationId xmlns:a16="http://schemas.microsoft.com/office/drawing/2014/main" id="{657484ED-8510-466B-A005-C15DDD7680BE}"/>
              </a:ext>
            </a:extLst>
          </p:cNvPr>
          <p:cNvSpPr>
            <a:spLocks noChangeArrowheads="1"/>
          </p:cNvSpPr>
          <p:nvPr/>
        </p:nvSpPr>
        <p:spPr bwMode="auto">
          <a:xfrm>
            <a:off x="2800396" y="5407810"/>
            <a:ext cx="1333577" cy="751854"/>
          </a:xfrm>
          <a:prstGeom prst="roundRect">
            <a:avLst/>
          </a:prstGeom>
          <a:solidFill>
            <a:srgbClr val="C285A3"/>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3F3F3"/>
                </a:solidFill>
                <a:effectLst/>
                <a:latin typeface="Calibri" panose="020F0502020204030204" pitchFamily="34" charset="0"/>
              </a:rPr>
              <a:t>CO(NH</a:t>
            </a:r>
            <a:r>
              <a:rPr kumimoji="0" lang="en-US" altLang="en-US" sz="2400" b="1" i="0" u="none" strike="noStrike" cap="none" normalizeH="0" baseline="-25000" dirty="0">
                <a:ln>
                  <a:noFill/>
                </a:ln>
                <a:solidFill>
                  <a:srgbClr val="F3F3F3"/>
                </a:solidFill>
                <a:effectLst/>
                <a:latin typeface="Calibri" panose="020F0502020204030204" pitchFamily="34" charset="0"/>
              </a:rPr>
              <a:t>2</a:t>
            </a:r>
            <a:r>
              <a:rPr kumimoji="0" lang="en-US" altLang="en-US" sz="2400" b="1" i="0" u="none" strike="noStrike" cap="none" normalizeH="0" baseline="0" dirty="0">
                <a:ln>
                  <a:noFill/>
                </a:ln>
                <a:solidFill>
                  <a:srgbClr val="F3F3F3"/>
                </a:solidFill>
                <a:effectLst/>
                <a:latin typeface="Calibri" panose="020F0502020204030204" pitchFamily="34" charset="0"/>
              </a:rPr>
              <a:t>)</a:t>
            </a:r>
            <a:r>
              <a:rPr kumimoji="0" lang="en-US" altLang="en-US" sz="2400" b="1" i="0" u="none" strike="noStrike" cap="none" normalizeH="0" baseline="-25000" dirty="0">
                <a:ln>
                  <a:noFill/>
                </a:ln>
                <a:solidFill>
                  <a:srgbClr val="F3F3F3"/>
                </a:solidFill>
                <a:effectLst/>
                <a:latin typeface="Calibri" panose="020F0502020204030204" pitchFamily="34" charset="0"/>
              </a:rPr>
              <a:t>2</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5" name="Oval 4">
            <a:extLst>
              <a:ext uri="{FF2B5EF4-FFF2-40B4-BE49-F238E27FC236}">
                <a16:creationId xmlns:a16="http://schemas.microsoft.com/office/drawing/2014/main" id="{B45F7A67-F1F3-4BAC-B3D4-AC707D2A4301}"/>
              </a:ext>
            </a:extLst>
          </p:cNvPr>
          <p:cNvSpPr>
            <a:spLocks noChangeArrowheads="1"/>
          </p:cNvSpPr>
          <p:nvPr/>
        </p:nvSpPr>
        <p:spPr bwMode="auto">
          <a:xfrm>
            <a:off x="4786954" y="5407810"/>
            <a:ext cx="1225894" cy="751854"/>
          </a:xfrm>
          <a:prstGeom prst="roundRect">
            <a:avLst/>
          </a:prstGeom>
          <a:solidFill>
            <a:srgbClr val="D34C4C"/>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3F3F3"/>
                </a:solidFill>
                <a:effectLst/>
                <a:latin typeface="Calibri" panose="020F0502020204030204" pitchFamily="34" charset="0"/>
              </a:rPr>
              <a:t>NH</a:t>
            </a:r>
            <a:r>
              <a:rPr kumimoji="0" lang="en-US" altLang="en-US" sz="2400" b="1" i="0" u="none" strike="noStrike" cap="none" normalizeH="0" baseline="-25000" dirty="0">
                <a:ln>
                  <a:noFill/>
                </a:ln>
                <a:solidFill>
                  <a:srgbClr val="F3F3F3"/>
                </a:solidFill>
                <a:effectLst/>
                <a:latin typeface="Calibri" panose="020F0502020204030204" pitchFamily="34" charset="0"/>
              </a:rPr>
              <a:t>3</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6" name="Oval 5">
            <a:extLst>
              <a:ext uri="{FF2B5EF4-FFF2-40B4-BE49-F238E27FC236}">
                <a16:creationId xmlns:a16="http://schemas.microsoft.com/office/drawing/2014/main" id="{4488C19F-A428-4A25-8249-2FC7E717F42B}"/>
              </a:ext>
            </a:extLst>
          </p:cNvPr>
          <p:cNvSpPr>
            <a:spLocks noChangeArrowheads="1"/>
          </p:cNvSpPr>
          <p:nvPr/>
        </p:nvSpPr>
        <p:spPr bwMode="auto">
          <a:xfrm>
            <a:off x="6631781" y="5407810"/>
            <a:ext cx="1140619" cy="751854"/>
          </a:xfrm>
          <a:prstGeom prst="roundRect">
            <a:avLst/>
          </a:prstGeom>
          <a:solidFill>
            <a:srgbClr val="5B9BD5"/>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3F3F3"/>
                </a:solidFill>
                <a:effectLst/>
                <a:latin typeface="Calibri" panose="020F0502020204030204" pitchFamily="34" charset="0"/>
              </a:rPr>
              <a:t>NH</a:t>
            </a:r>
            <a:r>
              <a:rPr kumimoji="0" lang="en-US" altLang="en-US" sz="2400" b="1" i="0" u="none" strike="noStrike" cap="none" normalizeH="0" baseline="-25000">
                <a:ln>
                  <a:noFill/>
                </a:ln>
                <a:solidFill>
                  <a:srgbClr val="F3F3F3"/>
                </a:solidFill>
                <a:effectLst/>
                <a:latin typeface="Calibri" panose="020F0502020204030204" pitchFamily="34" charset="0"/>
              </a:rPr>
              <a:t>4</a:t>
            </a:r>
            <a:r>
              <a:rPr kumimoji="0" lang="en-US" altLang="en-US" sz="2400" b="1" i="0" u="none" strike="noStrike" cap="none" normalizeH="0" baseline="30000">
                <a:ln>
                  <a:noFill/>
                </a:ln>
                <a:solidFill>
                  <a:srgbClr val="F3F3F3"/>
                </a:solidFill>
                <a:effectLst/>
                <a:latin typeface="Calibri" panose="020F0502020204030204" pitchFamily="34" charset="0"/>
              </a:rPr>
              <a:t>+</a:t>
            </a:r>
            <a:endParaRPr kumimoji="0" lang="en-US" altLang="en-US" sz="2400" b="0" i="0" u="none" strike="noStrike" cap="none" normalizeH="0" baseline="0">
              <a:ln>
                <a:noFill/>
              </a:ln>
              <a:solidFill>
                <a:schemeClr val="tx1"/>
              </a:solidFill>
              <a:effectLst/>
              <a:latin typeface="Arial" panose="020B0604020202020204" pitchFamily="34" charset="0"/>
            </a:endParaRPr>
          </a:p>
        </p:txBody>
      </p:sp>
      <p:cxnSp>
        <p:nvCxnSpPr>
          <p:cNvPr id="65543" name="AutoShape 7">
            <a:extLst>
              <a:ext uri="{FF2B5EF4-FFF2-40B4-BE49-F238E27FC236}">
                <a16:creationId xmlns:a16="http://schemas.microsoft.com/office/drawing/2014/main" id="{A24D0EA1-CBFB-4D29-BF0B-028D1D59E2B6}"/>
              </a:ext>
            </a:extLst>
          </p:cNvPr>
          <p:cNvCxnSpPr>
            <a:cxnSpLocks noChangeShapeType="1"/>
            <a:stCxn id="11" idx="3"/>
            <a:endCxn id="15" idx="1"/>
          </p:cNvCxnSpPr>
          <p:nvPr/>
        </p:nvCxnSpPr>
        <p:spPr bwMode="auto">
          <a:xfrm>
            <a:off x="4133973" y="5783737"/>
            <a:ext cx="652981" cy="0"/>
          </a:xfrm>
          <a:prstGeom prst="straightConnector1">
            <a:avLst/>
          </a:prstGeom>
          <a:noFill/>
          <a:ln w="38100">
            <a:solidFill>
              <a:schemeClr val="tx1">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1" name="Text Box 8">
            <a:extLst>
              <a:ext uri="{FF2B5EF4-FFF2-40B4-BE49-F238E27FC236}">
                <a16:creationId xmlns:a16="http://schemas.microsoft.com/office/drawing/2014/main" id="{AF2EFCBF-8316-4E42-8BFA-A298F5A96D2F}"/>
              </a:ext>
            </a:extLst>
          </p:cNvPr>
          <p:cNvSpPr txBox="1">
            <a:spLocks noChangeArrowheads="1"/>
          </p:cNvSpPr>
          <p:nvPr/>
        </p:nvSpPr>
        <p:spPr bwMode="auto">
          <a:xfrm>
            <a:off x="3538210" y="6373869"/>
            <a:ext cx="1676400" cy="407931"/>
          </a:xfrm>
          <a:prstGeom prst="roundRect">
            <a:avLst/>
          </a:prstGeom>
          <a:solidFill>
            <a:schemeClr val="bg2">
              <a:lumMod val="75000"/>
            </a:schemeClr>
          </a:solidFill>
          <a:ln>
            <a:noFill/>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rPr>
              <a:t>Hydrolysis</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cxnSp>
        <p:nvCxnSpPr>
          <p:cNvPr id="35" name="AutoShape 7">
            <a:extLst>
              <a:ext uri="{FF2B5EF4-FFF2-40B4-BE49-F238E27FC236}">
                <a16:creationId xmlns:a16="http://schemas.microsoft.com/office/drawing/2014/main" id="{27E723D4-A6E6-4A43-B72C-9FF7834C9490}"/>
              </a:ext>
            </a:extLst>
          </p:cNvPr>
          <p:cNvCxnSpPr>
            <a:cxnSpLocks noChangeShapeType="1"/>
            <a:stCxn id="15" idx="3"/>
            <a:endCxn id="16" idx="1"/>
          </p:cNvCxnSpPr>
          <p:nvPr/>
        </p:nvCxnSpPr>
        <p:spPr bwMode="auto">
          <a:xfrm>
            <a:off x="6012848" y="5783737"/>
            <a:ext cx="618933" cy="0"/>
          </a:xfrm>
          <a:prstGeom prst="straightConnector1">
            <a:avLst/>
          </a:prstGeom>
          <a:noFill/>
          <a:ln w="38100">
            <a:solidFill>
              <a:schemeClr val="tx1">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8" name="AutoShape 7">
            <a:extLst>
              <a:ext uri="{FF2B5EF4-FFF2-40B4-BE49-F238E27FC236}">
                <a16:creationId xmlns:a16="http://schemas.microsoft.com/office/drawing/2014/main" id="{1EE45B07-ACDA-4153-ABC2-86DBD3CC2F25}"/>
              </a:ext>
            </a:extLst>
          </p:cNvPr>
          <p:cNvCxnSpPr>
            <a:cxnSpLocks noChangeShapeType="1"/>
            <a:stCxn id="3" idx="3"/>
            <a:endCxn id="11" idx="1"/>
          </p:cNvCxnSpPr>
          <p:nvPr/>
        </p:nvCxnSpPr>
        <p:spPr bwMode="auto">
          <a:xfrm>
            <a:off x="2258731" y="5773607"/>
            <a:ext cx="541665" cy="10130"/>
          </a:xfrm>
          <a:prstGeom prst="straightConnector1">
            <a:avLst/>
          </a:prstGeom>
          <a:noFill/>
          <a:ln w="38100">
            <a:solidFill>
              <a:schemeClr val="tx1">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7860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4000" b="1" dirty="0">
                <a:latin typeface="+mn-lt"/>
              </a:rPr>
              <a:t>Regulations: Waste Discharge Requirements</a:t>
            </a:r>
          </a:p>
        </p:txBody>
      </p:sp>
      <p:sp>
        <p:nvSpPr>
          <p:cNvPr id="4" name="Content Placeholder 3">
            <a:extLst>
              <a:ext uri="{FF2B5EF4-FFF2-40B4-BE49-F238E27FC236}">
                <a16:creationId xmlns:a16="http://schemas.microsoft.com/office/drawing/2014/main" id="{3A88372B-596A-4553-9DC3-7D0FA3DE90F4}"/>
              </a:ext>
            </a:extLst>
          </p:cNvPr>
          <p:cNvSpPr>
            <a:spLocks noGrp="1"/>
          </p:cNvSpPr>
          <p:nvPr>
            <p:ph idx="1"/>
          </p:nvPr>
        </p:nvSpPr>
        <p:spPr/>
        <p:txBody>
          <a:bodyPr>
            <a:normAutofit fontScale="92500" lnSpcReduction="10000"/>
          </a:bodyPr>
          <a:lstStyle/>
          <a:p>
            <a:r>
              <a:rPr lang="en-US" sz="3200" dirty="0"/>
              <a:t>Growers are responsible for:</a:t>
            </a:r>
          </a:p>
          <a:p>
            <a:pPr marL="0" indent="0">
              <a:buNone/>
            </a:pPr>
            <a:endParaRPr lang="en-US" sz="1200" dirty="0"/>
          </a:p>
          <a:p>
            <a:pPr lvl="1"/>
            <a:r>
              <a:rPr lang="en-US" sz="2800" dirty="0"/>
              <a:t>Attending one outreach event (yearly)</a:t>
            </a:r>
          </a:p>
          <a:p>
            <a:pPr lvl="1"/>
            <a:r>
              <a:rPr lang="en-US" sz="2800" dirty="0"/>
              <a:t>Farm Evaluation Survey (5 years)</a:t>
            </a:r>
          </a:p>
          <a:p>
            <a:pPr lvl="2"/>
            <a:r>
              <a:rPr lang="en-US" sz="2400" dirty="0"/>
              <a:t>(kept on farm)</a:t>
            </a:r>
          </a:p>
          <a:p>
            <a:pPr lvl="1"/>
            <a:r>
              <a:rPr lang="en-US" sz="2800" dirty="0"/>
              <a:t>Sediment and Erosion Management Plans </a:t>
            </a:r>
          </a:p>
          <a:p>
            <a:pPr lvl="2"/>
            <a:r>
              <a:rPr lang="en-US" sz="2400" dirty="0"/>
              <a:t>Where needed (kept on farm)</a:t>
            </a:r>
          </a:p>
          <a:p>
            <a:pPr lvl="1"/>
            <a:r>
              <a:rPr lang="en-US" sz="2800" b="1" dirty="0"/>
              <a:t>Irrigation and Nitrogen Management Plans </a:t>
            </a:r>
          </a:p>
          <a:p>
            <a:pPr lvl="2"/>
            <a:r>
              <a:rPr lang="en-US" sz="2400" dirty="0"/>
              <a:t>Yearly (kept on farm)</a:t>
            </a:r>
          </a:p>
          <a:p>
            <a:pPr lvl="1"/>
            <a:r>
              <a:rPr lang="en-US" sz="2800" b="1" dirty="0"/>
              <a:t>Irrigation and Nitrogen Management Plan Summary Report </a:t>
            </a:r>
          </a:p>
          <a:p>
            <a:pPr lvl="2"/>
            <a:r>
              <a:rPr lang="en-US" sz="2400" dirty="0"/>
              <a:t>Yearly (submitted to Coalition)</a:t>
            </a:r>
          </a:p>
          <a:p>
            <a:pPr marL="914400" lvl="2" indent="0">
              <a:buNone/>
            </a:pPr>
            <a:endParaRPr lang="en-US" sz="2400" dirty="0"/>
          </a:p>
          <a:p>
            <a:endParaRPr lang="en-US" sz="2400" dirty="0"/>
          </a:p>
        </p:txBody>
      </p:sp>
      <p:sp>
        <p:nvSpPr>
          <p:cNvPr id="2" name="Slide Number Placeholder 1">
            <a:extLst>
              <a:ext uri="{FF2B5EF4-FFF2-40B4-BE49-F238E27FC236}">
                <a16:creationId xmlns:a16="http://schemas.microsoft.com/office/drawing/2014/main" id="{4D12629D-B45B-4ED9-A8C0-413B58B4CFEE}"/>
              </a:ext>
            </a:extLst>
          </p:cNvPr>
          <p:cNvSpPr>
            <a:spLocks noGrp="1"/>
          </p:cNvSpPr>
          <p:nvPr>
            <p:ph type="sldNum" sz="quarter" idx="12"/>
          </p:nvPr>
        </p:nvSpPr>
        <p:spPr/>
        <p:txBody>
          <a:bodyPr/>
          <a:lstStyle/>
          <a:p>
            <a:fld id="{30F35C39-F39F-4C0B-997D-CB1EB03A2CEE}" type="slidenum">
              <a:rPr lang="en-US" smtClean="0"/>
              <a:t>6</a:t>
            </a:fld>
            <a:endParaRPr lang="en-US" dirty="0"/>
          </a:p>
        </p:txBody>
      </p:sp>
    </p:spTree>
    <p:extLst>
      <p:ext uri="{BB962C8B-B14F-4D97-AF65-F5344CB8AC3E}">
        <p14:creationId xmlns:p14="http://schemas.microsoft.com/office/powerpoint/2010/main" val="2567724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2.bp.blogspot.com/-IurVPGJMkfI/TVwXB4Fp87I/AAAAAAAAAUg/zj1F9IeqCWw/s1600/urea+004a.jpg">
            <a:hlinkClick r:id="rId3"/>
            <a:extLst>
              <a:ext uri="{FF2B5EF4-FFF2-40B4-BE49-F238E27FC236}">
                <a16:creationId xmlns:a16="http://schemas.microsoft.com/office/drawing/2014/main" id="{BFC299E2-63F8-4039-A9E8-517634080D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4911532"/>
            <a:ext cx="9144000" cy="1946468"/>
          </a:xfrm>
          <a:prstGeom prst="rect">
            <a:avLst/>
          </a:prstGeom>
          <a:noFill/>
          <a:ln>
            <a:solidFill>
              <a:srgbClr val="000000"/>
            </a:solidFill>
          </a:ln>
          <a:effectLst>
            <a:softEdge rad="342900"/>
          </a:effectLst>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79018AB-555E-4AA0-888C-2EEE389B2E49}"/>
              </a:ext>
            </a:extLst>
          </p:cNvPr>
          <p:cNvSpPr>
            <a:spLocks noGrp="1"/>
          </p:cNvSpPr>
          <p:nvPr>
            <p:ph type="title"/>
          </p:nvPr>
        </p:nvSpPr>
        <p:spPr/>
        <p:txBody>
          <a:bodyPr>
            <a:noAutofit/>
          </a:bodyPr>
          <a:lstStyle/>
          <a:p>
            <a:r>
              <a:rPr lang="en-US" sz="4000" b="1" dirty="0"/>
              <a:t>Volatilization of Urea  </a:t>
            </a:r>
            <a:br>
              <a:rPr lang="en-US" sz="3600" b="1" dirty="0"/>
            </a:br>
            <a:r>
              <a:rPr lang="en-US" sz="2800" dirty="0"/>
              <a:t>How large can losses be?</a:t>
            </a:r>
            <a:endParaRPr lang="en-US" sz="3600" dirty="0"/>
          </a:p>
        </p:txBody>
      </p:sp>
      <p:sp>
        <p:nvSpPr>
          <p:cNvPr id="2" name="Content Placeholder 1">
            <a:extLst>
              <a:ext uri="{FF2B5EF4-FFF2-40B4-BE49-F238E27FC236}">
                <a16:creationId xmlns:a16="http://schemas.microsoft.com/office/drawing/2014/main" id="{DD589EF9-A16D-4ED4-8A39-8E9F08A03A2E}"/>
              </a:ext>
            </a:extLst>
          </p:cNvPr>
          <p:cNvSpPr>
            <a:spLocks noGrp="1"/>
          </p:cNvSpPr>
          <p:nvPr>
            <p:ph idx="1"/>
          </p:nvPr>
        </p:nvSpPr>
        <p:spPr>
          <a:solidFill>
            <a:schemeClr val="bg1">
              <a:alpha val="75000"/>
            </a:schemeClr>
          </a:solidFill>
          <a:effectLst>
            <a:softEdge rad="152400"/>
          </a:effectLst>
        </p:spPr>
        <p:txBody>
          <a:bodyPr>
            <a:normAutofit/>
          </a:bodyPr>
          <a:lstStyle/>
          <a:p>
            <a:r>
              <a:rPr lang="en-US" dirty="0"/>
              <a:t>When urea is surface applied and not incorporated volatilization losses can be high</a:t>
            </a:r>
          </a:p>
          <a:p>
            <a:pPr lvl="1"/>
            <a:r>
              <a:rPr lang="en-US" dirty="0"/>
              <a:t>Up to 30% loss in 14 days without rainfall or irrigation </a:t>
            </a:r>
          </a:p>
          <a:p>
            <a:r>
              <a:rPr lang="en-US" dirty="0"/>
              <a:t>Factors that increase volatilization </a:t>
            </a:r>
          </a:p>
          <a:p>
            <a:pPr lvl="1"/>
            <a:r>
              <a:rPr lang="en-US" dirty="0"/>
              <a:t>Surface application without incorporation or irrigation</a:t>
            </a:r>
          </a:p>
          <a:p>
            <a:pPr lvl="1"/>
            <a:r>
              <a:rPr lang="en-US" dirty="0"/>
              <a:t>High temperature and wind speed</a:t>
            </a:r>
          </a:p>
          <a:p>
            <a:pPr lvl="1"/>
            <a:r>
              <a:rPr lang="en-US" dirty="0"/>
              <a:t>Low soil buffering capacity (sandy soils)</a:t>
            </a:r>
          </a:p>
          <a:p>
            <a:pPr lvl="1"/>
            <a:r>
              <a:rPr lang="en-US" dirty="0"/>
              <a:t>High pH soils</a:t>
            </a:r>
          </a:p>
          <a:p>
            <a:endParaRPr lang="en-US" dirty="0"/>
          </a:p>
        </p:txBody>
      </p:sp>
      <p:sp>
        <p:nvSpPr>
          <p:cNvPr id="6" name="Slide Number Placeholder 5">
            <a:extLst>
              <a:ext uri="{FF2B5EF4-FFF2-40B4-BE49-F238E27FC236}">
                <a16:creationId xmlns:a16="http://schemas.microsoft.com/office/drawing/2014/main" id="{46E0C9EA-478B-424E-88C7-BB18B01355CF}"/>
              </a:ext>
            </a:extLst>
          </p:cNvPr>
          <p:cNvSpPr>
            <a:spLocks noGrp="1"/>
          </p:cNvSpPr>
          <p:nvPr>
            <p:ph type="sldNum" sz="quarter" idx="12"/>
          </p:nvPr>
        </p:nvSpPr>
        <p:spPr/>
        <p:txBody>
          <a:bodyPr/>
          <a:lstStyle/>
          <a:p>
            <a:fld id="{30F35C39-F39F-4C0B-997D-CB1EB03A2CEE}" type="slidenum">
              <a:rPr lang="en-US" smtClean="0"/>
              <a:t>60</a:t>
            </a:fld>
            <a:endParaRPr lang="en-US" dirty="0"/>
          </a:p>
        </p:txBody>
      </p:sp>
    </p:spTree>
    <p:extLst>
      <p:ext uri="{BB962C8B-B14F-4D97-AF65-F5344CB8AC3E}">
        <p14:creationId xmlns:p14="http://schemas.microsoft.com/office/powerpoint/2010/main" val="214007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D6E9C5-A006-4173-90CA-2E177E4A3894}"/>
              </a:ext>
            </a:extLst>
          </p:cNvPr>
          <p:cNvSpPr>
            <a:spLocks noGrp="1"/>
          </p:cNvSpPr>
          <p:nvPr>
            <p:ph type="title"/>
          </p:nvPr>
        </p:nvSpPr>
        <p:spPr/>
        <p:txBody>
          <a:bodyPr>
            <a:normAutofit/>
          </a:bodyPr>
          <a:lstStyle/>
          <a:p>
            <a:r>
              <a:rPr lang="en-US" sz="4000" b="1" dirty="0"/>
              <a:t>Ammonium Fertilizers </a:t>
            </a:r>
            <a:endParaRPr lang="en-US" sz="4000" dirty="0"/>
          </a:p>
        </p:txBody>
      </p:sp>
      <p:sp>
        <p:nvSpPr>
          <p:cNvPr id="6" name="Content Placeholder 5">
            <a:extLst>
              <a:ext uri="{FF2B5EF4-FFF2-40B4-BE49-F238E27FC236}">
                <a16:creationId xmlns:a16="http://schemas.microsoft.com/office/drawing/2014/main" id="{187D5FE0-8700-4BDB-9183-1150D07D6FEE}"/>
              </a:ext>
            </a:extLst>
          </p:cNvPr>
          <p:cNvSpPr>
            <a:spLocks noGrp="1"/>
          </p:cNvSpPr>
          <p:nvPr>
            <p:ph idx="1"/>
          </p:nvPr>
        </p:nvSpPr>
        <p:spPr/>
        <p:txBody>
          <a:bodyPr>
            <a:normAutofit/>
          </a:bodyPr>
          <a:lstStyle/>
          <a:p>
            <a:r>
              <a:rPr lang="en-US" dirty="0"/>
              <a:t>Ammonium sulfate [(</a:t>
            </a:r>
            <a:r>
              <a:rPr lang="en-US" dirty="0">
                <a:solidFill>
                  <a:schemeClr val="accent6"/>
                </a:solidFill>
              </a:rPr>
              <a:t>NH</a:t>
            </a:r>
            <a:r>
              <a:rPr lang="en-US" baseline="-25000" dirty="0">
                <a:solidFill>
                  <a:schemeClr val="accent6"/>
                </a:solidFill>
              </a:rPr>
              <a:t>4</a:t>
            </a:r>
            <a:r>
              <a:rPr lang="en-US" dirty="0"/>
              <a:t>)</a:t>
            </a:r>
            <a:r>
              <a:rPr lang="en-US" baseline="-25000" dirty="0"/>
              <a:t>2</a:t>
            </a:r>
            <a:r>
              <a:rPr lang="en-US" dirty="0"/>
              <a:t>SO</a:t>
            </a:r>
            <a:r>
              <a:rPr lang="en-US" baseline="-25000" dirty="0"/>
              <a:t>4</a:t>
            </a:r>
            <a:r>
              <a:rPr lang="en-US" dirty="0"/>
              <a:t>] (21-0-0)</a:t>
            </a:r>
          </a:p>
          <a:p>
            <a:pPr marL="0" indent="0">
              <a:buNone/>
            </a:pPr>
            <a:endParaRPr lang="en-US" sz="900" dirty="0"/>
          </a:p>
          <a:p>
            <a:r>
              <a:rPr lang="en-US" dirty="0"/>
              <a:t>Ammonium/phosphorus combinations</a:t>
            </a:r>
          </a:p>
          <a:p>
            <a:pPr lvl="1"/>
            <a:r>
              <a:rPr lang="en-US" dirty="0"/>
              <a:t>Monoammonium phosphate (MAP)</a:t>
            </a:r>
          </a:p>
          <a:p>
            <a:pPr lvl="1"/>
            <a:r>
              <a:rPr lang="en-US" dirty="0"/>
              <a:t>Diammonium phosphate (DAP)</a:t>
            </a:r>
          </a:p>
          <a:p>
            <a:pPr lvl="1"/>
            <a:r>
              <a:rPr lang="en-US" dirty="0"/>
              <a:t>Ammonium polyphosphate (10-34-0)</a:t>
            </a:r>
          </a:p>
          <a:p>
            <a:endParaRPr lang="en-US" sz="900" dirty="0"/>
          </a:p>
          <a:p>
            <a:r>
              <a:rPr lang="en-US" dirty="0"/>
              <a:t>Ammonium fertilizers are temporarily resistant to leaching until converted to nitrate</a:t>
            </a:r>
          </a:p>
          <a:p>
            <a:pPr lvl="1"/>
            <a:r>
              <a:rPr lang="en-US" dirty="0"/>
              <a:t>Short timeframe especially in warmer weather</a:t>
            </a:r>
          </a:p>
          <a:p>
            <a:endParaRPr lang="en-US" dirty="0"/>
          </a:p>
        </p:txBody>
      </p:sp>
      <p:sp>
        <p:nvSpPr>
          <p:cNvPr id="3" name="Slide Number Placeholder 2">
            <a:extLst>
              <a:ext uri="{FF2B5EF4-FFF2-40B4-BE49-F238E27FC236}">
                <a16:creationId xmlns:a16="http://schemas.microsoft.com/office/drawing/2014/main" id="{A9E68608-33D6-435A-8DF8-26B6494AF1E2}"/>
              </a:ext>
            </a:extLst>
          </p:cNvPr>
          <p:cNvSpPr>
            <a:spLocks noGrp="1"/>
          </p:cNvSpPr>
          <p:nvPr>
            <p:ph type="sldNum" sz="quarter" idx="12"/>
          </p:nvPr>
        </p:nvSpPr>
        <p:spPr/>
        <p:txBody>
          <a:bodyPr/>
          <a:lstStyle/>
          <a:p>
            <a:fld id="{30F35C39-F39F-4C0B-997D-CB1EB03A2CEE}" type="slidenum">
              <a:rPr lang="en-US" smtClean="0"/>
              <a:t>61</a:t>
            </a:fld>
            <a:endParaRPr lang="en-US"/>
          </a:p>
        </p:txBody>
      </p:sp>
    </p:spTree>
    <p:extLst>
      <p:ext uri="{BB962C8B-B14F-4D97-AF65-F5344CB8AC3E}">
        <p14:creationId xmlns:p14="http://schemas.microsoft.com/office/powerpoint/2010/main" val="3814094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Nitrate Fertilizers</a:t>
            </a:r>
          </a:p>
        </p:txBody>
      </p:sp>
      <p:sp>
        <p:nvSpPr>
          <p:cNvPr id="3" name="Content Placeholder 2"/>
          <p:cNvSpPr>
            <a:spLocks noGrp="1"/>
          </p:cNvSpPr>
          <p:nvPr>
            <p:ph idx="1"/>
          </p:nvPr>
        </p:nvSpPr>
        <p:spPr/>
        <p:txBody>
          <a:bodyPr/>
          <a:lstStyle/>
          <a:p>
            <a:pPr>
              <a:buFont typeface="Arial"/>
              <a:buChar char="•"/>
            </a:pPr>
            <a:r>
              <a:rPr lang="en-US" dirty="0"/>
              <a:t>Potassium </a:t>
            </a:r>
            <a:r>
              <a:rPr lang="en-US" dirty="0">
                <a:solidFill>
                  <a:schemeClr val="tx2">
                    <a:lumMod val="60000"/>
                    <a:lumOff val="40000"/>
                  </a:schemeClr>
                </a:solidFill>
              </a:rPr>
              <a:t>nitrate</a:t>
            </a:r>
          </a:p>
          <a:p>
            <a:pPr>
              <a:buFont typeface="Arial"/>
              <a:buChar char="•"/>
            </a:pPr>
            <a:r>
              <a:rPr lang="en-US" dirty="0"/>
              <a:t>Calcium </a:t>
            </a:r>
            <a:r>
              <a:rPr lang="en-US" dirty="0">
                <a:solidFill>
                  <a:schemeClr val="tx2">
                    <a:lumMod val="60000"/>
                    <a:lumOff val="40000"/>
                  </a:schemeClr>
                </a:solidFill>
              </a:rPr>
              <a:t>nitrate</a:t>
            </a:r>
            <a:r>
              <a:rPr lang="en-US" dirty="0">
                <a:solidFill>
                  <a:schemeClr val="accent6">
                    <a:lumMod val="60000"/>
                    <a:lumOff val="40000"/>
                  </a:schemeClr>
                </a:solidFill>
              </a:rPr>
              <a:t> </a:t>
            </a:r>
            <a:r>
              <a:rPr lang="en-US" dirty="0"/>
              <a:t>(CN-9)</a:t>
            </a:r>
          </a:p>
          <a:p>
            <a:pPr marL="0" indent="0">
              <a:buNone/>
            </a:pPr>
            <a:endParaRPr lang="en-US" dirty="0"/>
          </a:p>
          <a:p>
            <a:r>
              <a:rPr lang="en-US" dirty="0"/>
              <a:t>Nitrate is negatively charged and moves with the water front</a:t>
            </a:r>
          </a:p>
          <a:p>
            <a:pPr lvl="1"/>
            <a:r>
              <a:rPr lang="en-US" dirty="0"/>
              <a:t>Most susceptible to N loss via leaching </a:t>
            </a:r>
          </a:p>
        </p:txBody>
      </p:sp>
      <p:sp>
        <p:nvSpPr>
          <p:cNvPr id="4" name="Slide Number Placeholder 3">
            <a:extLst>
              <a:ext uri="{FF2B5EF4-FFF2-40B4-BE49-F238E27FC236}">
                <a16:creationId xmlns:a16="http://schemas.microsoft.com/office/drawing/2014/main" id="{CD3934CB-607C-4477-8A05-72F32A560FA1}"/>
              </a:ext>
            </a:extLst>
          </p:cNvPr>
          <p:cNvSpPr>
            <a:spLocks noGrp="1"/>
          </p:cNvSpPr>
          <p:nvPr>
            <p:ph type="sldNum" sz="quarter" idx="12"/>
          </p:nvPr>
        </p:nvSpPr>
        <p:spPr/>
        <p:txBody>
          <a:bodyPr/>
          <a:lstStyle/>
          <a:p>
            <a:fld id="{30F35C39-F39F-4C0B-997D-CB1EB03A2CEE}" type="slidenum">
              <a:rPr lang="en-US" smtClean="0"/>
              <a:t>62</a:t>
            </a:fld>
            <a:endParaRPr lang="en-US"/>
          </a:p>
        </p:txBody>
      </p:sp>
    </p:spTree>
    <p:extLst>
      <p:ext uri="{BB962C8B-B14F-4D97-AF65-F5344CB8AC3E}">
        <p14:creationId xmlns:p14="http://schemas.microsoft.com/office/powerpoint/2010/main" val="2502394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854B6-2256-4717-A16F-380781E5C561}"/>
              </a:ext>
            </a:extLst>
          </p:cNvPr>
          <p:cNvSpPr>
            <a:spLocks noGrp="1"/>
          </p:cNvSpPr>
          <p:nvPr>
            <p:ph type="title"/>
          </p:nvPr>
        </p:nvSpPr>
        <p:spPr/>
        <p:txBody>
          <a:bodyPr>
            <a:normAutofit/>
          </a:bodyPr>
          <a:lstStyle/>
          <a:p>
            <a:r>
              <a:rPr lang="en-US" sz="4000" b="1" dirty="0"/>
              <a:t>Combination Fertilizers </a:t>
            </a:r>
            <a:endParaRPr lang="en-US" sz="4000" dirty="0"/>
          </a:p>
        </p:txBody>
      </p:sp>
      <p:sp>
        <p:nvSpPr>
          <p:cNvPr id="7" name="Content Placeholder 6">
            <a:extLst>
              <a:ext uri="{FF2B5EF4-FFF2-40B4-BE49-F238E27FC236}">
                <a16:creationId xmlns:a16="http://schemas.microsoft.com/office/drawing/2014/main" id="{6FD08422-B091-4CEB-9B3A-026FB250DD1E}"/>
              </a:ext>
            </a:extLst>
          </p:cNvPr>
          <p:cNvSpPr>
            <a:spLocks noGrp="1"/>
          </p:cNvSpPr>
          <p:nvPr>
            <p:ph idx="1"/>
          </p:nvPr>
        </p:nvSpPr>
        <p:spPr/>
        <p:txBody>
          <a:bodyPr>
            <a:normAutofit lnSpcReduction="10000"/>
          </a:bodyPr>
          <a:lstStyle/>
          <a:p>
            <a:r>
              <a:rPr lang="en-US" dirty="0"/>
              <a:t>Combination fertilizers can provide a rapid availability of nitrate and a continued supply as the ammonium is converted to nitrate.</a:t>
            </a:r>
          </a:p>
          <a:p>
            <a:endParaRPr lang="en-US" sz="1000" dirty="0"/>
          </a:p>
          <a:p>
            <a:r>
              <a:rPr lang="en-US" dirty="0">
                <a:solidFill>
                  <a:schemeClr val="accent6">
                    <a:lumMod val="60000"/>
                    <a:lumOff val="40000"/>
                  </a:schemeClr>
                </a:solidFill>
              </a:rPr>
              <a:t>Ammonium</a:t>
            </a:r>
            <a:r>
              <a:rPr lang="en-US" dirty="0"/>
              <a:t> </a:t>
            </a:r>
            <a:r>
              <a:rPr lang="en-US" dirty="0">
                <a:solidFill>
                  <a:schemeClr val="tx2">
                    <a:lumMod val="60000"/>
                    <a:lumOff val="40000"/>
                  </a:schemeClr>
                </a:solidFill>
              </a:rPr>
              <a:t>nitrate</a:t>
            </a:r>
            <a:r>
              <a:rPr lang="en-US" dirty="0"/>
              <a:t> (NH</a:t>
            </a:r>
            <a:r>
              <a:rPr lang="en-US" baseline="-25000" dirty="0"/>
              <a:t>4</a:t>
            </a:r>
            <a:r>
              <a:rPr lang="en-US" dirty="0"/>
              <a:t>NO</a:t>
            </a:r>
            <a:r>
              <a:rPr lang="en-US" baseline="-25000" dirty="0"/>
              <a:t>3</a:t>
            </a:r>
            <a:r>
              <a:rPr lang="en-US" dirty="0"/>
              <a:t>)</a:t>
            </a:r>
          </a:p>
          <a:p>
            <a:endParaRPr lang="en-US" sz="900" dirty="0"/>
          </a:p>
          <a:p>
            <a:r>
              <a:rPr lang="en-US" dirty="0"/>
              <a:t>Calcium</a:t>
            </a:r>
            <a:r>
              <a:rPr lang="en-US" dirty="0">
                <a:solidFill>
                  <a:schemeClr val="accent6">
                    <a:lumMod val="60000"/>
                    <a:lumOff val="40000"/>
                  </a:schemeClr>
                </a:solidFill>
              </a:rPr>
              <a:t> ammonium </a:t>
            </a:r>
            <a:r>
              <a:rPr lang="en-US" dirty="0">
                <a:solidFill>
                  <a:schemeClr val="tx2">
                    <a:lumMod val="60000"/>
                    <a:lumOff val="40000"/>
                  </a:schemeClr>
                </a:solidFill>
              </a:rPr>
              <a:t>nitrate </a:t>
            </a:r>
            <a:r>
              <a:rPr lang="en-US" dirty="0"/>
              <a:t>(CAN-17) </a:t>
            </a:r>
          </a:p>
          <a:p>
            <a:pPr lvl="1"/>
            <a:r>
              <a:rPr lang="en-US" dirty="0"/>
              <a:t>17% N (32% of N as ammonium, 68% as nitrate)</a:t>
            </a:r>
          </a:p>
          <a:p>
            <a:endParaRPr lang="en-US" sz="900" dirty="0"/>
          </a:p>
          <a:p>
            <a:r>
              <a:rPr lang="en-US" dirty="0"/>
              <a:t>Urea ammonium nitrate (UAN) solutions </a:t>
            </a:r>
          </a:p>
          <a:p>
            <a:pPr lvl="1"/>
            <a:r>
              <a:rPr lang="en-US" dirty="0"/>
              <a:t>32% N (50% as </a:t>
            </a:r>
            <a:r>
              <a:rPr lang="en-US" dirty="0">
                <a:solidFill>
                  <a:schemeClr val="accent3">
                    <a:lumMod val="75000"/>
                  </a:schemeClr>
                </a:solidFill>
              </a:rPr>
              <a:t>urea</a:t>
            </a:r>
            <a:r>
              <a:rPr lang="en-US" dirty="0"/>
              <a:t>, 25% </a:t>
            </a:r>
            <a:r>
              <a:rPr lang="en-US" dirty="0">
                <a:solidFill>
                  <a:schemeClr val="accent6">
                    <a:lumMod val="60000"/>
                    <a:lumOff val="40000"/>
                  </a:schemeClr>
                </a:solidFill>
              </a:rPr>
              <a:t>ammonium</a:t>
            </a:r>
            <a:r>
              <a:rPr lang="en-US" dirty="0"/>
              <a:t>, 25% </a:t>
            </a:r>
            <a:r>
              <a:rPr lang="en-US" dirty="0">
                <a:solidFill>
                  <a:schemeClr val="tx2">
                    <a:lumMod val="60000"/>
                    <a:lumOff val="40000"/>
                  </a:schemeClr>
                </a:solidFill>
              </a:rPr>
              <a:t>nitrate</a:t>
            </a:r>
            <a:r>
              <a:rPr lang="en-US" dirty="0"/>
              <a:t>)</a:t>
            </a:r>
          </a:p>
          <a:p>
            <a:pPr lvl="1"/>
            <a:r>
              <a:rPr lang="en-US" dirty="0"/>
              <a:t>different concentrations (UAN-28, UAN-32, etc.) </a:t>
            </a:r>
          </a:p>
          <a:p>
            <a:endParaRPr lang="en-US" dirty="0"/>
          </a:p>
        </p:txBody>
      </p:sp>
      <p:sp>
        <p:nvSpPr>
          <p:cNvPr id="3" name="Slide Number Placeholder 2">
            <a:extLst>
              <a:ext uri="{FF2B5EF4-FFF2-40B4-BE49-F238E27FC236}">
                <a16:creationId xmlns:a16="http://schemas.microsoft.com/office/drawing/2014/main" id="{47520816-4242-48E8-85CB-0BB3A6D9356B}"/>
              </a:ext>
            </a:extLst>
          </p:cNvPr>
          <p:cNvSpPr>
            <a:spLocks noGrp="1"/>
          </p:cNvSpPr>
          <p:nvPr>
            <p:ph type="sldNum" sz="quarter" idx="12"/>
          </p:nvPr>
        </p:nvSpPr>
        <p:spPr/>
        <p:txBody>
          <a:bodyPr/>
          <a:lstStyle/>
          <a:p>
            <a:fld id="{30F35C39-F39F-4C0B-997D-CB1EB03A2CEE}" type="slidenum">
              <a:rPr lang="en-US" smtClean="0"/>
              <a:t>63</a:t>
            </a:fld>
            <a:endParaRPr lang="en-US"/>
          </a:p>
        </p:txBody>
      </p:sp>
    </p:spTree>
    <p:extLst>
      <p:ext uri="{BB962C8B-B14F-4D97-AF65-F5344CB8AC3E}">
        <p14:creationId xmlns:p14="http://schemas.microsoft.com/office/powerpoint/2010/main" val="2991645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7D463B-3308-4873-9EA7-59E7CBA2A1A8}"/>
              </a:ext>
            </a:extLst>
          </p:cNvPr>
          <p:cNvSpPr>
            <a:spLocks noGrp="1"/>
          </p:cNvSpPr>
          <p:nvPr>
            <p:ph type="title"/>
          </p:nvPr>
        </p:nvSpPr>
        <p:spPr>
          <a:solidFill>
            <a:schemeClr val="bg1">
              <a:alpha val="75000"/>
            </a:schemeClr>
          </a:solidFill>
        </p:spPr>
        <p:txBody>
          <a:bodyPr>
            <a:normAutofit/>
          </a:bodyPr>
          <a:lstStyle/>
          <a:p>
            <a:r>
              <a:rPr lang="en-US" sz="4000" b="1" dirty="0"/>
              <a:t>Organic Materials</a:t>
            </a:r>
          </a:p>
        </p:txBody>
      </p:sp>
      <p:sp>
        <p:nvSpPr>
          <p:cNvPr id="8" name="Content Placeholder 7">
            <a:extLst>
              <a:ext uri="{FF2B5EF4-FFF2-40B4-BE49-F238E27FC236}">
                <a16:creationId xmlns:a16="http://schemas.microsoft.com/office/drawing/2014/main" id="{93DA1946-F69A-43C9-AF2A-94BAC9480B18}"/>
              </a:ext>
            </a:extLst>
          </p:cNvPr>
          <p:cNvSpPr>
            <a:spLocks noGrp="1"/>
          </p:cNvSpPr>
          <p:nvPr>
            <p:ph idx="1"/>
          </p:nvPr>
        </p:nvSpPr>
        <p:spPr>
          <a:solidFill>
            <a:schemeClr val="bg1">
              <a:alpha val="80000"/>
            </a:schemeClr>
          </a:solidFill>
          <a:effectLst>
            <a:softEdge rad="101600"/>
          </a:effectLst>
        </p:spPr>
        <p:txBody>
          <a:bodyPr>
            <a:normAutofit/>
          </a:bodyPr>
          <a:lstStyle/>
          <a:p>
            <a:pPr marL="457200" indent="-457200">
              <a:buFont typeface="Arial"/>
              <a:buChar char="•"/>
            </a:pPr>
            <a:r>
              <a:rPr lang="en-US" dirty="0"/>
              <a:t>Organic materials differ from mineral fertilizers by the rate that N mineralizes and becomes plant available </a:t>
            </a:r>
          </a:p>
          <a:p>
            <a:pPr marL="457200" indent="-457200">
              <a:buFont typeface="Arial"/>
              <a:buChar char="•"/>
            </a:pPr>
            <a:r>
              <a:rPr lang="en-US" dirty="0"/>
              <a:t>Sources </a:t>
            </a:r>
          </a:p>
          <a:p>
            <a:pPr marL="914400" lvl="1" indent="-457200">
              <a:buFont typeface="Arial"/>
              <a:buChar char="•"/>
            </a:pPr>
            <a:r>
              <a:rPr lang="en-US" dirty="0"/>
              <a:t>Manure and other animal byproducts</a:t>
            </a:r>
          </a:p>
          <a:p>
            <a:pPr marL="914400" lvl="1" indent="-457200">
              <a:buFont typeface="Arial"/>
              <a:buChar char="•"/>
            </a:pPr>
            <a:r>
              <a:rPr lang="en-US" dirty="0"/>
              <a:t>Cover crops, compost and green waste</a:t>
            </a:r>
          </a:p>
          <a:p>
            <a:pPr marL="457200" indent="-457200">
              <a:buFont typeface="Arial"/>
              <a:buChar char="•"/>
            </a:pPr>
            <a:r>
              <a:rPr lang="en-US" dirty="0"/>
              <a:t>Contains both</a:t>
            </a:r>
          </a:p>
          <a:p>
            <a:pPr marL="914400" lvl="1" indent="-457200">
              <a:buFont typeface="Arial"/>
              <a:buChar char="•"/>
            </a:pPr>
            <a:r>
              <a:rPr lang="en-US" dirty="0"/>
              <a:t>Mineral N (immediately available) NH</a:t>
            </a:r>
            <a:r>
              <a:rPr lang="en-US" baseline="-25000" dirty="0"/>
              <a:t>4</a:t>
            </a:r>
            <a:r>
              <a:rPr lang="en-US" dirty="0"/>
              <a:t> and NO</a:t>
            </a:r>
            <a:r>
              <a:rPr lang="en-US" baseline="-25000" dirty="0"/>
              <a:t>3</a:t>
            </a:r>
          </a:p>
          <a:p>
            <a:pPr marL="914400" lvl="1" indent="-457200">
              <a:buFont typeface="Arial"/>
              <a:buChar char="•"/>
            </a:pPr>
            <a:r>
              <a:rPr lang="en-US" dirty="0"/>
              <a:t>Organic N (slowly available after microbial conversion)</a:t>
            </a:r>
          </a:p>
          <a:p>
            <a:endParaRPr lang="en-US" sz="3600" dirty="0"/>
          </a:p>
        </p:txBody>
      </p:sp>
      <p:sp>
        <p:nvSpPr>
          <p:cNvPr id="5" name="Slide Number Placeholder 4">
            <a:extLst>
              <a:ext uri="{FF2B5EF4-FFF2-40B4-BE49-F238E27FC236}">
                <a16:creationId xmlns:a16="http://schemas.microsoft.com/office/drawing/2014/main" id="{204903AB-DA70-4F6D-AF68-A2D6DD8BF3D5}"/>
              </a:ext>
            </a:extLst>
          </p:cNvPr>
          <p:cNvSpPr>
            <a:spLocks noGrp="1"/>
          </p:cNvSpPr>
          <p:nvPr>
            <p:ph type="sldNum" sz="quarter" idx="12"/>
          </p:nvPr>
        </p:nvSpPr>
        <p:spPr/>
        <p:txBody>
          <a:bodyPr/>
          <a:lstStyle/>
          <a:p>
            <a:fld id="{30F35C39-F39F-4C0B-997D-CB1EB03A2CEE}" type="slidenum">
              <a:rPr lang="en-US" smtClean="0"/>
              <a:t>64</a:t>
            </a:fld>
            <a:endParaRPr lang="en-US" dirty="0"/>
          </a:p>
        </p:txBody>
      </p:sp>
    </p:spTree>
    <p:extLst>
      <p:ext uri="{BB962C8B-B14F-4D97-AF65-F5344CB8AC3E}">
        <p14:creationId xmlns:p14="http://schemas.microsoft.com/office/powerpoint/2010/main" val="2805577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620276"/>
            <a:ext cx="3657600" cy="264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a:extLst>
              <a:ext uri="{FF2B5EF4-FFF2-40B4-BE49-F238E27FC236}">
                <a16:creationId xmlns:a16="http://schemas.microsoft.com/office/drawing/2014/main" id="{7B92EDBF-11C0-4B07-BE9A-DA39A2924E98}"/>
              </a:ext>
            </a:extLst>
          </p:cNvPr>
          <p:cNvSpPr>
            <a:spLocks noGrp="1"/>
          </p:cNvSpPr>
          <p:nvPr>
            <p:ph type="title"/>
          </p:nvPr>
        </p:nvSpPr>
        <p:spPr/>
        <p:txBody>
          <a:bodyPr>
            <a:normAutofit fontScale="90000"/>
          </a:bodyPr>
          <a:lstStyle/>
          <a:p>
            <a:pPr lvl="0">
              <a:spcBef>
                <a:spcPts val="0"/>
              </a:spcBef>
            </a:pPr>
            <a:r>
              <a:rPr lang="en-US" b="1" dirty="0">
                <a:solidFill>
                  <a:prstClr val="black"/>
                </a:solidFill>
                <a:ea typeface="+mn-ea"/>
                <a:cs typeface="+mn-cs"/>
              </a:rPr>
              <a:t>Controlled Release Fertilizers</a:t>
            </a:r>
            <a:br>
              <a:rPr lang="en-US" sz="3600" b="1" dirty="0">
                <a:solidFill>
                  <a:prstClr val="black"/>
                </a:solidFill>
                <a:ea typeface="+mn-ea"/>
                <a:cs typeface="+mn-cs"/>
              </a:rPr>
            </a:br>
            <a:r>
              <a:rPr lang="en-US" sz="3100" dirty="0">
                <a:solidFill>
                  <a:prstClr val="black"/>
                </a:solidFill>
                <a:ea typeface="+mn-ea"/>
                <a:cs typeface="+mn-cs"/>
              </a:rPr>
              <a:t>The release of nutrients can be controlled using an organic coating on fertilizers</a:t>
            </a:r>
            <a:endParaRPr lang="en-US" dirty="0"/>
          </a:p>
        </p:txBody>
      </p:sp>
      <p:sp>
        <p:nvSpPr>
          <p:cNvPr id="9" name="Content Placeholder 8">
            <a:extLst>
              <a:ext uri="{FF2B5EF4-FFF2-40B4-BE49-F238E27FC236}">
                <a16:creationId xmlns:a16="http://schemas.microsoft.com/office/drawing/2014/main" id="{C00E8249-485B-46F8-86C4-FB673D2B4992}"/>
              </a:ext>
            </a:extLst>
          </p:cNvPr>
          <p:cNvSpPr>
            <a:spLocks noGrp="1"/>
          </p:cNvSpPr>
          <p:nvPr>
            <p:ph idx="1"/>
          </p:nvPr>
        </p:nvSpPr>
        <p:spPr/>
        <p:txBody>
          <a:bodyPr>
            <a:normAutofit/>
          </a:bodyPr>
          <a:lstStyle/>
          <a:p>
            <a:r>
              <a:rPr lang="en-US" dirty="0"/>
              <a:t>Benefits</a:t>
            </a:r>
          </a:p>
          <a:p>
            <a:pPr lvl="1"/>
            <a:r>
              <a:rPr lang="en-US" dirty="0"/>
              <a:t>Can slow the transformation of NH4</a:t>
            </a:r>
            <a:r>
              <a:rPr lang="en-US" baseline="30000" dirty="0"/>
              <a:t>+</a:t>
            </a:r>
            <a:r>
              <a:rPr lang="en-US" dirty="0"/>
              <a:t> to NO</a:t>
            </a:r>
            <a:r>
              <a:rPr lang="en-US" baseline="-25000" dirty="0"/>
              <a:t>3</a:t>
            </a:r>
            <a:r>
              <a:rPr lang="en-US" baseline="46000" dirty="0"/>
              <a:t>-</a:t>
            </a:r>
            <a:r>
              <a:rPr lang="en-US" dirty="0"/>
              <a:t> </a:t>
            </a:r>
          </a:p>
          <a:p>
            <a:pPr lvl="1"/>
            <a:r>
              <a:rPr lang="en-US" dirty="0"/>
              <a:t>May reduce leaching potential compared to </a:t>
            </a:r>
            <a:r>
              <a:rPr lang="en-US" dirty="0" err="1"/>
              <a:t>preplant</a:t>
            </a:r>
            <a:r>
              <a:rPr lang="en-US" dirty="0"/>
              <a:t> or single </a:t>
            </a:r>
            <a:r>
              <a:rPr lang="en-US" dirty="0" err="1"/>
              <a:t>sidedress</a:t>
            </a:r>
            <a:r>
              <a:rPr lang="en-US" dirty="0"/>
              <a:t> systems</a:t>
            </a:r>
          </a:p>
          <a:p>
            <a:r>
              <a:rPr lang="en-US" dirty="0"/>
              <a:t>Drawbacks</a:t>
            </a:r>
          </a:p>
          <a:p>
            <a:pPr lvl="1"/>
            <a:r>
              <a:rPr lang="en-US" dirty="0"/>
              <a:t>Higher cost per unit of N</a:t>
            </a:r>
          </a:p>
          <a:p>
            <a:pPr lvl="1"/>
            <a:r>
              <a:rPr lang="en-US" dirty="0"/>
              <a:t>Match between N release </a:t>
            </a:r>
          </a:p>
          <a:p>
            <a:pPr marL="457200" lvl="1" indent="0">
              <a:buNone/>
            </a:pPr>
            <a:r>
              <a:rPr lang="en-US" dirty="0"/>
              <a:t>    and crop N uptake is often </a:t>
            </a:r>
          </a:p>
          <a:p>
            <a:pPr marL="457200" lvl="1" indent="0">
              <a:buNone/>
            </a:pPr>
            <a:r>
              <a:rPr lang="en-US" dirty="0"/>
              <a:t>    imperfect</a:t>
            </a:r>
          </a:p>
          <a:p>
            <a:pPr lvl="1"/>
            <a:r>
              <a:rPr lang="en-US" dirty="0"/>
              <a:t>Temperature dependent</a:t>
            </a:r>
          </a:p>
          <a:p>
            <a:endParaRPr lang="en-US" dirty="0"/>
          </a:p>
        </p:txBody>
      </p:sp>
      <p:sp>
        <p:nvSpPr>
          <p:cNvPr id="5" name="Slide Number Placeholder 4">
            <a:extLst>
              <a:ext uri="{FF2B5EF4-FFF2-40B4-BE49-F238E27FC236}">
                <a16:creationId xmlns:a16="http://schemas.microsoft.com/office/drawing/2014/main" id="{6A4DE2AF-87B4-4A4B-AC1E-0759224710AE}"/>
              </a:ext>
            </a:extLst>
          </p:cNvPr>
          <p:cNvSpPr>
            <a:spLocks noGrp="1"/>
          </p:cNvSpPr>
          <p:nvPr>
            <p:ph type="sldNum" sz="quarter" idx="12"/>
          </p:nvPr>
        </p:nvSpPr>
        <p:spPr/>
        <p:txBody>
          <a:bodyPr/>
          <a:lstStyle/>
          <a:p>
            <a:fld id="{30F35C39-F39F-4C0B-997D-CB1EB03A2CEE}" type="slidenum">
              <a:rPr lang="en-US" smtClean="0"/>
              <a:t>65</a:t>
            </a:fld>
            <a:endParaRPr lang="en-US" dirty="0"/>
          </a:p>
        </p:txBody>
      </p:sp>
    </p:spTree>
    <p:extLst>
      <p:ext uri="{BB962C8B-B14F-4D97-AF65-F5344CB8AC3E}">
        <p14:creationId xmlns:p14="http://schemas.microsoft.com/office/powerpoint/2010/main" val="3790319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6525"/>
            <a:ext cx="8229600" cy="1143000"/>
          </a:xfrm>
        </p:spPr>
        <p:txBody>
          <a:bodyPr>
            <a:normAutofit/>
          </a:bodyPr>
          <a:lstStyle/>
          <a:p>
            <a:r>
              <a:rPr lang="en-US" sz="4000" b="1" dirty="0"/>
              <a:t>Section 3 Summary</a:t>
            </a:r>
          </a:p>
        </p:txBody>
      </p:sp>
      <p:sp>
        <p:nvSpPr>
          <p:cNvPr id="5" name="Content Placeholder 4"/>
          <p:cNvSpPr>
            <a:spLocks noGrp="1"/>
          </p:cNvSpPr>
          <p:nvPr>
            <p:ph idx="1"/>
          </p:nvPr>
        </p:nvSpPr>
        <p:spPr>
          <a:xfrm>
            <a:off x="457200" y="1371600"/>
            <a:ext cx="8229600" cy="4525963"/>
          </a:xfrm>
        </p:spPr>
        <p:txBody>
          <a:bodyPr>
            <a:normAutofit/>
          </a:bodyPr>
          <a:lstStyle/>
          <a:p>
            <a:r>
              <a:rPr lang="en-US" dirty="0"/>
              <a:t>Selecting the appropriate N source for the crop / irrigation management situation can lead to the greatest nitrogen use efficiency.</a:t>
            </a:r>
          </a:p>
          <a:p>
            <a:endParaRPr lang="en-US" sz="2400" dirty="0"/>
          </a:p>
          <a:p>
            <a:r>
              <a:rPr lang="en-US" dirty="0"/>
              <a:t>Reducing nitrogen losses from:</a:t>
            </a:r>
          </a:p>
          <a:p>
            <a:pPr lvl="1"/>
            <a:r>
              <a:rPr lang="en-US" dirty="0"/>
              <a:t>Volatilization </a:t>
            </a:r>
          </a:p>
          <a:p>
            <a:pPr lvl="1"/>
            <a:r>
              <a:rPr lang="en-US" dirty="0"/>
              <a:t>Denitrification</a:t>
            </a:r>
          </a:p>
          <a:p>
            <a:pPr lvl="1"/>
            <a:r>
              <a:rPr lang="en-US" dirty="0"/>
              <a:t>Runoff</a:t>
            </a:r>
          </a:p>
          <a:p>
            <a:pPr lvl="1"/>
            <a:r>
              <a:rPr lang="en-US" dirty="0"/>
              <a:t>Leaching</a:t>
            </a:r>
          </a:p>
        </p:txBody>
      </p:sp>
      <p:sp>
        <p:nvSpPr>
          <p:cNvPr id="3" name="Slide Number Placeholder 2"/>
          <p:cNvSpPr>
            <a:spLocks noGrp="1"/>
          </p:cNvSpPr>
          <p:nvPr>
            <p:ph type="sldNum" sz="quarter" idx="12"/>
          </p:nvPr>
        </p:nvSpPr>
        <p:spPr/>
        <p:txBody>
          <a:bodyPr/>
          <a:lstStyle/>
          <a:p>
            <a:fld id="{30F35C39-F39F-4C0B-997D-CB1EB03A2CEE}" type="slidenum">
              <a:rPr lang="en-US" smtClean="0"/>
              <a:t>66</a:t>
            </a:fld>
            <a:endParaRPr lang="en-US"/>
          </a:p>
        </p:txBody>
      </p:sp>
    </p:spTree>
    <p:extLst>
      <p:ext uri="{BB962C8B-B14F-4D97-AF65-F5344CB8AC3E}">
        <p14:creationId xmlns:p14="http://schemas.microsoft.com/office/powerpoint/2010/main" val="881932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5CAE-D7BF-46DF-9489-5D66D76804D6}"/>
              </a:ext>
            </a:extLst>
          </p:cNvPr>
          <p:cNvSpPr>
            <a:spLocks noGrp="1"/>
          </p:cNvSpPr>
          <p:nvPr>
            <p:ph type="title"/>
          </p:nvPr>
        </p:nvSpPr>
        <p:spPr/>
        <p:txBody>
          <a:bodyPr anchor="ctr">
            <a:normAutofit/>
          </a:bodyPr>
          <a:lstStyle/>
          <a:p>
            <a:r>
              <a:rPr lang="en-US" altLang="en-US" sz="4000" b="1" dirty="0"/>
              <a:t>Efficient Irrigation Management </a:t>
            </a:r>
            <a:endParaRPr lang="en-US" sz="4000" b="1" dirty="0"/>
          </a:p>
        </p:txBody>
      </p:sp>
      <p:sp>
        <p:nvSpPr>
          <p:cNvPr id="15362" name="Subtitle 2"/>
          <p:cNvSpPr>
            <a:spLocks noGrp="1"/>
          </p:cNvSpPr>
          <p:nvPr>
            <p:ph type="body" idx="1"/>
          </p:nvPr>
        </p:nvSpPr>
        <p:spPr/>
        <p:txBody>
          <a:bodyPr/>
          <a:lstStyle/>
          <a:p>
            <a:r>
              <a:rPr lang="en-US" altLang="en-US" sz="3200" dirty="0"/>
              <a:t>Section 4</a:t>
            </a:r>
          </a:p>
          <a:p>
            <a:pPr lvl="1"/>
            <a:endParaRPr lang="en-US" altLang="en-US" dirty="0"/>
          </a:p>
        </p:txBody>
      </p:sp>
    </p:spTree>
    <p:custDataLst>
      <p:tags r:id="rId1"/>
    </p:custDataLst>
    <p:extLst>
      <p:ext uri="{BB962C8B-B14F-4D97-AF65-F5344CB8AC3E}">
        <p14:creationId xmlns:p14="http://schemas.microsoft.com/office/powerpoint/2010/main" val="3420153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DE47-3D4C-4E34-A4B9-4A7D05F78A5F}"/>
              </a:ext>
            </a:extLst>
          </p:cNvPr>
          <p:cNvSpPr>
            <a:spLocks noGrp="1"/>
          </p:cNvSpPr>
          <p:nvPr>
            <p:ph type="title"/>
          </p:nvPr>
        </p:nvSpPr>
        <p:spPr/>
        <p:txBody>
          <a:bodyPr>
            <a:normAutofit/>
          </a:bodyPr>
          <a:lstStyle/>
          <a:p>
            <a:r>
              <a:rPr lang="en-US" sz="4000" b="1" dirty="0"/>
              <a:t>Section 4 Learning Objectives</a:t>
            </a:r>
          </a:p>
        </p:txBody>
      </p:sp>
      <p:sp>
        <p:nvSpPr>
          <p:cNvPr id="3" name="Content Placeholder 2">
            <a:extLst>
              <a:ext uri="{FF2B5EF4-FFF2-40B4-BE49-F238E27FC236}">
                <a16:creationId xmlns:a16="http://schemas.microsoft.com/office/drawing/2014/main" id="{B38EB16D-FC63-4C59-8B5B-4CF14C0914C3}"/>
              </a:ext>
            </a:extLst>
          </p:cNvPr>
          <p:cNvSpPr>
            <a:spLocks noGrp="1"/>
          </p:cNvSpPr>
          <p:nvPr>
            <p:ph idx="1"/>
          </p:nvPr>
        </p:nvSpPr>
        <p:spPr/>
        <p:txBody>
          <a:bodyPr>
            <a:normAutofit/>
          </a:bodyPr>
          <a:lstStyle/>
          <a:p>
            <a:r>
              <a:rPr lang="en-US" dirty="0"/>
              <a:t>Describe the three steps to becoming a more efficient irrigator </a:t>
            </a:r>
          </a:p>
          <a:p>
            <a:pPr lvl="1"/>
            <a:r>
              <a:rPr lang="en-US" dirty="0"/>
              <a:t>Proper irrigation scheduling </a:t>
            </a:r>
          </a:p>
          <a:p>
            <a:pPr lvl="1"/>
            <a:r>
              <a:rPr lang="en-US" dirty="0"/>
              <a:t>Measure applied water</a:t>
            </a:r>
          </a:p>
          <a:p>
            <a:pPr lvl="1"/>
            <a:r>
              <a:rPr lang="en-US" dirty="0"/>
              <a:t>Design and maintain high performing irrigation systems </a:t>
            </a:r>
          </a:p>
          <a:p>
            <a:r>
              <a:rPr lang="en-US" dirty="0"/>
              <a:t>Recall what causes non-uniformity in irrigation systems and identify methods to address non-uniformity </a:t>
            </a:r>
          </a:p>
          <a:p>
            <a:r>
              <a:rPr lang="en-US" dirty="0"/>
              <a:t>Identify proper methods for fertigation timing and length of injection</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4764B393-1FD2-4233-A703-466E1E250D14}"/>
              </a:ext>
            </a:extLst>
          </p:cNvPr>
          <p:cNvSpPr>
            <a:spLocks noGrp="1"/>
          </p:cNvSpPr>
          <p:nvPr>
            <p:ph type="sldNum" sz="quarter" idx="12"/>
          </p:nvPr>
        </p:nvSpPr>
        <p:spPr/>
        <p:txBody>
          <a:bodyPr/>
          <a:lstStyle/>
          <a:p>
            <a:fld id="{30F35C39-F39F-4C0B-997D-CB1EB03A2CEE}" type="slidenum">
              <a:rPr lang="en-US" smtClean="0"/>
              <a:t>68</a:t>
            </a:fld>
            <a:endParaRPr lang="en-US"/>
          </a:p>
        </p:txBody>
      </p:sp>
    </p:spTree>
    <p:extLst>
      <p:ext uri="{BB962C8B-B14F-4D97-AF65-F5344CB8AC3E}">
        <p14:creationId xmlns:p14="http://schemas.microsoft.com/office/powerpoint/2010/main" val="25653671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46F9-1CD5-4AA3-A5AE-A060C1D3F541}"/>
              </a:ext>
            </a:extLst>
          </p:cNvPr>
          <p:cNvSpPr>
            <a:spLocks noGrp="1"/>
          </p:cNvSpPr>
          <p:nvPr>
            <p:ph type="title"/>
          </p:nvPr>
        </p:nvSpPr>
        <p:spPr>
          <a:xfrm>
            <a:off x="457200" y="25400"/>
            <a:ext cx="7886700" cy="1325563"/>
          </a:xfrm>
        </p:spPr>
        <p:txBody>
          <a:bodyPr/>
          <a:lstStyle/>
          <a:p>
            <a:r>
              <a:rPr lang="en-US" dirty="0"/>
              <a:t>Irrigating Efficiently</a:t>
            </a:r>
          </a:p>
        </p:txBody>
      </p:sp>
      <p:sp>
        <p:nvSpPr>
          <p:cNvPr id="3" name="Content Placeholder 2">
            <a:extLst>
              <a:ext uri="{FF2B5EF4-FFF2-40B4-BE49-F238E27FC236}">
                <a16:creationId xmlns:a16="http://schemas.microsoft.com/office/drawing/2014/main" id="{248F7ED7-DAF8-4312-A994-397E285E224E}"/>
              </a:ext>
            </a:extLst>
          </p:cNvPr>
          <p:cNvSpPr>
            <a:spLocks noGrp="1"/>
          </p:cNvSpPr>
          <p:nvPr>
            <p:ph idx="1"/>
          </p:nvPr>
        </p:nvSpPr>
        <p:spPr>
          <a:xfrm>
            <a:off x="628650" y="1263762"/>
            <a:ext cx="7886700" cy="4351338"/>
          </a:xfrm>
        </p:spPr>
        <p:txBody>
          <a:bodyPr>
            <a:normAutofit/>
          </a:bodyPr>
          <a:lstStyle/>
          <a:p>
            <a:r>
              <a:rPr lang="en-US" dirty="0"/>
              <a:t>Requires supplying the crop water needs while minimizing irrigation losses: </a:t>
            </a:r>
          </a:p>
          <a:p>
            <a:pPr lvl="1"/>
            <a:r>
              <a:rPr lang="en-US" dirty="0"/>
              <a:t>Percolation of water below the root zone</a:t>
            </a:r>
          </a:p>
          <a:p>
            <a:pPr lvl="1"/>
            <a:r>
              <a:rPr lang="en-US" dirty="0"/>
              <a:t>Runoff of water</a:t>
            </a:r>
          </a:p>
          <a:p>
            <a:r>
              <a:rPr lang="en-US" dirty="0"/>
              <a:t>Successful nitrogen management depends on efficient irrigation management </a:t>
            </a:r>
          </a:p>
          <a:p>
            <a:pPr lvl="1"/>
            <a:r>
              <a:rPr lang="en-US" dirty="0"/>
              <a:t>Excess applied water can cause nitrogen runoff or leaching to ground waters</a:t>
            </a:r>
          </a:p>
          <a:p>
            <a:endParaRPr lang="en-US" dirty="0"/>
          </a:p>
          <a:p>
            <a:pPr marL="914400" lvl="2" indent="0">
              <a:buNone/>
            </a:pPr>
            <a:r>
              <a:rPr lang="en-US" dirty="0"/>
              <a:t>	</a:t>
            </a:r>
          </a:p>
        </p:txBody>
      </p:sp>
      <p:sp>
        <p:nvSpPr>
          <p:cNvPr id="4" name="Slide Number Placeholder 3">
            <a:extLst>
              <a:ext uri="{FF2B5EF4-FFF2-40B4-BE49-F238E27FC236}">
                <a16:creationId xmlns:a16="http://schemas.microsoft.com/office/drawing/2014/main" id="{E6379E68-DB8E-40BA-B90A-88A4BFE38E87}"/>
              </a:ext>
            </a:extLst>
          </p:cNvPr>
          <p:cNvSpPr>
            <a:spLocks noGrp="1"/>
          </p:cNvSpPr>
          <p:nvPr>
            <p:ph type="sldNum" sz="quarter" idx="12"/>
          </p:nvPr>
        </p:nvSpPr>
        <p:spPr/>
        <p:txBody>
          <a:bodyPr/>
          <a:lstStyle/>
          <a:p>
            <a:fld id="{30F35C39-F39F-4C0B-997D-CB1EB03A2CEE}" type="slidenum">
              <a:rPr lang="en-US" smtClean="0"/>
              <a:t>69</a:t>
            </a:fld>
            <a:endParaRPr lang="en-US"/>
          </a:p>
        </p:txBody>
      </p:sp>
      <p:pic>
        <p:nvPicPr>
          <p:cNvPr id="6" name="Picture 5">
            <a:extLst>
              <a:ext uri="{FF2B5EF4-FFF2-40B4-BE49-F238E27FC236}">
                <a16:creationId xmlns:a16="http://schemas.microsoft.com/office/drawing/2014/main" id="{FBFF1538-73FE-414D-9947-EBE28B554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4719527"/>
            <a:ext cx="2517879" cy="1909873"/>
          </a:xfrm>
          <a:prstGeom prst="rect">
            <a:avLst/>
          </a:prstGeom>
        </p:spPr>
      </p:pic>
      <p:pic>
        <p:nvPicPr>
          <p:cNvPr id="7" name="Picture 6">
            <a:extLst>
              <a:ext uri="{FF2B5EF4-FFF2-40B4-BE49-F238E27FC236}">
                <a16:creationId xmlns:a16="http://schemas.microsoft.com/office/drawing/2014/main" id="{A85C8D51-BFE7-4404-8B57-00B1F9B4E6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8696" y="4719527"/>
            <a:ext cx="2517880" cy="1909873"/>
          </a:xfrm>
          <a:prstGeom prst="rect">
            <a:avLst/>
          </a:prstGeom>
        </p:spPr>
      </p:pic>
    </p:spTree>
    <p:extLst>
      <p:ext uri="{BB962C8B-B14F-4D97-AF65-F5344CB8AC3E}">
        <p14:creationId xmlns:p14="http://schemas.microsoft.com/office/powerpoint/2010/main" val="279739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mn-lt"/>
              </a:rPr>
              <a:t>Certifying Irrigation and Nitrogen Management Plans</a:t>
            </a:r>
          </a:p>
        </p:txBody>
      </p:sp>
      <p:sp>
        <p:nvSpPr>
          <p:cNvPr id="3" name="Content Placeholder 2">
            <a:extLst>
              <a:ext uri="{FF2B5EF4-FFF2-40B4-BE49-F238E27FC236}">
                <a16:creationId xmlns:a16="http://schemas.microsoft.com/office/drawing/2014/main" id="{ABC2DE82-F692-446C-A945-BDFBFBCAEEAF}"/>
              </a:ext>
            </a:extLst>
          </p:cNvPr>
          <p:cNvSpPr>
            <a:spLocks noGrp="1"/>
          </p:cNvSpPr>
          <p:nvPr>
            <p:ph idx="1"/>
          </p:nvPr>
        </p:nvSpPr>
        <p:spPr>
          <a:xfrm>
            <a:off x="628650" y="2057400"/>
            <a:ext cx="8210550" cy="4351338"/>
          </a:xfrm>
        </p:spPr>
        <p:txBody>
          <a:bodyPr>
            <a:normAutofit/>
          </a:bodyPr>
          <a:lstStyle/>
          <a:p>
            <a:r>
              <a:rPr lang="en-US" dirty="0"/>
              <a:t>Options for certification: </a:t>
            </a:r>
          </a:p>
          <a:p>
            <a:pPr lvl="1"/>
            <a:r>
              <a:rPr lang="en-US" dirty="0"/>
              <a:t>Certified Crop Adviser with Nitrogen Management Training </a:t>
            </a:r>
          </a:p>
          <a:p>
            <a:pPr lvl="1"/>
            <a:r>
              <a:rPr lang="en-US" dirty="0"/>
              <a:t>Certified Professional Soil Scientist</a:t>
            </a:r>
          </a:p>
          <a:p>
            <a:pPr lvl="1"/>
            <a:r>
              <a:rPr lang="en-US" dirty="0"/>
              <a:t>Certified Professional Agronomist</a:t>
            </a:r>
          </a:p>
          <a:p>
            <a:pPr lvl="1"/>
            <a:r>
              <a:rPr lang="en-US" dirty="0"/>
              <a:t>Technical Service Providers</a:t>
            </a:r>
          </a:p>
          <a:p>
            <a:pPr lvl="1"/>
            <a:r>
              <a:rPr lang="en-US" dirty="0"/>
              <a:t>Certified Agricultural Irrigation Management Specialists</a:t>
            </a:r>
          </a:p>
          <a:p>
            <a:pPr lvl="1"/>
            <a:r>
              <a:rPr lang="en-US" b="1" dirty="0"/>
              <a:t>Grower Self-Certification (owned or managed fields only)</a:t>
            </a:r>
          </a:p>
          <a:p>
            <a:endParaRPr lang="en-US" dirty="0"/>
          </a:p>
        </p:txBody>
      </p:sp>
    </p:spTree>
    <p:extLst>
      <p:ext uri="{BB962C8B-B14F-4D97-AF65-F5344CB8AC3E}">
        <p14:creationId xmlns:p14="http://schemas.microsoft.com/office/powerpoint/2010/main" val="3985825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2BD2-5631-4523-8123-040681D484EE}"/>
              </a:ext>
            </a:extLst>
          </p:cNvPr>
          <p:cNvSpPr>
            <a:spLocks noGrp="1"/>
          </p:cNvSpPr>
          <p:nvPr>
            <p:ph type="title"/>
          </p:nvPr>
        </p:nvSpPr>
        <p:spPr/>
        <p:txBody>
          <a:bodyPr>
            <a:normAutofit/>
          </a:bodyPr>
          <a:lstStyle/>
          <a:p>
            <a:r>
              <a:rPr lang="en-US" dirty="0"/>
              <a:t>Proper Irrigation Scheduling</a:t>
            </a:r>
            <a:br>
              <a:rPr lang="en-US" dirty="0"/>
            </a:br>
            <a:r>
              <a:rPr lang="en-US" sz="2700" dirty="0"/>
              <a:t>Deciding When to Irrigate and How Much to Apply?</a:t>
            </a:r>
            <a:endParaRPr lang="en-US" dirty="0"/>
          </a:p>
        </p:txBody>
      </p:sp>
      <p:sp>
        <p:nvSpPr>
          <p:cNvPr id="3" name="Content Placeholder 2">
            <a:extLst>
              <a:ext uri="{FF2B5EF4-FFF2-40B4-BE49-F238E27FC236}">
                <a16:creationId xmlns:a16="http://schemas.microsoft.com/office/drawing/2014/main" id="{E72749E1-BD22-42E2-8482-01E4ECE49DDB}"/>
              </a:ext>
            </a:extLst>
          </p:cNvPr>
          <p:cNvSpPr>
            <a:spLocks noGrp="1"/>
          </p:cNvSpPr>
          <p:nvPr>
            <p:ph idx="1"/>
          </p:nvPr>
        </p:nvSpPr>
        <p:spPr>
          <a:xfrm>
            <a:off x="628650" y="1825625"/>
            <a:ext cx="7886700" cy="4351338"/>
          </a:xfrm>
        </p:spPr>
        <p:txBody>
          <a:bodyPr/>
          <a:lstStyle/>
          <a:p>
            <a:pPr lvl="1"/>
            <a:r>
              <a:rPr lang="en-US" dirty="0"/>
              <a:t>Scheduling aids include measurements of plant water status, soil water status or content and using weather to estimate crop water use.</a:t>
            </a:r>
          </a:p>
        </p:txBody>
      </p:sp>
      <p:sp>
        <p:nvSpPr>
          <p:cNvPr id="4" name="Slide Number Placeholder 3">
            <a:extLst>
              <a:ext uri="{FF2B5EF4-FFF2-40B4-BE49-F238E27FC236}">
                <a16:creationId xmlns:a16="http://schemas.microsoft.com/office/drawing/2014/main" id="{3C27C53E-2FE1-4D9B-A6C7-F659EA6743E1}"/>
              </a:ext>
            </a:extLst>
          </p:cNvPr>
          <p:cNvSpPr>
            <a:spLocks noGrp="1"/>
          </p:cNvSpPr>
          <p:nvPr>
            <p:ph type="sldNum" sz="quarter" idx="12"/>
          </p:nvPr>
        </p:nvSpPr>
        <p:spPr/>
        <p:txBody>
          <a:bodyPr/>
          <a:lstStyle/>
          <a:p>
            <a:fld id="{30F35C39-F39F-4C0B-997D-CB1EB03A2CEE}" type="slidenum">
              <a:rPr lang="en-US" smtClean="0"/>
              <a:t>70</a:t>
            </a:fld>
            <a:endParaRPr lang="en-US"/>
          </a:p>
        </p:txBody>
      </p:sp>
      <p:pic>
        <p:nvPicPr>
          <p:cNvPr id="7" name="Picture 6">
            <a:extLst>
              <a:ext uri="{FF2B5EF4-FFF2-40B4-BE49-F238E27FC236}">
                <a16:creationId xmlns:a16="http://schemas.microsoft.com/office/drawing/2014/main" id="{347D341E-C055-4782-9D65-FCA126668B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57265" y="4246166"/>
            <a:ext cx="2652713" cy="1232690"/>
          </a:xfrm>
          <a:prstGeom prst="rect">
            <a:avLst/>
          </a:prstGeom>
        </p:spPr>
      </p:pic>
      <p:pic>
        <p:nvPicPr>
          <p:cNvPr id="9" name="Picture 8">
            <a:extLst>
              <a:ext uri="{FF2B5EF4-FFF2-40B4-BE49-F238E27FC236}">
                <a16:creationId xmlns:a16="http://schemas.microsoft.com/office/drawing/2014/main" id="{D4220C0C-8F49-48F1-8C26-290FEE6F3A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387" y="4196765"/>
            <a:ext cx="2028825" cy="1652165"/>
          </a:xfrm>
          <a:prstGeom prst="rect">
            <a:avLst/>
          </a:prstGeom>
        </p:spPr>
      </p:pic>
      <p:pic>
        <p:nvPicPr>
          <p:cNvPr id="11" name="Picture 10">
            <a:extLst>
              <a:ext uri="{FF2B5EF4-FFF2-40B4-BE49-F238E27FC236}">
                <a16:creationId xmlns:a16="http://schemas.microsoft.com/office/drawing/2014/main" id="{6552C8CF-A1FF-4EDF-9AA0-3BE1D22DAF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9766" y="3894136"/>
            <a:ext cx="2257425" cy="2257425"/>
          </a:xfrm>
          <a:prstGeom prst="rect">
            <a:avLst/>
          </a:prstGeom>
        </p:spPr>
      </p:pic>
      <p:sp>
        <p:nvSpPr>
          <p:cNvPr id="14" name="TextBox 13">
            <a:extLst>
              <a:ext uri="{FF2B5EF4-FFF2-40B4-BE49-F238E27FC236}">
                <a16:creationId xmlns:a16="http://schemas.microsoft.com/office/drawing/2014/main" id="{2AB6565B-BBEC-4CE1-AD09-7986725198B5}"/>
              </a:ext>
            </a:extLst>
          </p:cNvPr>
          <p:cNvSpPr txBox="1"/>
          <p:nvPr/>
        </p:nvSpPr>
        <p:spPr>
          <a:xfrm>
            <a:off x="1295400" y="3244334"/>
            <a:ext cx="1066800" cy="369332"/>
          </a:xfrm>
          <a:prstGeom prst="rect">
            <a:avLst/>
          </a:prstGeom>
          <a:noFill/>
          <a:ln w="28575">
            <a:solidFill>
              <a:schemeClr val="tx1"/>
            </a:solidFill>
          </a:ln>
        </p:spPr>
        <p:txBody>
          <a:bodyPr wrap="square" rtlCol="0">
            <a:spAutoFit/>
          </a:bodyPr>
          <a:lstStyle/>
          <a:p>
            <a:pPr algn="ctr"/>
            <a:r>
              <a:rPr lang="en-US" dirty="0"/>
              <a:t>Plant</a:t>
            </a:r>
          </a:p>
        </p:txBody>
      </p:sp>
      <p:sp>
        <p:nvSpPr>
          <p:cNvPr id="15" name="TextBox 14">
            <a:extLst>
              <a:ext uri="{FF2B5EF4-FFF2-40B4-BE49-F238E27FC236}">
                <a16:creationId xmlns:a16="http://schemas.microsoft.com/office/drawing/2014/main" id="{9BE43BF3-5C1F-40CB-976F-224400CC0C76}"/>
              </a:ext>
            </a:extLst>
          </p:cNvPr>
          <p:cNvSpPr txBox="1"/>
          <p:nvPr/>
        </p:nvSpPr>
        <p:spPr>
          <a:xfrm>
            <a:off x="4038600" y="3244334"/>
            <a:ext cx="1066800" cy="369332"/>
          </a:xfrm>
          <a:prstGeom prst="rect">
            <a:avLst/>
          </a:prstGeom>
          <a:noFill/>
          <a:ln w="28575">
            <a:solidFill>
              <a:schemeClr val="tx1"/>
            </a:solidFill>
          </a:ln>
        </p:spPr>
        <p:txBody>
          <a:bodyPr wrap="square" rtlCol="0">
            <a:spAutoFit/>
          </a:bodyPr>
          <a:lstStyle/>
          <a:p>
            <a:pPr algn="ctr"/>
            <a:r>
              <a:rPr lang="en-US" dirty="0"/>
              <a:t>Soil</a:t>
            </a:r>
          </a:p>
        </p:txBody>
      </p:sp>
      <p:sp>
        <p:nvSpPr>
          <p:cNvPr id="16" name="TextBox 15">
            <a:extLst>
              <a:ext uri="{FF2B5EF4-FFF2-40B4-BE49-F238E27FC236}">
                <a16:creationId xmlns:a16="http://schemas.microsoft.com/office/drawing/2014/main" id="{9C753C91-5972-4A9C-B4BA-AC7D8526CA1B}"/>
              </a:ext>
            </a:extLst>
          </p:cNvPr>
          <p:cNvSpPr txBox="1"/>
          <p:nvPr/>
        </p:nvSpPr>
        <p:spPr>
          <a:xfrm>
            <a:off x="6781800" y="3244334"/>
            <a:ext cx="1066800" cy="369332"/>
          </a:xfrm>
          <a:prstGeom prst="rect">
            <a:avLst/>
          </a:prstGeom>
          <a:noFill/>
          <a:ln w="28575">
            <a:solidFill>
              <a:schemeClr val="tx1"/>
            </a:solidFill>
          </a:ln>
        </p:spPr>
        <p:txBody>
          <a:bodyPr wrap="square" rtlCol="0">
            <a:spAutoFit/>
          </a:bodyPr>
          <a:lstStyle/>
          <a:p>
            <a:pPr algn="ctr"/>
            <a:r>
              <a:rPr lang="en-US" dirty="0"/>
              <a:t>Weather</a:t>
            </a:r>
          </a:p>
        </p:txBody>
      </p:sp>
      <p:sp>
        <p:nvSpPr>
          <p:cNvPr id="17" name="Rectangle 16">
            <a:extLst>
              <a:ext uri="{FF2B5EF4-FFF2-40B4-BE49-F238E27FC236}">
                <a16:creationId xmlns:a16="http://schemas.microsoft.com/office/drawing/2014/main" id="{7369E011-CCF3-48E5-BE1E-AA552B406E41}"/>
              </a:ext>
            </a:extLst>
          </p:cNvPr>
          <p:cNvSpPr/>
          <p:nvPr/>
        </p:nvSpPr>
        <p:spPr>
          <a:xfrm>
            <a:off x="628650" y="3733800"/>
            <a:ext cx="2405063" cy="25780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EF7F89-4DD2-4C12-8F9F-40BC86A0925C}"/>
              </a:ext>
            </a:extLst>
          </p:cNvPr>
          <p:cNvSpPr/>
          <p:nvPr/>
        </p:nvSpPr>
        <p:spPr>
          <a:xfrm>
            <a:off x="6110286" y="3733800"/>
            <a:ext cx="2405063" cy="25780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15C929-803B-447B-8358-0B2E158C7054}"/>
              </a:ext>
            </a:extLst>
          </p:cNvPr>
          <p:cNvSpPr/>
          <p:nvPr/>
        </p:nvSpPr>
        <p:spPr>
          <a:xfrm>
            <a:off x="3033713" y="3733800"/>
            <a:ext cx="3063466" cy="25780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783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chor="b">
            <a:noAutofit/>
          </a:bodyPr>
          <a:lstStyle/>
          <a:p>
            <a:pPr algn="ctr" eaLnBrk="1" hangingPunct="1"/>
            <a:r>
              <a:rPr lang="en-US" altLang="en-US" sz="4000" b="1" dirty="0"/>
              <a:t>Irrigation Scheduling</a:t>
            </a:r>
            <a:br>
              <a:rPr lang="en-US" altLang="en-US" sz="3600" b="1" dirty="0"/>
            </a:br>
            <a:r>
              <a:rPr lang="en-US" altLang="en-US" sz="3600" b="1" dirty="0"/>
              <a:t> </a:t>
            </a:r>
            <a:r>
              <a:rPr lang="en-US" altLang="en-US" sz="2800" dirty="0"/>
              <a:t>Plant Monitoring Approach</a:t>
            </a:r>
            <a:endParaRPr lang="en-US" altLang="en-US" sz="3600" dirty="0"/>
          </a:p>
        </p:txBody>
      </p:sp>
      <p:sp>
        <p:nvSpPr>
          <p:cNvPr id="4" name="Content Placeholder 3">
            <a:extLst>
              <a:ext uri="{FF2B5EF4-FFF2-40B4-BE49-F238E27FC236}">
                <a16:creationId xmlns:a16="http://schemas.microsoft.com/office/drawing/2014/main" id="{3FEE813F-FD28-4F12-BAB3-F8F565B545E3}"/>
              </a:ext>
            </a:extLst>
          </p:cNvPr>
          <p:cNvSpPr>
            <a:spLocks noGrp="1"/>
          </p:cNvSpPr>
          <p:nvPr>
            <p:ph idx="1"/>
          </p:nvPr>
        </p:nvSpPr>
        <p:spPr>
          <a:xfrm>
            <a:off x="628650" y="2056903"/>
            <a:ext cx="7886700" cy="4351338"/>
          </a:xfrm>
        </p:spPr>
        <p:txBody>
          <a:bodyPr>
            <a:normAutofit/>
          </a:bodyPr>
          <a:lstStyle/>
          <a:p>
            <a:r>
              <a:rPr lang="en-US" altLang="en-US" sz="3200" dirty="0"/>
              <a:t>Measure signs of plant water stress to Indicate </a:t>
            </a:r>
            <a:r>
              <a:rPr lang="en-US" altLang="en-US" sz="3200" b="1" dirty="0"/>
              <a:t>when</a:t>
            </a:r>
            <a:r>
              <a:rPr lang="en-US" altLang="en-US" sz="3200" dirty="0"/>
              <a:t> to irrigate</a:t>
            </a:r>
          </a:p>
          <a:p>
            <a:pPr marL="457200" lvl="1" indent="0">
              <a:buNone/>
            </a:pPr>
            <a:endParaRPr lang="en-US" sz="3200" dirty="0"/>
          </a:p>
        </p:txBody>
      </p:sp>
      <p:pic>
        <p:nvPicPr>
          <p:cNvPr id="5" name="Picture 4">
            <a:extLst>
              <a:ext uri="{FF2B5EF4-FFF2-40B4-BE49-F238E27FC236}">
                <a16:creationId xmlns:a16="http://schemas.microsoft.com/office/drawing/2014/main" id="{5C5EA285-9C20-4451-80B7-ABF1CF055B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337" y="4196765"/>
            <a:ext cx="2028825" cy="1652165"/>
          </a:xfrm>
          <a:prstGeom prst="rect">
            <a:avLst/>
          </a:prstGeom>
        </p:spPr>
      </p:pic>
      <p:sp>
        <p:nvSpPr>
          <p:cNvPr id="8" name="Rectangle 7">
            <a:extLst>
              <a:ext uri="{FF2B5EF4-FFF2-40B4-BE49-F238E27FC236}">
                <a16:creationId xmlns:a16="http://schemas.microsoft.com/office/drawing/2014/main" id="{51E1D8FF-1F97-47A3-9C3A-A5EE783AD515}"/>
              </a:ext>
            </a:extLst>
          </p:cNvPr>
          <p:cNvSpPr/>
          <p:nvPr/>
        </p:nvSpPr>
        <p:spPr>
          <a:xfrm>
            <a:off x="3276600" y="3733800"/>
            <a:ext cx="2405063" cy="25780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81433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BF6ABC6-849A-4755-965A-DDD53374234E}"/>
              </a:ext>
            </a:extLst>
          </p:cNvPr>
          <p:cNvSpPr>
            <a:spLocks noGrp="1" noChangeArrowheads="1"/>
          </p:cNvSpPr>
          <p:nvPr>
            <p:ph type="title"/>
          </p:nvPr>
        </p:nvSpPr>
        <p:spPr/>
        <p:txBody>
          <a:bodyPr/>
          <a:lstStyle/>
          <a:p>
            <a:r>
              <a:rPr lang="en-US" altLang="en-US" dirty="0"/>
              <a:t>Pressure Chamber </a:t>
            </a:r>
            <a:endParaRPr lang="en-US" altLang="en-US" sz="2800" dirty="0"/>
          </a:p>
        </p:txBody>
      </p:sp>
      <p:sp>
        <p:nvSpPr>
          <p:cNvPr id="83971" name="Rectangle 3">
            <a:extLst>
              <a:ext uri="{FF2B5EF4-FFF2-40B4-BE49-F238E27FC236}">
                <a16:creationId xmlns:a16="http://schemas.microsoft.com/office/drawing/2014/main" id="{B7D3F717-99D9-498A-9EF5-92BBFC69B4AB}"/>
              </a:ext>
            </a:extLst>
          </p:cNvPr>
          <p:cNvSpPr>
            <a:spLocks noGrp="1" noChangeArrowheads="1"/>
          </p:cNvSpPr>
          <p:nvPr>
            <p:ph idx="1"/>
          </p:nvPr>
        </p:nvSpPr>
        <p:spPr>
          <a:xfrm>
            <a:off x="628650" y="1371600"/>
            <a:ext cx="7886700" cy="4805363"/>
          </a:xfrm>
        </p:spPr>
        <p:txBody>
          <a:bodyPr/>
          <a:lstStyle/>
          <a:p>
            <a:r>
              <a:rPr lang="en-US" altLang="en-US" dirty="0"/>
              <a:t>Measures stem water potential, a level of plant water stress, which if used with critical level information can tell you </a:t>
            </a:r>
            <a:r>
              <a:rPr lang="en-US" altLang="en-US" b="1" dirty="0"/>
              <a:t>when</a:t>
            </a:r>
            <a:r>
              <a:rPr lang="en-US" altLang="en-US" dirty="0"/>
              <a:t> to irrigate. </a:t>
            </a:r>
          </a:p>
        </p:txBody>
      </p:sp>
      <p:pic>
        <p:nvPicPr>
          <p:cNvPr id="7" name="Picture 2" descr="DSCN0045">
            <a:extLst>
              <a:ext uri="{FF2B5EF4-FFF2-40B4-BE49-F238E27FC236}">
                <a16:creationId xmlns:a16="http://schemas.microsoft.com/office/drawing/2014/main" id="{58C3484E-136E-44AB-865B-C0E0C1172B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801936"/>
            <a:ext cx="4160344" cy="3509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2BDC3DB-EFA6-49EF-B079-D35A1148F9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7539" y="2950367"/>
            <a:ext cx="3521773" cy="32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85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DB544-4E7D-4122-B89C-1CC7FDB9CE51}"/>
              </a:ext>
            </a:extLst>
          </p:cNvPr>
          <p:cNvSpPr>
            <a:spLocks noGrp="1"/>
          </p:cNvSpPr>
          <p:nvPr>
            <p:ph type="title"/>
          </p:nvPr>
        </p:nvSpPr>
        <p:spPr/>
        <p:txBody>
          <a:bodyPr/>
          <a:lstStyle/>
          <a:p>
            <a:r>
              <a:rPr lang="en-US" dirty="0"/>
              <a:t>Pressure Chamber </a:t>
            </a:r>
            <a:br>
              <a:rPr lang="en-US" dirty="0"/>
            </a:br>
            <a:r>
              <a:rPr lang="en-US" sz="2800" dirty="0"/>
              <a:t>Example</a:t>
            </a:r>
            <a:endParaRPr lang="en-US" dirty="0"/>
          </a:p>
        </p:txBody>
      </p:sp>
      <p:sp>
        <p:nvSpPr>
          <p:cNvPr id="2" name="Slide Number Placeholder 1">
            <a:extLst>
              <a:ext uri="{FF2B5EF4-FFF2-40B4-BE49-F238E27FC236}">
                <a16:creationId xmlns:a16="http://schemas.microsoft.com/office/drawing/2014/main" id="{B4175959-A59F-4604-A6C2-0898D14D0CB2}"/>
              </a:ext>
            </a:extLst>
          </p:cNvPr>
          <p:cNvSpPr>
            <a:spLocks noGrp="1"/>
          </p:cNvSpPr>
          <p:nvPr>
            <p:ph type="sldNum" sz="quarter" idx="12"/>
          </p:nvPr>
        </p:nvSpPr>
        <p:spPr/>
        <p:txBody>
          <a:bodyPr/>
          <a:lstStyle/>
          <a:p>
            <a:fld id="{30F35C39-F39F-4C0B-997D-CB1EB03A2CEE}" type="slidenum">
              <a:rPr lang="en-US" smtClean="0"/>
              <a:t>73</a:t>
            </a:fld>
            <a:endParaRPr lang="en-US"/>
          </a:p>
        </p:txBody>
      </p:sp>
      <p:graphicFrame>
        <p:nvGraphicFramePr>
          <p:cNvPr id="6" name="Table 5">
            <a:extLst>
              <a:ext uri="{FF2B5EF4-FFF2-40B4-BE49-F238E27FC236}">
                <a16:creationId xmlns:a16="http://schemas.microsoft.com/office/drawing/2014/main" id="{14D4D92A-708D-458B-8DD9-3BF737B75E83}"/>
              </a:ext>
            </a:extLst>
          </p:cNvPr>
          <p:cNvGraphicFramePr>
            <a:graphicFrameLocks noGrp="1"/>
          </p:cNvGraphicFramePr>
          <p:nvPr>
            <p:extLst>
              <p:ext uri="{D42A27DB-BD31-4B8C-83A1-F6EECF244321}">
                <p14:modId xmlns:p14="http://schemas.microsoft.com/office/powerpoint/2010/main" val="1672495490"/>
              </p:ext>
            </p:extLst>
          </p:nvPr>
        </p:nvGraphicFramePr>
        <p:xfrm>
          <a:off x="715496" y="1905000"/>
          <a:ext cx="7713008" cy="4023360"/>
        </p:xfrm>
        <a:graphic>
          <a:graphicData uri="http://schemas.openxmlformats.org/drawingml/2006/table">
            <a:tbl>
              <a:tblPr firstRow="1" bandRow="1">
                <a:tableStyleId>{7DF18680-E054-41AD-8BC1-D1AEF772440D}</a:tableStyleId>
              </a:tblPr>
              <a:tblGrid>
                <a:gridCol w="2274146">
                  <a:extLst>
                    <a:ext uri="{9D8B030D-6E8A-4147-A177-3AD203B41FA5}">
                      <a16:colId xmlns:a16="http://schemas.microsoft.com/office/drawing/2014/main" val="2442473473"/>
                    </a:ext>
                  </a:extLst>
                </a:gridCol>
                <a:gridCol w="2719431">
                  <a:extLst>
                    <a:ext uri="{9D8B030D-6E8A-4147-A177-3AD203B41FA5}">
                      <a16:colId xmlns:a16="http://schemas.microsoft.com/office/drawing/2014/main" val="2533556870"/>
                    </a:ext>
                  </a:extLst>
                </a:gridCol>
                <a:gridCol w="2719431">
                  <a:extLst>
                    <a:ext uri="{9D8B030D-6E8A-4147-A177-3AD203B41FA5}">
                      <a16:colId xmlns:a16="http://schemas.microsoft.com/office/drawing/2014/main" val="3224372008"/>
                    </a:ext>
                  </a:extLst>
                </a:gridCol>
              </a:tblGrid>
              <a:tr h="370840">
                <a:tc>
                  <a:txBody>
                    <a:bodyPr/>
                    <a:lstStyle/>
                    <a:p>
                      <a:r>
                        <a:rPr lang="en-US" sz="2400" dirty="0">
                          <a:solidFill>
                            <a:sysClr val="windowText" lastClr="000000"/>
                          </a:solidFill>
                        </a:rPr>
                        <a:t>Reading (-bars)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solidFill>
                            <a:sysClr val="windowText" lastClr="000000"/>
                          </a:solidFill>
                        </a:rPr>
                        <a:t>Walnut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solidFill>
                            <a:sysClr val="windowText" lastClr="000000"/>
                          </a:solidFill>
                        </a:rPr>
                        <a:t>Almond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3235418"/>
                  </a:ext>
                </a:extLst>
              </a:tr>
              <a:tr h="370840">
                <a:tc>
                  <a:txBody>
                    <a:bodyPr/>
                    <a:lstStyle/>
                    <a:p>
                      <a:r>
                        <a:rPr lang="en-US" sz="2400" dirty="0"/>
                        <a:t>-6.0 to -8.0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Mild to moderate stress, can affect shoot growth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Low stress, ideal conditions for shoot growth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2790865"/>
                  </a:ext>
                </a:extLst>
              </a:tr>
              <a:tr h="370840">
                <a:tc>
                  <a:txBody>
                    <a:bodyPr/>
                    <a:lstStyle/>
                    <a:p>
                      <a:r>
                        <a:rPr lang="en-US" sz="2400" dirty="0"/>
                        <a:t>-10.0 to -12.0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2400" dirty="0"/>
                        <a:t>High stress, wilting of leaves, reduced nut size, defoliation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2400" dirty="0"/>
                        <a:t>Mild to moderate stress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10672493"/>
                  </a:ext>
                </a:extLst>
              </a:tr>
              <a:tr h="370840">
                <a:tc>
                  <a:txBody>
                    <a:bodyPr/>
                    <a:lstStyle/>
                    <a:p>
                      <a:r>
                        <a:rPr lang="en-US" sz="2400" dirty="0"/>
                        <a:t>-14.0 to -18.0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Severe stress, defoliation and dying trees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Moderate stress, suggested during hull split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7381453"/>
                  </a:ext>
                </a:extLst>
              </a:tr>
            </a:tbl>
          </a:graphicData>
        </a:graphic>
      </p:graphicFrame>
    </p:spTree>
    <p:extLst>
      <p:ext uri="{BB962C8B-B14F-4D97-AF65-F5344CB8AC3E}">
        <p14:creationId xmlns:p14="http://schemas.microsoft.com/office/powerpoint/2010/main" val="2172978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281305" y="161925"/>
            <a:ext cx="8763000" cy="102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Calibri" panose="020F0502020204030204" pitchFamily="34" charset="0"/>
                <a:ea typeface="MS PGothic" panose="020B0600070205080204" pitchFamily="34" charset="-128"/>
              </a:defRPr>
            </a:lvl1pPr>
            <a:lvl2pPr marL="742950" indent="-285750" defTabSz="457200">
              <a:defRPr sz="2400">
                <a:solidFill>
                  <a:schemeClr val="tx1"/>
                </a:solidFill>
                <a:latin typeface="Calibri" panose="020F0502020204030204" pitchFamily="34" charset="0"/>
                <a:ea typeface="MS PGothic" panose="020B0600070205080204" pitchFamily="34" charset="-128"/>
              </a:defRPr>
            </a:lvl2pPr>
            <a:lvl3pPr marL="1143000" indent="-228600" defTabSz="457200">
              <a:defRPr sz="2400">
                <a:solidFill>
                  <a:schemeClr val="tx1"/>
                </a:solidFill>
                <a:latin typeface="Calibri" panose="020F0502020204030204" pitchFamily="34" charset="0"/>
                <a:ea typeface="MS PGothic" panose="020B0600070205080204" pitchFamily="34" charset="-128"/>
              </a:defRPr>
            </a:lvl3pPr>
            <a:lvl4pPr marL="1600200" indent="-228600" defTabSz="457200">
              <a:defRPr sz="2400">
                <a:solidFill>
                  <a:schemeClr val="tx1"/>
                </a:solidFill>
                <a:latin typeface="Calibri" panose="020F0502020204030204" pitchFamily="34" charset="0"/>
                <a:ea typeface="MS PGothic" panose="020B0600070205080204" pitchFamily="34" charset="-128"/>
              </a:defRPr>
            </a:lvl4pPr>
            <a:lvl5pPr marL="2057400" indent="-228600" defTabSz="4572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dirty="0">
              <a:latin typeface="+mj-lt"/>
            </a:endParaRPr>
          </a:p>
        </p:txBody>
      </p:sp>
      <p:sp>
        <p:nvSpPr>
          <p:cNvPr id="4" name="Title 3">
            <a:extLst>
              <a:ext uri="{FF2B5EF4-FFF2-40B4-BE49-F238E27FC236}">
                <a16:creationId xmlns:a16="http://schemas.microsoft.com/office/drawing/2014/main" id="{0E51CAC7-9BD6-4CD0-BE7A-987D3AFC6A3C}"/>
              </a:ext>
            </a:extLst>
          </p:cNvPr>
          <p:cNvSpPr>
            <a:spLocks noGrp="1"/>
          </p:cNvSpPr>
          <p:nvPr>
            <p:ph type="title"/>
          </p:nvPr>
        </p:nvSpPr>
        <p:spPr/>
        <p:txBody>
          <a:bodyPr>
            <a:noAutofit/>
          </a:bodyPr>
          <a:lstStyle/>
          <a:p>
            <a:r>
              <a:rPr lang="en-US" altLang="en-US" sz="4000" b="1" dirty="0"/>
              <a:t>Irrigation Scheduling </a:t>
            </a:r>
            <a:br>
              <a:rPr lang="en-US" altLang="en-US" b="1" dirty="0"/>
            </a:br>
            <a:r>
              <a:rPr lang="en-US" altLang="en-US" sz="2800" dirty="0"/>
              <a:t>Soil Monitoring Approach</a:t>
            </a:r>
            <a:endParaRPr lang="en-US" sz="2400" dirty="0"/>
          </a:p>
        </p:txBody>
      </p:sp>
      <p:sp>
        <p:nvSpPr>
          <p:cNvPr id="12" name="Subtitle 2">
            <a:extLst>
              <a:ext uri="{FF2B5EF4-FFF2-40B4-BE49-F238E27FC236}">
                <a16:creationId xmlns:a16="http://schemas.microsoft.com/office/drawing/2014/main" id="{82EEFF9A-9DE2-49A4-8704-C48589FA872E}"/>
              </a:ext>
            </a:extLst>
          </p:cNvPr>
          <p:cNvSpPr>
            <a:spLocks noGrp="1"/>
          </p:cNvSpPr>
          <p:nvPr>
            <p:ph idx="1"/>
          </p:nvPr>
        </p:nvSpPr>
        <p:spPr/>
        <p:txBody>
          <a:bodyPr>
            <a:normAutofit/>
          </a:bodyPr>
          <a:lstStyle/>
          <a:p>
            <a:r>
              <a:rPr lang="en-US" dirty="0"/>
              <a:t>Estimates </a:t>
            </a:r>
            <a:r>
              <a:rPr lang="en-US" b="1" dirty="0"/>
              <a:t>available water</a:t>
            </a:r>
            <a:r>
              <a:rPr lang="en-US" dirty="0"/>
              <a:t> in the root zone by measuring how tightly water is held in the soil (water tension) or by estimating water content</a:t>
            </a:r>
          </a:p>
        </p:txBody>
      </p:sp>
      <p:pic>
        <p:nvPicPr>
          <p:cNvPr id="6" name="Picture 5">
            <a:extLst>
              <a:ext uri="{FF2B5EF4-FFF2-40B4-BE49-F238E27FC236}">
                <a16:creationId xmlns:a16="http://schemas.microsoft.com/office/drawing/2014/main" id="{1EDF248A-F06A-496F-BAA4-7528AFF4D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45643" y="4177904"/>
            <a:ext cx="2652713" cy="1232690"/>
          </a:xfrm>
          <a:prstGeom prst="rect">
            <a:avLst/>
          </a:prstGeom>
        </p:spPr>
      </p:pic>
      <p:sp>
        <p:nvSpPr>
          <p:cNvPr id="7" name="Rectangle 6">
            <a:extLst>
              <a:ext uri="{FF2B5EF4-FFF2-40B4-BE49-F238E27FC236}">
                <a16:creationId xmlns:a16="http://schemas.microsoft.com/office/drawing/2014/main" id="{D23ED35E-679F-493C-A95E-EC2ACA16B704}"/>
              </a:ext>
            </a:extLst>
          </p:cNvPr>
          <p:cNvSpPr/>
          <p:nvPr/>
        </p:nvSpPr>
        <p:spPr>
          <a:xfrm>
            <a:off x="3040267" y="3505200"/>
            <a:ext cx="3063466" cy="25780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31067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CC58-B269-419D-ACF1-29BA871FF03E}"/>
              </a:ext>
            </a:extLst>
          </p:cNvPr>
          <p:cNvSpPr>
            <a:spLocks noGrp="1"/>
          </p:cNvSpPr>
          <p:nvPr>
            <p:ph type="title"/>
          </p:nvPr>
        </p:nvSpPr>
        <p:spPr/>
        <p:txBody>
          <a:bodyPr/>
          <a:lstStyle/>
          <a:p>
            <a:r>
              <a:rPr lang="en-US" dirty="0"/>
              <a:t>Soil Moisture Monitoring Devices</a:t>
            </a:r>
          </a:p>
        </p:txBody>
      </p:sp>
      <p:sp>
        <p:nvSpPr>
          <p:cNvPr id="4" name="Slide Number Placeholder 3">
            <a:extLst>
              <a:ext uri="{FF2B5EF4-FFF2-40B4-BE49-F238E27FC236}">
                <a16:creationId xmlns:a16="http://schemas.microsoft.com/office/drawing/2014/main" id="{D06F9042-554B-40AC-9C76-3DE0EE6B95AF}"/>
              </a:ext>
            </a:extLst>
          </p:cNvPr>
          <p:cNvSpPr>
            <a:spLocks noGrp="1"/>
          </p:cNvSpPr>
          <p:nvPr>
            <p:ph type="sldNum" sz="quarter" idx="12"/>
          </p:nvPr>
        </p:nvSpPr>
        <p:spPr/>
        <p:txBody>
          <a:bodyPr/>
          <a:lstStyle/>
          <a:p>
            <a:fld id="{30F35C39-F39F-4C0B-997D-CB1EB03A2CEE}" type="slidenum">
              <a:rPr lang="en-US" smtClean="0"/>
              <a:t>75</a:t>
            </a:fld>
            <a:endParaRPr lang="en-US"/>
          </a:p>
        </p:txBody>
      </p:sp>
      <p:sp>
        <p:nvSpPr>
          <p:cNvPr id="5" name="TextBox 4">
            <a:extLst>
              <a:ext uri="{FF2B5EF4-FFF2-40B4-BE49-F238E27FC236}">
                <a16:creationId xmlns:a16="http://schemas.microsoft.com/office/drawing/2014/main" id="{FA80C225-8055-4682-A77C-4E5E29709149}"/>
              </a:ext>
            </a:extLst>
          </p:cNvPr>
          <p:cNvSpPr txBox="1"/>
          <p:nvPr/>
        </p:nvSpPr>
        <p:spPr>
          <a:xfrm>
            <a:off x="2764946" y="2165548"/>
            <a:ext cx="1833010" cy="461665"/>
          </a:xfrm>
          <a:prstGeom prst="rect">
            <a:avLst/>
          </a:prstGeom>
          <a:noFill/>
          <a:ln>
            <a:noFill/>
          </a:ln>
        </p:spPr>
        <p:txBody>
          <a:bodyPr wrap="square" rtlCol="0">
            <a:spAutoFit/>
          </a:bodyPr>
          <a:lstStyle/>
          <a:p>
            <a:pPr algn="ctr"/>
            <a:r>
              <a:rPr lang="en-US" sz="2400" dirty="0"/>
              <a:t>Tensiometer</a:t>
            </a:r>
          </a:p>
        </p:txBody>
      </p:sp>
      <p:sp>
        <p:nvSpPr>
          <p:cNvPr id="6" name="TextBox 5">
            <a:extLst>
              <a:ext uri="{FF2B5EF4-FFF2-40B4-BE49-F238E27FC236}">
                <a16:creationId xmlns:a16="http://schemas.microsoft.com/office/drawing/2014/main" id="{0D9ED27D-0733-4101-8152-56CF08323AE8}"/>
              </a:ext>
            </a:extLst>
          </p:cNvPr>
          <p:cNvSpPr txBox="1"/>
          <p:nvPr/>
        </p:nvSpPr>
        <p:spPr>
          <a:xfrm>
            <a:off x="4920327" y="1835061"/>
            <a:ext cx="1846485" cy="830997"/>
          </a:xfrm>
          <a:prstGeom prst="rect">
            <a:avLst/>
          </a:prstGeom>
          <a:noFill/>
          <a:ln>
            <a:noFill/>
          </a:ln>
        </p:spPr>
        <p:txBody>
          <a:bodyPr wrap="square" rtlCol="0">
            <a:spAutoFit/>
          </a:bodyPr>
          <a:lstStyle/>
          <a:p>
            <a:pPr algn="ctr"/>
            <a:r>
              <a:rPr lang="en-US" sz="2400" dirty="0"/>
              <a:t> Neutron Meter </a:t>
            </a:r>
          </a:p>
        </p:txBody>
      </p:sp>
      <p:pic>
        <p:nvPicPr>
          <p:cNvPr id="7" name="Picture 6" descr="33">
            <a:extLst>
              <a:ext uri="{FF2B5EF4-FFF2-40B4-BE49-F238E27FC236}">
                <a16:creationId xmlns:a16="http://schemas.microsoft.com/office/drawing/2014/main" id="{984D81E2-0F98-4E0F-989B-63761BAC390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05610" y="2845469"/>
            <a:ext cx="1704984" cy="228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F0F31E6-6E6E-4A7D-A32F-AC820870B8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1160" y="2842176"/>
            <a:ext cx="1691290" cy="2293952"/>
          </a:xfrm>
          <a:prstGeom prst="rect">
            <a:avLst/>
          </a:prstGeom>
        </p:spPr>
      </p:pic>
      <p:sp>
        <p:nvSpPr>
          <p:cNvPr id="9" name="TextBox 8">
            <a:extLst>
              <a:ext uri="{FF2B5EF4-FFF2-40B4-BE49-F238E27FC236}">
                <a16:creationId xmlns:a16="http://schemas.microsoft.com/office/drawing/2014/main" id="{F398D0CF-B7D8-428A-9969-39ED14EC06C3}"/>
              </a:ext>
            </a:extLst>
          </p:cNvPr>
          <p:cNvSpPr txBox="1"/>
          <p:nvPr/>
        </p:nvSpPr>
        <p:spPr>
          <a:xfrm>
            <a:off x="6766812" y="1840654"/>
            <a:ext cx="1919987" cy="830997"/>
          </a:xfrm>
          <a:prstGeom prst="rect">
            <a:avLst/>
          </a:prstGeom>
          <a:noFill/>
          <a:ln>
            <a:noFill/>
          </a:ln>
        </p:spPr>
        <p:txBody>
          <a:bodyPr wrap="square" rtlCol="0">
            <a:spAutoFit/>
          </a:bodyPr>
          <a:lstStyle/>
          <a:p>
            <a:pPr algn="ctr"/>
            <a:r>
              <a:rPr lang="en-US" sz="2400" dirty="0"/>
              <a:t>Dielectric Sensors</a:t>
            </a:r>
          </a:p>
        </p:txBody>
      </p:sp>
      <p:sp>
        <p:nvSpPr>
          <p:cNvPr id="10" name="TextBox 9">
            <a:extLst>
              <a:ext uri="{FF2B5EF4-FFF2-40B4-BE49-F238E27FC236}">
                <a16:creationId xmlns:a16="http://schemas.microsoft.com/office/drawing/2014/main" id="{6A575C33-2B2C-4EC2-A8C2-2702CF49D35E}"/>
              </a:ext>
            </a:extLst>
          </p:cNvPr>
          <p:cNvSpPr txBox="1"/>
          <p:nvPr/>
        </p:nvSpPr>
        <p:spPr>
          <a:xfrm>
            <a:off x="371725" y="1835061"/>
            <a:ext cx="2441813" cy="830997"/>
          </a:xfrm>
          <a:prstGeom prst="rect">
            <a:avLst/>
          </a:prstGeom>
          <a:noFill/>
          <a:ln>
            <a:noFill/>
          </a:ln>
        </p:spPr>
        <p:txBody>
          <a:bodyPr wrap="square" rtlCol="0">
            <a:spAutoFit/>
          </a:bodyPr>
          <a:lstStyle/>
          <a:p>
            <a:pPr algn="ctr"/>
            <a:r>
              <a:rPr lang="en-US" sz="2400" dirty="0"/>
              <a:t>Electrical Resistance Blocks</a:t>
            </a:r>
          </a:p>
        </p:txBody>
      </p:sp>
      <p:pic>
        <p:nvPicPr>
          <p:cNvPr id="11" name="Picture 10" descr="A circuit board&#10;&#10;Description generated with very high confidence">
            <a:extLst>
              <a:ext uri="{FF2B5EF4-FFF2-40B4-BE49-F238E27FC236}">
                <a16:creationId xmlns:a16="http://schemas.microsoft.com/office/drawing/2014/main" id="{3AC13E29-094A-4A7E-B97D-822A394FB3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146" y="2799857"/>
            <a:ext cx="2045843" cy="2311803"/>
          </a:xfrm>
          <a:prstGeom prst="rect">
            <a:avLst/>
          </a:prstGeom>
        </p:spPr>
      </p:pic>
      <p:pic>
        <p:nvPicPr>
          <p:cNvPr id="12" name="Picture 11" descr="A picture containing outdoor, ground, person&#10;&#10;Description generated with very high confidence">
            <a:extLst>
              <a:ext uri="{FF2B5EF4-FFF2-40B4-BE49-F238E27FC236}">
                <a16:creationId xmlns:a16="http://schemas.microsoft.com/office/drawing/2014/main" id="{2BCF7C07-AF13-4888-9F69-706DB73A66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4946" y="2799858"/>
            <a:ext cx="1803466" cy="2311803"/>
          </a:xfrm>
          <a:prstGeom prst="rect">
            <a:avLst/>
          </a:prstGeom>
        </p:spPr>
      </p:pic>
      <p:sp>
        <p:nvSpPr>
          <p:cNvPr id="13" name="TextBox 12">
            <a:extLst>
              <a:ext uri="{FF2B5EF4-FFF2-40B4-BE49-F238E27FC236}">
                <a16:creationId xmlns:a16="http://schemas.microsoft.com/office/drawing/2014/main" id="{8D9E9937-AFFB-45A4-90AD-224F90C965ED}"/>
              </a:ext>
            </a:extLst>
          </p:cNvPr>
          <p:cNvSpPr txBox="1"/>
          <p:nvPr/>
        </p:nvSpPr>
        <p:spPr>
          <a:xfrm>
            <a:off x="992052" y="5405735"/>
            <a:ext cx="3217874" cy="461665"/>
          </a:xfrm>
          <a:prstGeom prst="rect">
            <a:avLst/>
          </a:prstGeom>
          <a:noFill/>
          <a:ln>
            <a:solidFill>
              <a:schemeClr val="tx1"/>
            </a:solidFill>
          </a:ln>
        </p:spPr>
        <p:txBody>
          <a:bodyPr wrap="square" rtlCol="0">
            <a:spAutoFit/>
          </a:bodyPr>
          <a:lstStyle/>
          <a:p>
            <a:pPr algn="ctr"/>
            <a:r>
              <a:rPr lang="en-US" sz="2400" dirty="0"/>
              <a:t>Measure Water Tension</a:t>
            </a:r>
          </a:p>
        </p:txBody>
      </p:sp>
      <p:sp>
        <p:nvSpPr>
          <p:cNvPr id="14" name="TextBox 13">
            <a:extLst>
              <a:ext uri="{FF2B5EF4-FFF2-40B4-BE49-F238E27FC236}">
                <a16:creationId xmlns:a16="http://schemas.microsoft.com/office/drawing/2014/main" id="{95FC2442-874F-49E8-B7B1-81765B713451}"/>
              </a:ext>
            </a:extLst>
          </p:cNvPr>
          <p:cNvSpPr txBox="1"/>
          <p:nvPr/>
        </p:nvSpPr>
        <p:spPr>
          <a:xfrm>
            <a:off x="5272223" y="5405735"/>
            <a:ext cx="3217874" cy="461665"/>
          </a:xfrm>
          <a:prstGeom prst="rect">
            <a:avLst/>
          </a:prstGeom>
          <a:noFill/>
          <a:ln>
            <a:solidFill>
              <a:schemeClr val="tx1"/>
            </a:solidFill>
          </a:ln>
        </p:spPr>
        <p:txBody>
          <a:bodyPr wrap="square" rtlCol="0">
            <a:spAutoFit/>
          </a:bodyPr>
          <a:lstStyle/>
          <a:p>
            <a:pPr algn="ctr"/>
            <a:r>
              <a:rPr lang="en-US" sz="2400" dirty="0"/>
              <a:t>Estimate Water Content</a:t>
            </a:r>
          </a:p>
        </p:txBody>
      </p:sp>
      <p:sp>
        <p:nvSpPr>
          <p:cNvPr id="15" name="Rectangle 14">
            <a:extLst>
              <a:ext uri="{FF2B5EF4-FFF2-40B4-BE49-F238E27FC236}">
                <a16:creationId xmlns:a16="http://schemas.microsoft.com/office/drawing/2014/main" id="{436622F5-B45F-441F-BFE7-C403D62C4640}"/>
              </a:ext>
            </a:extLst>
          </p:cNvPr>
          <p:cNvSpPr/>
          <p:nvPr/>
        </p:nvSpPr>
        <p:spPr>
          <a:xfrm>
            <a:off x="371725" y="2707015"/>
            <a:ext cx="4274823" cy="25570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9F25A7-DB24-4631-86D4-A441931DE175}"/>
              </a:ext>
            </a:extLst>
          </p:cNvPr>
          <p:cNvSpPr/>
          <p:nvPr/>
        </p:nvSpPr>
        <p:spPr>
          <a:xfrm>
            <a:off x="4920328" y="2707015"/>
            <a:ext cx="3766472" cy="25570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458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7">
            <a:extLst>
              <a:ext uri="{FF2B5EF4-FFF2-40B4-BE49-F238E27FC236}">
                <a16:creationId xmlns:a16="http://schemas.microsoft.com/office/drawing/2014/main" id="{940DC7FE-A44F-4C27-B9BE-324E4BE214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9175" y="1970236"/>
            <a:ext cx="3781425" cy="4351337"/>
          </a:xfrm>
          <a:prstGeom prst="rect">
            <a:avLst/>
          </a:prstGeom>
        </p:spPr>
      </p:pic>
      <p:sp>
        <p:nvSpPr>
          <p:cNvPr id="2" name="Title 1">
            <a:extLst>
              <a:ext uri="{FF2B5EF4-FFF2-40B4-BE49-F238E27FC236}">
                <a16:creationId xmlns:a16="http://schemas.microsoft.com/office/drawing/2014/main" id="{D0E27080-7E5A-4CA2-9C00-CB3232528AE5}"/>
              </a:ext>
            </a:extLst>
          </p:cNvPr>
          <p:cNvSpPr>
            <a:spLocks noGrp="1"/>
          </p:cNvSpPr>
          <p:nvPr>
            <p:ph type="title"/>
          </p:nvPr>
        </p:nvSpPr>
        <p:spPr/>
        <p:txBody>
          <a:bodyPr/>
          <a:lstStyle/>
          <a:p>
            <a:r>
              <a:rPr lang="en-US" dirty="0"/>
              <a:t>Deciding When to Irrigate</a:t>
            </a:r>
          </a:p>
        </p:txBody>
      </p:sp>
      <p:sp>
        <p:nvSpPr>
          <p:cNvPr id="3" name="Content Placeholder 2">
            <a:extLst>
              <a:ext uri="{FF2B5EF4-FFF2-40B4-BE49-F238E27FC236}">
                <a16:creationId xmlns:a16="http://schemas.microsoft.com/office/drawing/2014/main" id="{0C76EF62-F105-46BE-8BF0-44679B3AAE27}"/>
              </a:ext>
            </a:extLst>
          </p:cNvPr>
          <p:cNvSpPr>
            <a:spLocks noGrp="1"/>
          </p:cNvSpPr>
          <p:nvPr>
            <p:ph idx="1"/>
          </p:nvPr>
        </p:nvSpPr>
        <p:spPr>
          <a:xfrm>
            <a:off x="628650" y="1825625"/>
            <a:ext cx="4400550" cy="4351338"/>
          </a:xfrm>
        </p:spPr>
        <p:txBody>
          <a:bodyPr/>
          <a:lstStyle/>
          <a:p>
            <a:r>
              <a:rPr lang="en-US" dirty="0"/>
              <a:t>To minimize water stress to the plant, irrigation should occur prior to stored soil a moisture depletion level</a:t>
            </a:r>
          </a:p>
          <a:p>
            <a:r>
              <a:rPr lang="en-US" dirty="0"/>
              <a:t>Generally assume allowable depletion of 50% of the available root zone moisture  </a:t>
            </a:r>
          </a:p>
          <a:p>
            <a:pPr marL="0" indent="0">
              <a:buNone/>
            </a:pPr>
            <a:endParaRPr lang="en-US" dirty="0"/>
          </a:p>
        </p:txBody>
      </p:sp>
      <p:sp>
        <p:nvSpPr>
          <p:cNvPr id="4" name="Slide Number Placeholder 3">
            <a:extLst>
              <a:ext uri="{FF2B5EF4-FFF2-40B4-BE49-F238E27FC236}">
                <a16:creationId xmlns:a16="http://schemas.microsoft.com/office/drawing/2014/main" id="{36779894-D845-4A21-9CE4-C52932A1F525}"/>
              </a:ext>
            </a:extLst>
          </p:cNvPr>
          <p:cNvSpPr>
            <a:spLocks noGrp="1"/>
          </p:cNvSpPr>
          <p:nvPr>
            <p:ph type="sldNum" sz="quarter" idx="12"/>
          </p:nvPr>
        </p:nvSpPr>
        <p:spPr/>
        <p:txBody>
          <a:bodyPr/>
          <a:lstStyle/>
          <a:p>
            <a:fld id="{30F35C39-F39F-4C0B-997D-CB1EB03A2CEE}" type="slidenum">
              <a:rPr lang="en-US" smtClean="0"/>
              <a:t>76</a:t>
            </a:fld>
            <a:endParaRPr lang="en-US"/>
          </a:p>
        </p:txBody>
      </p:sp>
      <p:sp>
        <p:nvSpPr>
          <p:cNvPr id="6" name="Rectangle 5">
            <a:extLst>
              <a:ext uri="{FF2B5EF4-FFF2-40B4-BE49-F238E27FC236}">
                <a16:creationId xmlns:a16="http://schemas.microsoft.com/office/drawing/2014/main" id="{B0124F22-5B43-49A5-8FBE-3A69F51C1ED2}"/>
              </a:ext>
            </a:extLst>
          </p:cNvPr>
          <p:cNvSpPr/>
          <p:nvPr/>
        </p:nvSpPr>
        <p:spPr>
          <a:xfrm>
            <a:off x="4782873" y="5250598"/>
            <a:ext cx="3704005" cy="1429865"/>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B1DCBF7-9593-4AFF-A9C7-AD5AF0D5FE31}"/>
              </a:ext>
            </a:extLst>
          </p:cNvPr>
          <p:cNvCxnSpPr>
            <a:cxnSpLocks/>
          </p:cNvCxnSpPr>
          <p:nvPr/>
        </p:nvCxnSpPr>
        <p:spPr>
          <a:xfrm>
            <a:off x="2865083" y="5645042"/>
            <a:ext cx="548944"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51C1E4-4444-4970-B778-6F99D68471FF}"/>
              </a:ext>
            </a:extLst>
          </p:cNvPr>
          <p:cNvSpPr/>
          <p:nvPr/>
        </p:nvSpPr>
        <p:spPr>
          <a:xfrm>
            <a:off x="3448301" y="5254019"/>
            <a:ext cx="5055330" cy="872118"/>
          </a:xfrm>
          <a:prstGeom prst="rect">
            <a:avLst/>
          </a:prstGeom>
          <a:solidFill>
            <a:srgbClr val="DAE3F3">
              <a:alpha val="25098"/>
            </a:srgbClr>
          </a:solidFill>
          <a:ln w="38100">
            <a:solidFill>
              <a:srgbClr val="4472C4">
                <a:alpha val="4902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20E74F-B24C-4CD8-BF94-A67DE342BD6F}"/>
              </a:ext>
            </a:extLst>
          </p:cNvPr>
          <p:cNvSpPr/>
          <p:nvPr/>
        </p:nvSpPr>
        <p:spPr>
          <a:xfrm>
            <a:off x="3460328" y="5250598"/>
            <a:ext cx="5014471" cy="394444"/>
          </a:xfrm>
          <a:prstGeom prst="rect">
            <a:avLst/>
          </a:prstGeom>
          <a:solidFill>
            <a:schemeClr val="accent2">
              <a:alpha val="25098"/>
            </a:schemeClr>
          </a:solidFill>
          <a:ln w="38100">
            <a:solidFill>
              <a:schemeClr val="accent2">
                <a:alpha val="4902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FE375DE-1422-4BA3-9093-C6653A458586}"/>
              </a:ext>
            </a:extLst>
          </p:cNvPr>
          <p:cNvSpPr txBox="1"/>
          <p:nvPr/>
        </p:nvSpPr>
        <p:spPr>
          <a:xfrm>
            <a:off x="1568747" y="5292420"/>
            <a:ext cx="1327030" cy="830997"/>
          </a:xfrm>
          <a:prstGeom prst="rect">
            <a:avLst/>
          </a:prstGeom>
          <a:noFill/>
        </p:spPr>
        <p:txBody>
          <a:bodyPr wrap="none" rtlCol="0">
            <a:spAutoFit/>
          </a:bodyPr>
          <a:lstStyle/>
          <a:p>
            <a:pPr algn="r"/>
            <a:r>
              <a:rPr lang="en-US" sz="2400" dirty="0"/>
              <a:t>Irrigation</a:t>
            </a:r>
          </a:p>
          <a:p>
            <a:pPr algn="r"/>
            <a:r>
              <a:rPr lang="en-US" sz="2400" dirty="0"/>
              <a:t>Trigger</a:t>
            </a:r>
          </a:p>
        </p:txBody>
      </p:sp>
    </p:spTree>
    <p:extLst>
      <p:ext uri="{BB962C8B-B14F-4D97-AF65-F5344CB8AC3E}">
        <p14:creationId xmlns:p14="http://schemas.microsoft.com/office/powerpoint/2010/main" val="10717799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3211-FBDB-440F-93D0-BC20A2DFE0BA}"/>
              </a:ext>
            </a:extLst>
          </p:cNvPr>
          <p:cNvSpPr>
            <a:spLocks noGrp="1"/>
          </p:cNvSpPr>
          <p:nvPr>
            <p:ph type="title"/>
          </p:nvPr>
        </p:nvSpPr>
        <p:spPr/>
        <p:txBody>
          <a:bodyPr/>
          <a:lstStyle/>
          <a:p>
            <a:r>
              <a:rPr lang="en-US" dirty="0"/>
              <a:t>Tensiometer Reading Example </a:t>
            </a:r>
          </a:p>
        </p:txBody>
      </p:sp>
      <p:graphicFrame>
        <p:nvGraphicFramePr>
          <p:cNvPr id="5" name="Content Placeholder 4">
            <a:extLst>
              <a:ext uri="{FF2B5EF4-FFF2-40B4-BE49-F238E27FC236}">
                <a16:creationId xmlns:a16="http://schemas.microsoft.com/office/drawing/2014/main" id="{C1E6C492-C502-49E3-8DC3-A5517B01580B}"/>
              </a:ext>
            </a:extLst>
          </p:cNvPr>
          <p:cNvGraphicFramePr>
            <a:graphicFrameLocks noGrp="1"/>
          </p:cNvGraphicFramePr>
          <p:nvPr>
            <p:ph idx="1"/>
            <p:extLst>
              <p:ext uri="{D42A27DB-BD31-4B8C-83A1-F6EECF244321}">
                <p14:modId xmlns:p14="http://schemas.microsoft.com/office/powerpoint/2010/main" val="1050715341"/>
              </p:ext>
            </p:extLst>
          </p:nvPr>
        </p:nvGraphicFramePr>
        <p:xfrm>
          <a:off x="1276349" y="1637031"/>
          <a:ext cx="6210301" cy="4719320"/>
        </p:xfrm>
        <a:graphic>
          <a:graphicData uri="http://schemas.openxmlformats.org/drawingml/2006/table">
            <a:tbl>
              <a:tblPr firstRow="1" bandRow="1">
                <a:tableStyleId>{7DF18680-E054-41AD-8BC1-D1AEF772440D}</a:tableStyleId>
              </a:tblPr>
              <a:tblGrid>
                <a:gridCol w="1227773">
                  <a:extLst>
                    <a:ext uri="{9D8B030D-6E8A-4147-A177-3AD203B41FA5}">
                      <a16:colId xmlns:a16="http://schemas.microsoft.com/office/drawing/2014/main" val="738138381"/>
                    </a:ext>
                  </a:extLst>
                </a:gridCol>
                <a:gridCol w="1302702">
                  <a:extLst>
                    <a:ext uri="{9D8B030D-6E8A-4147-A177-3AD203B41FA5}">
                      <a16:colId xmlns:a16="http://schemas.microsoft.com/office/drawing/2014/main" val="3112457845"/>
                    </a:ext>
                  </a:extLst>
                </a:gridCol>
                <a:gridCol w="1378268">
                  <a:extLst>
                    <a:ext uri="{9D8B030D-6E8A-4147-A177-3AD203B41FA5}">
                      <a16:colId xmlns:a16="http://schemas.microsoft.com/office/drawing/2014/main" val="29699201"/>
                    </a:ext>
                  </a:extLst>
                </a:gridCol>
                <a:gridCol w="1103630">
                  <a:extLst>
                    <a:ext uri="{9D8B030D-6E8A-4147-A177-3AD203B41FA5}">
                      <a16:colId xmlns:a16="http://schemas.microsoft.com/office/drawing/2014/main" val="3265500018"/>
                    </a:ext>
                  </a:extLst>
                </a:gridCol>
                <a:gridCol w="1197928">
                  <a:extLst>
                    <a:ext uri="{9D8B030D-6E8A-4147-A177-3AD203B41FA5}">
                      <a16:colId xmlns:a16="http://schemas.microsoft.com/office/drawing/2014/main" val="2335941621"/>
                    </a:ext>
                  </a:extLst>
                </a:gridCol>
              </a:tblGrid>
              <a:tr h="370840">
                <a:tc>
                  <a:txBody>
                    <a:bodyPr/>
                    <a:lstStyle/>
                    <a:p>
                      <a:pPr algn="ctr"/>
                      <a:r>
                        <a:rPr lang="en-US" sz="1800" dirty="0">
                          <a:solidFill>
                            <a:schemeClr val="tx1"/>
                          </a:solidFill>
                        </a:rPr>
                        <a:t>Tension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solidFill>
                            <a:schemeClr val="tx1"/>
                          </a:solidFill>
                        </a:rPr>
                        <a:t>Sand/</a:t>
                      </a:r>
                    </a:p>
                    <a:p>
                      <a:pPr algn="ctr"/>
                      <a:r>
                        <a:rPr lang="en-US" sz="1800" dirty="0">
                          <a:solidFill>
                            <a:schemeClr val="tx1"/>
                          </a:solidFill>
                        </a:rPr>
                        <a:t>Loamy Soil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solidFill>
                            <a:schemeClr val="tx1"/>
                          </a:solidFill>
                        </a:rPr>
                        <a:t>Sandy Loam</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solidFill>
                            <a:schemeClr val="tx1"/>
                          </a:solidFill>
                        </a:rPr>
                        <a:t>Loam/</a:t>
                      </a:r>
                    </a:p>
                    <a:p>
                      <a:pPr algn="ctr"/>
                      <a:r>
                        <a:rPr lang="en-US" sz="1800" dirty="0">
                          <a:solidFill>
                            <a:schemeClr val="tx1"/>
                          </a:solidFill>
                        </a:rPr>
                        <a:t>Silt Loam</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solidFill>
                            <a:schemeClr val="tx1"/>
                          </a:solidFill>
                        </a:rPr>
                        <a:t>Clay Loam</a:t>
                      </a:r>
                    </a:p>
                    <a:p>
                      <a:pPr algn="ctr"/>
                      <a:r>
                        <a:rPr lang="en-US" sz="1800" dirty="0">
                          <a:solidFill>
                            <a:schemeClr val="tx1"/>
                          </a:solidFill>
                        </a:rPr>
                        <a:t>/Clay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29214699"/>
                  </a:ext>
                </a:extLst>
              </a:tr>
              <a:tr h="370840">
                <a:tc>
                  <a:txBody>
                    <a:bodyPr/>
                    <a:lstStyle/>
                    <a:p>
                      <a:r>
                        <a:rPr lang="en-US" sz="1800" dirty="0">
                          <a:solidFill>
                            <a:schemeClr val="tx1"/>
                          </a:solidFill>
                        </a:rPr>
                        <a:t>(centibars)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4">
                  <a:txBody>
                    <a:bodyPr/>
                    <a:lstStyle/>
                    <a:p>
                      <a:r>
                        <a:rPr lang="en-US" sz="1800" dirty="0">
                          <a:solidFill>
                            <a:schemeClr val="tx1"/>
                          </a:solidFill>
                        </a:rPr>
                        <a:t>Depletion of the Plant-Available Water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sz="2400" dirty="0"/>
                    </a:p>
                  </a:txBody>
                  <a:tcPr>
                    <a:solidFill>
                      <a:schemeClr val="accent5"/>
                    </a:solidFill>
                  </a:tcPr>
                </a:tc>
                <a:tc hMerge="1">
                  <a:txBody>
                    <a:bodyPr/>
                    <a:lstStyle/>
                    <a:p>
                      <a:endParaRPr lang="en-US" sz="2400" dirty="0"/>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solidFill>
                      <a:schemeClr val="accent5"/>
                    </a:solidFill>
                  </a:tcPr>
                </a:tc>
                <a:tc hMerge="1">
                  <a:txBody>
                    <a:bodyPr/>
                    <a:lstStyle/>
                    <a:p>
                      <a:endParaRPr lang="en-US" sz="2400" dirty="0"/>
                    </a:p>
                  </a:txBody>
                  <a:tcPr>
                    <a:solidFill>
                      <a:schemeClr val="accent5"/>
                    </a:solidFill>
                  </a:tcPr>
                </a:tc>
                <a:extLst>
                  <a:ext uri="{0D108BD9-81ED-4DB2-BD59-A6C34878D82A}">
                    <a16:rowId xmlns:a16="http://schemas.microsoft.com/office/drawing/2014/main" val="2386589771"/>
                  </a:ext>
                </a:extLst>
              </a:tr>
              <a:tr h="370840">
                <a:tc>
                  <a:txBody>
                    <a:bodyPr/>
                    <a:lstStyle/>
                    <a:p>
                      <a:r>
                        <a:rPr lang="en-US" sz="1800" dirty="0"/>
                        <a:t>10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3721200"/>
                  </a:ext>
                </a:extLst>
              </a:tr>
              <a:tr h="370840">
                <a:tc>
                  <a:txBody>
                    <a:bodyPr/>
                    <a:lstStyle/>
                    <a:p>
                      <a:r>
                        <a:rPr lang="en-US" sz="1800" dirty="0"/>
                        <a:t>30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40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800" dirty="0"/>
                        <a:t>25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027957"/>
                  </a:ext>
                </a:extLst>
              </a:tr>
              <a:tr h="370840">
                <a:tc>
                  <a:txBody>
                    <a:bodyPr/>
                    <a:lstStyle/>
                    <a:p>
                      <a:r>
                        <a:rPr lang="en-US" sz="1800" dirty="0"/>
                        <a:t>50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65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55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800" dirty="0"/>
                        <a:t>10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10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0121671"/>
                  </a:ext>
                </a:extLst>
              </a:tr>
              <a:tr h="370840">
                <a:tc>
                  <a:txBody>
                    <a:bodyPr/>
                    <a:lstStyle/>
                    <a:p>
                      <a:r>
                        <a:rPr lang="en-US" sz="1800" dirty="0"/>
                        <a:t>70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75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60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25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20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1590129"/>
                  </a:ext>
                </a:extLst>
              </a:tr>
              <a:tr h="370840">
                <a:tc>
                  <a:txBody>
                    <a:bodyPr/>
                    <a:lstStyle/>
                    <a:p>
                      <a:r>
                        <a:rPr lang="en-US" sz="1800" dirty="0"/>
                        <a:t>90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80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65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35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25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177083"/>
                  </a:ext>
                </a:extLst>
              </a:tr>
              <a:tr h="370840">
                <a:tc>
                  <a:txBody>
                    <a:bodyPr/>
                    <a:lstStyle/>
                    <a:p>
                      <a:r>
                        <a:rPr lang="en-US" sz="1800" dirty="0"/>
                        <a:t>110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85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68</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40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32</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158320"/>
                  </a:ext>
                </a:extLst>
              </a:tr>
              <a:tr h="370840">
                <a:tc>
                  <a:txBody>
                    <a:bodyPr/>
                    <a:lstStyle/>
                    <a:p>
                      <a:r>
                        <a:rPr lang="en-US" sz="1800" dirty="0"/>
                        <a:t>130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87</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70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47</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800" dirty="0"/>
                        <a:t>38</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7144257"/>
                  </a:ext>
                </a:extLst>
              </a:tr>
              <a:tr h="370840">
                <a:tc>
                  <a:txBody>
                    <a:bodyPr/>
                    <a:lstStyle/>
                    <a:p>
                      <a:r>
                        <a:rPr lang="en-US" sz="1800" dirty="0"/>
                        <a:t>150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90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73</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52</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43</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0600202"/>
                  </a:ext>
                </a:extLst>
              </a:tr>
              <a:tr h="370840">
                <a:tc>
                  <a:txBody>
                    <a:bodyPr/>
                    <a:lstStyle/>
                    <a:p>
                      <a:r>
                        <a:rPr lang="en-US" sz="1800" dirty="0"/>
                        <a:t>170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95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76</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55</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46</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508256"/>
                  </a:ext>
                </a:extLst>
              </a:tr>
              <a:tr h="370840">
                <a:tc>
                  <a:txBody>
                    <a:bodyPr/>
                    <a:lstStyle/>
                    <a:p>
                      <a:r>
                        <a:rPr lang="en-US" sz="1800" dirty="0"/>
                        <a:t>190</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t>98</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79</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58</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t>49</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20704461"/>
                  </a:ext>
                </a:extLst>
              </a:tr>
            </a:tbl>
          </a:graphicData>
        </a:graphic>
      </p:graphicFrame>
      <p:sp>
        <p:nvSpPr>
          <p:cNvPr id="4" name="Slide Number Placeholder 3">
            <a:extLst>
              <a:ext uri="{FF2B5EF4-FFF2-40B4-BE49-F238E27FC236}">
                <a16:creationId xmlns:a16="http://schemas.microsoft.com/office/drawing/2014/main" id="{59A1E370-738F-4235-B2BC-C4DA285A14F8}"/>
              </a:ext>
            </a:extLst>
          </p:cNvPr>
          <p:cNvSpPr>
            <a:spLocks noGrp="1"/>
          </p:cNvSpPr>
          <p:nvPr>
            <p:ph type="sldNum" sz="quarter" idx="12"/>
          </p:nvPr>
        </p:nvSpPr>
        <p:spPr/>
        <p:txBody>
          <a:bodyPr/>
          <a:lstStyle/>
          <a:p>
            <a:fld id="{30F35C39-F39F-4C0B-997D-CB1EB03A2CEE}" type="slidenum">
              <a:rPr lang="en-US" smtClean="0"/>
              <a:t>77</a:t>
            </a:fld>
            <a:endParaRPr lang="en-US"/>
          </a:p>
        </p:txBody>
      </p:sp>
    </p:spTree>
    <p:extLst>
      <p:ext uri="{BB962C8B-B14F-4D97-AF65-F5344CB8AC3E}">
        <p14:creationId xmlns:p14="http://schemas.microsoft.com/office/powerpoint/2010/main" val="71021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61EE-3018-4847-B4F5-DCB3BF324841}"/>
              </a:ext>
            </a:extLst>
          </p:cNvPr>
          <p:cNvSpPr>
            <a:spLocks noGrp="1"/>
          </p:cNvSpPr>
          <p:nvPr>
            <p:ph type="title"/>
          </p:nvPr>
        </p:nvSpPr>
        <p:spPr>
          <a:xfrm>
            <a:off x="715547" y="152219"/>
            <a:ext cx="7886700" cy="930667"/>
          </a:xfrm>
        </p:spPr>
        <p:txBody>
          <a:bodyPr/>
          <a:lstStyle/>
          <a:p>
            <a:r>
              <a:rPr lang="en-US" dirty="0"/>
              <a:t>Dielectric Sensor Reading Example</a:t>
            </a:r>
          </a:p>
        </p:txBody>
      </p:sp>
      <p:pic>
        <p:nvPicPr>
          <p:cNvPr id="6" name="Content Placeholder 5" descr="A screenshot of a cell phone&#10;&#10;Description automatically generated">
            <a:extLst>
              <a:ext uri="{FF2B5EF4-FFF2-40B4-BE49-F238E27FC236}">
                <a16:creationId xmlns:a16="http://schemas.microsoft.com/office/drawing/2014/main" id="{D08AF499-AE27-4D41-9DF1-B73792FB88C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28238" y="946313"/>
            <a:ext cx="8287111" cy="5410038"/>
          </a:xfrm>
        </p:spPr>
      </p:pic>
      <p:sp>
        <p:nvSpPr>
          <p:cNvPr id="4" name="Slide Number Placeholder 3">
            <a:extLst>
              <a:ext uri="{FF2B5EF4-FFF2-40B4-BE49-F238E27FC236}">
                <a16:creationId xmlns:a16="http://schemas.microsoft.com/office/drawing/2014/main" id="{58C65690-1BC3-400A-B77D-91BA18AEFB72}"/>
              </a:ext>
            </a:extLst>
          </p:cNvPr>
          <p:cNvSpPr>
            <a:spLocks noGrp="1"/>
          </p:cNvSpPr>
          <p:nvPr>
            <p:ph type="sldNum" sz="quarter" idx="12"/>
          </p:nvPr>
        </p:nvSpPr>
        <p:spPr/>
        <p:txBody>
          <a:bodyPr/>
          <a:lstStyle/>
          <a:p>
            <a:fld id="{30F35C39-F39F-4C0B-997D-CB1EB03A2CEE}" type="slidenum">
              <a:rPr lang="en-US" smtClean="0"/>
              <a:t>78</a:t>
            </a:fld>
            <a:endParaRPr lang="en-US"/>
          </a:p>
        </p:txBody>
      </p:sp>
      <p:sp>
        <p:nvSpPr>
          <p:cNvPr id="7" name="Rectangle 6">
            <a:extLst>
              <a:ext uri="{FF2B5EF4-FFF2-40B4-BE49-F238E27FC236}">
                <a16:creationId xmlns:a16="http://schemas.microsoft.com/office/drawing/2014/main" id="{32CC580C-EABD-48B4-9C00-38E588F14DCE}"/>
              </a:ext>
            </a:extLst>
          </p:cNvPr>
          <p:cNvSpPr/>
          <p:nvPr/>
        </p:nvSpPr>
        <p:spPr>
          <a:xfrm>
            <a:off x="253651" y="936720"/>
            <a:ext cx="8261698" cy="1107996"/>
          </a:xfrm>
          <a:prstGeom prst="rect">
            <a:avLst/>
          </a:prstGeom>
          <a:solidFill>
            <a:schemeClr val="bg1"/>
          </a:solidFill>
        </p:spPr>
        <p:txBody>
          <a:bodyPr wrap="square">
            <a:spAutoFit/>
          </a:bodyPr>
          <a:lstStyle/>
          <a:p>
            <a:r>
              <a:rPr lang="en-US" sz="2400" dirty="0"/>
              <a:t>	Root zone moisture summation reading as a result of:</a:t>
            </a:r>
          </a:p>
          <a:p>
            <a:r>
              <a:rPr lang="en-US" sz="2400" dirty="0"/>
              <a:t> 	crop water use and irrigation</a:t>
            </a:r>
          </a:p>
          <a:p>
            <a:endParaRPr lang="en-US" dirty="0"/>
          </a:p>
        </p:txBody>
      </p:sp>
      <p:sp>
        <p:nvSpPr>
          <p:cNvPr id="8" name="TextBox 7">
            <a:extLst>
              <a:ext uri="{FF2B5EF4-FFF2-40B4-BE49-F238E27FC236}">
                <a16:creationId xmlns:a16="http://schemas.microsoft.com/office/drawing/2014/main" id="{E63D64AD-66E8-4853-9D83-0878A81E06D9}"/>
              </a:ext>
            </a:extLst>
          </p:cNvPr>
          <p:cNvSpPr txBox="1"/>
          <p:nvPr/>
        </p:nvSpPr>
        <p:spPr>
          <a:xfrm>
            <a:off x="228239" y="1708151"/>
            <a:ext cx="915122" cy="4648200"/>
          </a:xfrm>
          <a:prstGeom prst="rect">
            <a:avLst/>
          </a:prstGeom>
          <a:noFill/>
        </p:spPr>
        <p:txBody>
          <a:bodyPr vert="wordArtVert" wrap="square" rtlCol="0" anchor="t" anchorCtr="1">
            <a:spAutoFit/>
          </a:bodyPr>
          <a:lstStyle/>
          <a:p>
            <a:r>
              <a:rPr lang="en-US" sz="2000" dirty="0"/>
              <a:t>Moisture</a:t>
            </a:r>
          </a:p>
          <a:p>
            <a:endParaRPr lang="en-US" sz="2000" dirty="0"/>
          </a:p>
        </p:txBody>
      </p:sp>
      <p:sp>
        <p:nvSpPr>
          <p:cNvPr id="9" name="TextBox 8">
            <a:extLst>
              <a:ext uri="{FF2B5EF4-FFF2-40B4-BE49-F238E27FC236}">
                <a16:creationId xmlns:a16="http://schemas.microsoft.com/office/drawing/2014/main" id="{93861DD8-F725-4C07-98E1-F3B5637BEAA4}"/>
              </a:ext>
            </a:extLst>
          </p:cNvPr>
          <p:cNvSpPr txBox="1"/>
          <p:nvPr/>
        </p:nvSpPr>
        <p:spPr>
          <a:xfrm>
            <a:off x="914400" y="2305997"/>
            <a:ext cx="2286000" cy="523220"/>
          </a:xfrm>
          <a:prstGeom prst="rect">
            <a:avLst/>
          </a:prstGeom>
          <a:noFill/>
        </p:spPr>
        <p:txBody>
          <a:bodyPr wrap="square" rtlCol="0">
            <a:spAutoFit/>
          </a:bodyPr>
          <a:lstStyle/>
          <a:p>
            <a:r>
              <a:rPr lang="en-US" sz="2800" dirty="0"/>
              <a:t>Full Point</a:t>
            </a:r>
          </a:p>
        </p:txBody>
      </p:sp>
      <p:sp>
        <p:nvSpPr>
          <p:cNvPr id="10" name="TextBox 9">
            <a:extLst>
              <a:ext uri="{FF2B5EF4-FFF2-40B4-BE49-F238E27FC236}">
                <a16:creationId xmlns:a16="http://schemas.microsoft.com/office/drawing/2014/main" id="{6E22E8EC-3248-4F69-B62C-B9DB7537605B}"/>
              </a:ext>
            </a:extLst>
          </p:cNvPr>
          <p:cNvSpPr txBox="1"/>
          <p:nvPr/>
        </p:nvSpPr>
        <p:spPr>
          <a:xfrm>
            <a:off x="914400" y="4495800"/>
            <a:ext cx="2286000" cy="461665"/>
          </a:xfrm>
          <a:prstGeom prst="rect">
            <a:avLst/>
          </a:prstGeom>
          <a:noFill/>
        </p:spPr>
        <p:txBody>
          <a:bodyPr wrap="square" rtlCol="0">
            <a:spAutoFit/>
          </a:bodyPr>
          <a:lstStyle/>
          <a:p>
            <a:r>
              <a:rPr lang="en-US" sz="2400" dirty="0"/>
              <a:t>Onset of Stress</a:t>
            </a:r>
          </a:p>
        </p:txBody>
      </p:sp>
      <p:sp>
        <p:nvSpPr>
          <p:cNvPr id="12" name="Rectangle 11">
            <a:extLst>
              <a:ext uri="{FF2B5EF4-FFF2-40B4-BE49-F238E27FC236}">
                <a16:creationId xmlns:a16="http://schemas.microsoft.com/office/drawing/2014/main" id="{173ABC90-6C73-4D56-A549-7AE87CA71BC1}"/>
              </a:ext>
            </a:extLst>
          </p:cNvPr>
          <p:cNvSpPr/>
          <p:nvPr/>
        </p:nvSpPr>
        <p:spPr>
          <a:xfrm>
            <a:off x="457200" y="6019800"/>
            <a:ext cx="457200" cy="176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091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8F105DB3-088F-45E7-8ABC-F133FBF431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87306" y="4599640"/>
            <a:ext cx="1724025" cy="1460498"/>
          </a:xfrm>
          <a:prstGeom prst="rect">
            <a:avLst/>
          </a:prstGeom>
        </p:spPr>
      </p:pic>
      <p:sp>
        <p:nvSpPr>
          <p:cNvPr id="2" name="Title 1">
            <a:extLst>
              <a:ext uri="{FF2B5EF4-FFF2-40B4-BE49-F238E27FC236}">
                <a16:creationId xmlns:a16="http://schemas.microsoft.com/office/drawing/2014/main" id="{3AF5FC48-76E4-4257-81E3-BD165CCF15C8}"/>
              </a:ext>
            </a:extLst>
          </p:cNvPr>
          <p:cNvSpPr>
            <a:spLocks noGrp="1"/>
          </p:cNvSpPr>
          <p:nvPr>
            <p:ph type="title"/>
          </p:nvPr>
        </p:nvSpPr>
        <p:spPr>
          <a:xfrm>
            <a:off x="628650" y="365126"/>
            <a:ext cx="7886700" cy="1325563"/>
          </a:xfrm>
        </p:spPr>
        <p:txBody>
          <a:bodyPr/>
          <a:lstStyle/>
          <a:p>
            <a:r>
              <a:rPr lang="en-US" dirty="0"/>
              <a:t>Irrigation Scheduling </a:t>
            </a:r>
            <a:br>
              <a:rPr lang="en-US" dirty="0"/>
            </a:br>
            <a:r>
              <a:rPr lang="en-US" sz="2800" dirty="0"/>
              <a:t>Weather Monitoring Approach</a:t>
            </a:r>
            <a:endParaRPr lang="en-US" dirty="0"/>
          </a:p>
        </p:txBody>
      </p:sp>
      <p:sp>
        <p:nvSpPr>
          <p:cNvPr id="3" name="Content Placeholder 2">
            <a:extLst>
              <a:ext uri="{FF2B5EF4-FFF2-40B4-BE49-F238E27FC236}">
                <a16:creationId xmlns:a16="http://schemas.microsoft.com/office/drawing/2014/main" id="{4A7AF2B4-C8B8-48A6-B033-CE83C1DDF7CA}"/>
              </a:ext>
            </a:extLst>
          </p:cNvPr>
          <p:cNvSpPr>
            <a:spLocks noGrp="1"/>
          </p:cNvSpPr>
          <p:nvPr>
            <p:ph idx="1"/>
          </p:nvPr>
        </p:nvSpPr>
        <p:spPr>
          <a:xfrm>
            <a:off x="628650" y="1825625"/>
            <a:ext cx="7886700" cy="4351338"/>
          </a:xfrm>
        </p:spPr>
        <p:txBody>
          <a:bodyPr/>
          <a:lstStyle/>
          <a:p>
            <a:r>
              <a:rPr lang="en-US" dirty="0"/>
              <a:t>Climatic conditions including solar radiation, temperature, humidity, wind speed, drive plant water use (ETc)</a:t>
            </a:r>
          </a:p>
          <a:p>
            <a:endParaRPr lang="en-US" dirty="0"/>
          </a:p>
        </p:txBody>
      </p:sp>
      <p:sp>
        <p:nvSpPr>
          <p:cNvPr id="4" name="Slide Number Placeholder 3">
            <a:extLst>
              <a:ext uri="{FF2B5EF4-FFF2-40B4-BE49-F238E27FC236}">
                <a16:creationId xmlns:a16="http://schemas.microsoft.com/office/drawing/2014/main" id="{7889FB34-A851-4023-AF39-8B2869A6B5B2}"/>
              </a:ext>
            </a:extLst>
          </p:cNvPr>
          <p:cNvSpPr>
            <a:spLocks noGrp="1"/>
          </p:cNvSpPr>
          <p:nvPr>
            <p:ph type="sldNum" sz="quarter" idx="12"/>
          </p:nvPr>
        </p:nvSpPr>
        <p:spPr>
          <a:xfrm>
            <a:off x="6457950" y="6356351"/>
            <a:ext cx="2057400" cy="365125"/>
          </a:xfrm>
        </p:spPr>
        <p:txBody>
          <a:bodyPr/>
          <a:lstStyle/>
          <a:p>
            <a:fld id="{30F35C39-F39F-4C0B-997D-CB1EB03A2CEE}" type="slidenum">
              <a:rPr lang="en-US" smtClean="0"/>
              <a:t>79</a:t>
            </a:fld>
            <a:endParaRPr lang="en-US"/>
          </a:p>
        </p:txBody>
      </p:sp>
      <p:sp>
        <p:nvSpPr>
          <p:cNvPr id="9" name="Rectangle: Rounded Corners 8">
            <a:extLst>
              <a:ext uri="{FF2B5EF4-FFF2-40B4-BE49-F238E27FC236}">
                <a16:creationId xmlns:a16="http://schemas.microsoft.com/office/drawing/2014/main" id="{C445379D-29A2-478B-87BD-448BE492B22C}"/>
              </a:ext>
            </a:extLst>
          </p:cNvPr>
          <p:cNvSpPr/>
          <p:nvPr/>
        </p:nvSpPr>
        <p:spPr>
          <a:xfrm>
            <a:off x="3238500" y="3125506"/>
            <a:ext cx="2667000" cy="376518"/>
          </a:xfrm>
          <a:prstGeom prst="roundRect">
            <a:avLst/>
          </a:prstGeom>
          <a:solidFill>
            <a:schemeClr val="bg1"/>
          </a:solidFill>
          <a:ln>
            <a:solidFill>
              <a:srgbClr val="676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Evapotranspiration </a:t>
            </a:r>
          </a:p>
        </p:txBody>
      </p:sp>
      <p:cxnSp>
        <p:nvCxnSpPr>
          <p:cNvPr id="15" name="Straight Connector 14">
            <a:extLst>
              <a:ext uri="{FF2B5EF4-FFF2-40B4-BE49-F238E27FC236}">
                <a16:creationId xmlns:a16="http://schemas.microsoft.com/office/drawing/2014/main" id="{46BE74C5-5565-471C-AF91-14450CBFB20F}"/>
              </a:ext>
            </a:extLst>
          </p:cNvPr>
          <p:cNvCxnSpPr>
            <a:cxnSpLocks/>
          </p:cNvCxnSpPr>
          <p:nvPr/>
        </p:nvCxnSpPr>
        <p:spPr>
          <a:xfrm>
            <a:off x="2133600" y="6095997"/>
            <a:ext cx="4572000" cy="0"/>
          </a:xfrm>
          <a:prstGeom prst="line">
            <a:avLst/>
          </a:prstGeom>
          <a:ln w="76200">
            <a:solidFill>
              <a:srgbClr val="67623D"/>
            </a:solidFill>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055AEB07-D01A-498C-95C8-735472F8689A}"/>
              </a:ext>
            </a:extLst>
          </p:cNvPr>
          <p:cNvSpPr/>
          <p:nvPr/>
        </p:nvSpPr>
        <p:spPr>
          <a:xfrm>
            <a:off x="5522090" y="5181600"/>
            <a:ext cx="188518" cy="878541"/>
          </a:xfrm>
          <a:custGeom>
            <a:avLst/>
            <a:gdLst>
              <a:gd name="connsiteX0" fmla="*/ 80851 w 188518"/>
              <a:gd name="connsiteY0" fmla="*/ 878541 h 878541"/>
              <a:gd name="connsiteX1" fmla="*/ 179463 w 188518"/>
              <a:gd name="connsiteY1" fmla="*/ 762000 h 878541"/>
              <a:gd name="connsiteX2" fmla="*/ 27063 w 188518"/>
              <a:gd name="connsiteY2" fmla="*/ 699247 h 878541"/>
              <a:gd name="connsiteX3" fmla="*/ 188428 w 188518"/>
              <a:gd name="connsiteY3" fmla="*/ 564776 h 878541"/>
              <a:gd name="connsiteX4" fmla="*/ 169 w 188518"/>
              <a:gd name="connsiteY4" fmla="*/ 484094 h 878541"/>
              <a:gd name="connsiteX5" fmla="*/ 152569 w 188518"/>
              <a:gd name="connsiteY5" fmla="*/ 430306 h 878541"/>
              <a:gd name="connsiteX6" fmla="*/ 27063 w 188518"/>
              <a:gd name="connsiteY6" fmla="*/ 331694 h 878541"/>
              <a:gd name="connsiteX7" fmla="*/ 152569 w 188518"/>
              <a:gd name="connsiteY7" fmla="*/ 242047 h 878541"/>
              <a:gd name="connsiteX8" fmla="*/ 36028 w 188518"/>
              <a:gd name="connsiteY8" fmla="*/ 125506 h 878541"/>
              <a:gd name="connsiteX9" fmla="*/ 62922 w 188518"/>
              <a:gd name="connsiteY9" fmla="*/ 0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18" h="878541">
                <a:moveTo>
                  <a:pt x="80851" y="878541"/>
                </a:moveTo>
                <a:cubicBezTo>
                  <a:pt x="134639" y="835211"/>
                  <a:pt x="188428" y="791882"/>
                  <a:pt x="179463" y="762000"/>
                </a:cubicBezTo>
                <a:cubicBezTo>
                  <a:pt x="170498" y="732118"/>
                  <a:pt x="25569" y="732118"/>
                  <a:pt x="27063" y="699247"/>
                </a:cubicBezTo>
                <a:cubicBezTo>
                  <a:pt x="28557" y="666376"/>
                  <a:pt x="192910" y="600635"/>
                  <a:pt x="188428" y="564776"/>
                </a:cubicBezTo>
                <a:cubicBezTo>
                  <a:pt x="183946" y="528917"/>
                  <a:pt x="6145" y="506506"/>
                  <a:pt x="169" y="484094"/>
                </a:cubicBezTo>
                <a:cubicBezTo>
                  <a:pt x="-5807" y="461682"/>
                  <a:pt x="148087" y="455706"/>
                  <a:pt x="152569" y="430306"/>
                </a:cubicBezTo>
                <a:cubicBezTo>
                  <a:pt x="157051" y="404906"/>
                  <a:pt x="27063" y="363070"/>
                  <a:pt x="27063" y="331694"/>
                </a:cubicBezTo>
                <a:cubicBezTo>
                  <a:pt x="27063" y="300318"/>
                  <a:pt x="151075" y="276411"/>
                  <a:pt x="152569" y="242047"/>
                </a:cubicBezTo>
                <a:cubicBezTo>
                  <a:pt x="154063" y="207683"/>
                  <a:pt x="50969" y="165847"/>
                  <a:pt x="36028" y="125506"/>
                </a:cubicBezTo>
                <a:cubicBezTo>
                  <a:pt x="21087" y="85165"/>
                  <a:pt x="42004" y="42582"/>
                  <a:pt x="62922" y="0"/>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2FF44DC-8698-4BB4-88F1-0A16A1128B0D}"/>
              </a:ext>
            </a:extLst>
          </p:cNvPr>
          <p:cNvSpPr/>
          <p:nvPr/>
        </p:nvSpPr>
        <p:spPr>
          <a:xfrm>
            <a:off x="5811241" y="5181600"/>
            <a:ext cx="188518" cy="878541"/>
          </a:xfrm>
          <a:custGeom>
            <a:avLst/>
            <a:gdLst>
              <a:gd name="connsiteX0" fmla="*/ 80851 w 188518"/>
              <a:gd name="connsiteY0" fmla="*/ 878541 h 878541"/>
              <a:gd name="connsiteX1" fmla="*/ 179463 w 188518"/>
              <a:gd name="connsiteY1" fmla="*/ 762000 h 878541"/>
              <a:gd name="connsiteX2" fmla="*/ 27063 w 188518"/>
              <a:gd name="connsiteY2" fmla="*/ 699247 h 878541"/>
              <a:gd name="connsiteX3" fmla="*/ 188428 w 188518"/>
              <a:gd name="connsiteY3" fmla="*/ 564776 h 878541"/>
              <a:gd name="connsiteX4" fmla="*/ 169 w 188518"/>
              <a:gd name="connsiteY4" fmla="*/ 484094 h 878541"/>
              <a:gd name="connsiteX5" fmla="*/ 152569 w 188518"/>
              <a:gd name="connsiteY5" fmla="*/ 430306 h 878541"/>
              <a:gd name="connsiteX6" fmla="*/ 27063 w 188518"/>
              <a:gd name="connsiteY6" fmla="*/ 331694 h 878541"/>
              <a:gd name="connsiteX7" fmla="*/ 152569 w 188518"/>
              <a:gd name="connsiteY7" fmla="*/ 242047 h 878541"/>
              <a:gd name="connsiteX8" fmla="*/ 36028 w 188518"/>
              <a:gd name="connsiteY8" fmla="*/ 125506 h 878541"/>
              <a:gd name="connsiteX9" fmla="*/ 62922 w 188518"/>
              <a:gd name="connsiteY9" fmla="*/ 0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18" h="878541">
                <a:moveTo>
                  <a:pt x="80851" y="878541"/>
                </a:moveTo>
                <a:cubicBezTo>
                  <a:pt x="134639" y="835211"/>
                  <a:pt x="188428" y="791882"/>
                  <a:pt x="179463" y="762000"/>
                </a:cubicBezTo>
                <a:cubicBezTo>
                  <a:pt x="170498" y="732118"/>
                  <a:pt x="25569" y="732118"/>
                  <a:pt x="27063" y="699247"/>
                </a:cubicBezTo>
                <a:cubicBezTo>
                  <a:pt x="28557" y="666376"/>
                  <a:pt x="192910" y="600635"/>
                  <a:pt x="188428" y="564776"/>
                </a:cubicBezTo>
                <a:cubicBezTo>
                  <a:pt x="183946" y="528917"/>
                  <a:pt x="6145" y="506506"/>
                  <a:pt x="169" y="484094"/>
                </a:cubicBezTo>
                <a:cubicBezTo>
                  <a:pt x="-5807" y="461682"/>
                  <a:pt x="148087" y="455706"/>
                  <a:pt x="152569" y="430306"/>
                </a:cubicBezTo>
                <a:cubicBezTo>
                  <a:pt x="157051" y="404906"/>
                  <a:pt x="27063" y="363070"/>
                  <a:pt x="27063" y="331694"/>
                </a:cubicBezTo>
                <a:cubicBezTo>
                  <a:pt x="27063" y="300318"/>
                  <a:pt x="151075" y="276411"/>
                  <a:pt x="152569" y="242047"/>
                </a:cubicBezTo>
                <a:cubicBezTo>
                  <a:pt x="154063" y="207683"/>
                  <a:pt x="50969" y="165847"/>
                  <a:pt x="36028" y="125506"/>
                </a:cubicBezTo>
                <a:cubicBezTo>
                  <a:pt x="21087" y="85165"/>
                  <a:pt x="42004" y="42582"/>
                  <a:pt x="62922" y="0"/>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E828AA-1936-4116-B976-3A6FAC2021B5}"/>
              </a:ext>
            </a:extLst>
          </p:cNvPr>
          <p:cNvSpPr/>
          <p:nvPr/>
        </p:nvSpPr>
        <p:spPr>
          <a:xfrm>
            <a:off x="6118518" y="5181600"/>
            <a:ext cx="188518" cy="878541"/>
          </a:xfrm>
          <a:custGeom>
            <a:avLst/>
            <a:gdLst>
              <a:gd name="connsiteX0" fmla="*/ 80851 w 188518"/>
              <a:gd name="connsiteY0" fmla="*/ 878541 h 878541"/>
              <a:gd name="connsiteX1" fmla="*/ 179463 w 188518"/>
              <a:gd name="connsiteY1" fmla="*/ 762000 h 878541"/>
              <a:gd name="connsiteX2" fmla="*/ 27063 w 188518"/>
              <a:gd name="connsiteY2" fmla="*/ 699247 h 878541"/>
              <a:gd name="connsiteX3" fmla="*/ 188428 w 188518"/>
              <a:gd name="connsiteY3" fmla="*/ 564776 h 878541"/>
              <a:gd name="connsiteX4" fmla="*/ 169 w 188518"/>
              <a:gd name="connsiteY4" fmla="*/ 484094 h 878541"/>
              <a:gd name="connsiteX5" fmla="*/ 152569 w 188518"/>
              <a:gd name="connsiteY5" fmla="*/ 430306 h 878541"/>
              <a:gd name="connsiteX6" fmla="*/ 27063 w 188518"/>
              <a:gd name="connsiteY6" fmla="*/ 331694 h 878541"/>
              <a:gd name="connsiteX7" fmla="*/ 152569 w 188518"/>
              <a:gd name="connsiteY7" fmla="*/ 242047 h 878541"/>
              <a:gd name="connsiteX8" fmla="*/ 36028 w 188518"/>
              <a:gd name="connsiteY8" fmla="*/ 125506 h 878541"/>
              <a:gd name="connsiteX9" fmla="*/ 62922 w 188518"/>
              <a:gd name="connsiteY9" fmla="*/ 0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18" h="878541">
                <a:moveTo>
                  <a:pt x="80851" y="878541"/>
                </a:moveTo>
                <a:cubicBezTo>
                  <a:pt x="134639" y="835211"/>
                  <a:pt x="188428" y="791882"/>
                  <a:pt x="179463" y="762000"/>
                </a:cubicBezTo>
                <a:cubicBezTo>
                  <a:pt x="170498" y="732118"/>
                  <a:pt x="25569" y="732118"/>
                  <a:pt x="27063" y="699247"/>
                </a:cubicBezTo>
                <a:cubicBezTo>
                  <a:pt x="28557" y="666376"/>
                  <a:pt x="192910" y="600635"/>
                  <a:pt x="188428" y="564776"/>
                </a:cubicBezTo>
                <a:cubicBezTo>
                  <a:pt x="183946" y="528917"/>
                  <a:pt x="6145" y="506506"/>
                  <a:pt x="169" y="484094"/>
                </a:cubicBezTo>
                <a:cubicBezTo>
                  <a:pt x="-5807" y="461682"/>
                  <a:pt x="148087" y="455706"/>
                  <a:pt x="152569" y="430306"/>
                </a:cubicBezTo>
                <a:cubicBezTo>
                  <a:pt x="157051" y="404906"/>
                  <a:pt x="27063" y="363070"/>
                  <a:pt x="27063" y="331694"/>
                </a:cubicBezTo>
                <a:cubicBezTo>
                  <a:pt x="27063" y="300318"/>
                  <a:pt x="151075" y="276411"/>
                  <a:pt x="152569" y="242047"/>
                </a:cubicBezTo>
                <a:cubicBezTo>
                  <a:pt x="154063" y="207683"/>
                  <a:pt x="50969" y="165847"/>
                  <a:pt x="36028" y="125506"/>
                </a:cubicBezTo>
                <a:cubicBezTo>
                  <a:pt x="21087" y="85165"/>
                  <a:pt x="42004" y="42582"/>
                  <a:pt x="62922" y="0"/>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F2CC12B3-26FE-415B-8943-330EC800210E}"/>
              </a:ext>
            </a:extLst>
          </p:cNvPr>
          <p:cNvSpPr/>
          <p:nvPr/>
        </p:nvSpPr>
        <p:spPr>
          <a:xfrm>
            <a:off x="5112230" y="6166502"/>
            <a:ext cx="1733550" cy="376518"/>
          </a:xfrm>
          <a:prstGeom prst="roundRect">
            <a:avLst/>
          </a:prstGeom>
          <a:solidFill>
            <a:schemeClr val="bg1"/>
          </a:solidFill>
          <a:ln>
            <a:solidFill>
              <a:srgbClr val="676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Evaporation </a:t>
            </a:r>
          </a:p>
        </p:txBody>
      </p:sp>
      <p:sp>
        <p:nvSpPr>
          <p:cNvPr id="34" name="Sun 33">
            <a:extLst>
              <a:ext uri="{FF2B5EF4-FFF2-40B4-BE49-F238E27FC236}">
                <a16:creationId xmlns:a16="http://schemas.microsoft.com/office/drawing/2014/main" id="{60E38AB6-89B6-402D-BCC9-D758B14B3482}"/>
              </a:ext>
            </a:extLst>
          </p:cNvPr>
          <p:cNvSpPr/>
          <p:nvPr/>
        </p:nvSpPr>
        <p:spPr>
          <a:xfrm>
            <a:off x="1981200" y="3290886"/>
            <a:ext cx="990600" cy="993776"/>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9F33F28-7EF0-4A1F-990F-474413B7132B}"/>
              </a:ext>
            </a:extLst>
          </p:cNvPr>
          <p:cNvSpPr/>
          <p:nvPr/>
        </p:nvSpPr>
        <p:spPr>
          <a:xfrm>
            <a:off x="2659966" y="4192304"/>
            <a:ext cx="1272705" cy="1085686"/>
          </a:xfrm>
          <a:custGeom>
            <a:avLst/>
            <a:gdLst>
              <a:gd name="connsiteX0" fmla="*/ 1272705 w 1272705"/>
              <a:gd name="connsiteY0" fmla="*/ 779929 h 821891"/>
              <a:gd name="connsiteX1" fmla="*/ 958941 w 1272705"/>
              <a:gd name="connsiteY1" fmla="*/ 797859 h 821891"/>
              <a:gd name="connsiteX2" fmla="*/ 860329 w 1272705"/>
              <a:gd name="connsiteY2" fmla="*/ 493059 h 821891"/>
              <a:gd name="connsiteX3" fmla="*/ 394164 w 1272705"/>
              <a:gd name="connsiteY3" fmla="*/ 466165 h 821891"/>
              <a:gd name="connsiteX4" fmla="*/ 465882 w 1272705"/>
              <a:gd name="connsiteY4" fmla="*/ 179294 h 821891"/>
              <a:gd name="connsiteX5" fmla="*/ 53505 w 1272705"/>
              <a:gd name="connsiteY5" fmla="*/ 161365 h 821891"/>
              <a:gd name="connsiteX6" fmla="*/ 17646 w 1272705"/>
              <a:gd name="connsiteY6" fmla="*/ 0 h 8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05" h="821891">
                <a:moveTo>
                  <a:pt x="1272705" y="779929"/>
                </a:moveTo>
                <a:cubicBezTo>
                  <a:pt x="1150187" y="812800"/>
                  <a:pt x="1027670" y="845671"/>
                  <a:pt x="958941" y="797859"/>
                </a:cubicBezTo>
                <a:cubicBezTo>
                  <a:pt x="890212" y="750047"/>
                  <a:pt x="954458" y="548341"/>
                  <a:pt x="860329" y="493059"/>
                </a:cubicBezTo>
                <a:cubicBezTo>
                  <a:pt x="766200" y="437777"/>
                  <a:pt x="459905" y="518459"/>
                  <a:pt x="394164" y="466165"/>
                </a:cubicBezTo>
                <a:cubicBezTo>
                  <a:pt x="328423" y="413871"/>
                  <a:pt x="522658" y="230094"/>
                  <a:pt x="465882" y="179294"/>
                </a:cubicBezTo>
                <a:cubicBezTo>
                  <a:pt x="409105" y="128494"/>
                  <a:pt x="128211" y="191247"/>
                  <a:pt x="53505" y="161365"/>
                </a:cubicBezTo>
                <a:cubicBezTo>
                  <a:pt x="-21201" y="131483"/>
                  <a:pt x="-1778" y="65741"/>
                  <a:pt x="17646" y="0"/>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ED2A06E-C01A-49A1-9CF2-7920278BC686}"/>
              </a:ext>
            </a:extLst>
          </p:cNvPr>
          <p:cNvSpPr/>
          <p:nvPr/>
        </p:nvSpPr>
        <p:spPr>
          <a:xfrm>
            <a:off x="2801632" y="3960110"/>
            <a:ext cx="1115444" cy="909071"/>
          </a:xfrm>
          <a:custGeom>
            <a:avLst/>
            <a:gdLst>
              <a:gd name="connsiteX0" fmla="*/ 1075764 w 1115444"/>
              <a:gd name="connsiteY0" fmla="*/ 909071 h 909071"/>
              <a:gd name="connsiteX1" fmla="*/ 1075764 w 1115444"/>
              <a:gd name="connsiteY1" fmla="*/ 568412 h 909071"/>
              <a:gd name="connsiteX2" fmla="*/ 663388 w 1115444"/>
              <a:gd name="connsiteY2" fmla="*/ 550483 h 909071"/>
              <a:gd name="connsiteX3" fmla="*/ 609600 w 1115444"/>
              <a:gd name="connsiteY3" fmla="*/ 200859 h 909071"/>
              <a:gd name="connsiteX4" fmla="*/ 224117 w 1115444"/>
              <a:gd name="connsiteY4" fmla="*/ 245683 h 909071"/>
              <a:gd name="connsiteX5" fmla="*/ 161364 w 1115444"/>
              <a:gd name="connsiteY5" fmla="*/ 21565 h 909071"/>
              <a:gd name="connsiteX6" fmla="*/ 0 w 1115444"/>
              <a:gd name="connsiteY6" fmla="*/ 21565 h 90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444" h="909071">
                <a:moveTo>
                  <a:pt x="1075764" y="909071"/>
                </a:moveTo>
                <a:cubicBezTo>
                  <a:pt x="1110128" y="768624"/>
                  <a:pt x="1144493" y="628177"/>
                  <a:pt x="1075764" y="568412"/>
                </a:cubicBezTo>
                <a:cubicBezTo>
                  <a:pt x="1007035" y="508647"/>
                  <a:pt x="741082" y="611742"/>
                  <a:pt x="663388" y="550483"/>
                </a:cubicBezTo>
                <a:cubicBezTo>
                  <a:pt x="585694" y="489224"/>
                  <a:pt x="682812" y="251659"/>
                  <a:pt x="609600" y="200859"/>
                </a:cubicBezTo>
                <a:cubicBezTo>
                  <a:pt x="536388" y="150059"/>
                  <a:pt x="298823" y="275565"/>
                  <a:pt x="224117" y="245683"/>
                </a:cubicBezTo>
                <a:cubicBezTo>
                  <a:pt x="149411" y="215801"/>
                  <a:pt x="198717" y="58918"/>
                  <a:pt x="161364" y="21565"/>
                </a:cubicBezTo>
                <a:cubicBezTo>
                  <a:pt x="124011" y="-15788"/>
                  <a:pt x="62005" y="2888"/>
                  <a:pt x="0" y="21565"/>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BD86FC3-F138-4931-B2C7-CE65226D695D}"/>
              </a:ext>
            </a:extLst>
          </p:cNvPr>
          <p:cNvSpPr/>
          <p:nvPr/>
        </p:nvSpPr>
        <p:spPr>
          <a:xfrm>
            <a:off x="909599" y="4790919"/>
            <a:ext cx="1861156" cy="376518"/>
          </a:xfrm>
          <a:prstGeom prst="roundRect">
            <a:avLst/>
          </a:prstGeom>
          <a:solidFill>
            <a:schemeClr val="bg1"/>
          </a:solidFill>
          <a:ln>
            <a:solidFill>
              <a:srgbClr val="676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Transpiration</a:t>
            </a:r>
          </a:p>
        </p:txBody>
      </p:sp>
    </p:spTree>
    <p:extLst>
      <p:ext uri="{BB962C8B-B14F-4D97-AF65-F5344CB8AC3E}">
        <p14:creationId xmlns:p14="http://schemas.microsoft.com/office/powerpoint/2010/main" val="210650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4000" b="1" dirty="0">
                <a:latin typeface="+mn-lt"/>
              </a:rPr>
              <a:t>Grower Self-Certification Requirements</a:t>
            </a:r>
            <a:br>
              <a:rPr lang="en-US" sz="4000" b="1" dirty="0">
                <a:latin typeface="+mn-lt"/>
              </a:rPr>
            </a:br>
            <a:endParaRPr lang="en-US" sz="4000" b="1" dirty="0">
              <a:latin typeface="+mn-lt"/>
            </a:endParaRPr>
          </a:p>
        </p:txBody>
      </p:sp>
      <p:sp>
        <p:nvSpPr>
          <p:cNvPr id="3" name="Content Placeholder 2"/>
          <p:cNvSpPr>
            <a:spLocks noGrp="1"/>
          </p:cNvSpPr>
          <p:nvPr>
            <p:ph idx="1"/>
          </p:nvPr>
        </p:nvSpPr>
        <p:spPr/>
        <p:txBody>
          <a:bodyPr>
            <a:normAutofit/>
          </a:bodyPr>
          <a:lstStyle/>
          <a:p>
            <a:r>
              <a:rPr lang="en-US" sz="2800" dirty="0"/>
              <a:t>Nitrogen Management Plan Certification Training </a:t>
            </a:r>
          </a:p>
          <a:p>
            <a:pPr lvl="1"/>
            <a:r>
              <a:rPr lang="en-US" dirty="0"/>
              <a:t>4 hours</a:t>
            </a:r>
          </a:p>
          <a:p>
            <a:pPr lvl="1"/>
            <a:r>
              <a:rPr lang="en-US" dirty="0"/>
              <a:t>Passing grade (70%) on test</a:t>
            </a:r>
            <a:r>
              <a:rPr lang="en-US" dirty="0">
                <a:latin typeface="Calibri"/>
              </a:rPr>
              <a:t>*</a:t>
            </a:r>
          </a:p>
          <a:p>
            <a:pPr marL="457200" lvl="1" indent="0">
              <a:buNone/>
            </a:pPr>
            <a:endParaRPr lang="en-US" sz="800" dirty="0"/>
          </a:p>
          <a:p>
            <a:r>
              <a:rPr lang="en-US" sz="2800" dirty="0"/>
              <a:t>Certification Period</a:t>
            </a:r>
          </a:p>
          <a:p>
            <a:pPr lvl="1"/>
            <a:r>
              <a:rPr lang="en-US" dirty="0"/>
              <a:t>3 years</a:t>
            </a:r>
          </a:p>
          <a:p>
            <a:pPr marL="457200" lvl="1" indent="0">
              <a:buNone/>
            </a:pPr>
            <a:endParaRPr lang="en-US" sz="800" dirty="0"/>
          </a:p>
          <a:p>
            <a:r>
              <a:rPr lang="en-US" sz="2800" dirty="0"/>
              <a:t>Re-certification</a:t>
            </a:r>
          </a:p>
          <a:p>
            <a:pPr lvl="1"/>
            <a:r>
              <a:rPr lang="en-US" dirty="0"/>
              <a:t>Continuing education required </a:t>
            </a:r>
          </a:p>
          <a:p>
            <a:pPr lvl="2"/>
            <a:r>
              <a:rPr lang="en-US" sz="2400" dirty="0"/>
              <a:t>3 hours in 3-year time period beginning January 1</a:t>
            </a:r>
          </a:p>
          <a:p>
            <a:pPr marL="457200" lvl="1" indent="0">
              <a:buNone/>
            </a:pPr>
            <a:r>
              <a:rPr lang="en-US" dirty="0"/>
              <a:t>                                               * </a:t>
            </a:r>
            <a:r>
              <a:rPr lang="en-US" sz="2000" dirty="0"/>
              <a:t>Test can be taken multiple times</a:t>
            </a:r>
          </a:p>
          <a:p>
            <a:pPr lvl="1"/>
            <a:endParaRPr lang="en-US" dirty="0"/>
          </a:p>
        </p:txBody>
      </p:sp>
      <p:sp>
        <p:nvSpPr>
          <p:cNvPr id="4" name="Slide Number Placeholder 3">
            <a:extLst>
              <a:ext uri="{FF2B5EF4-FFF2-40B4-BE49-F238E27FC236}">
                <a16:creationId xmlns:a16="http://schemas.microsoft.com/office/drawing/2014/main" id="{1C849121-72D1-4D3A-B9F6-D73A263886F2}"/>
              </a:ext>
            </a:extLst>
          </p:cNvPr>
          <p:cNvSpPr>
            <a:spLocks noGrp="1"/>
          </p:cNvSpPr>
          <p:nvPr>
            <p:ph type="sldNum" sz="quarter" idx="12"/>
          </p:nvPr>
        </p:nvSpPr>
        <p:spPr/>
        <p:txBody>
          <a:bodyPr/>
          <a:lstStyle/>
          <a:p>
            <a:fld id="{30F35C39-F39F-4C0B-997D-CB1EB03A2CEE}" type="slidenum">
              <a:rPr lang="en-US" smtClean="0"/>
              <a:t>8</a:t>
            </a:fld>
            <a:endParaRPr lang="en-US"/>
          </a:p>
        </p:txBody>
      </p:sp>
    </p:spTree>
    <p:extLst>
      <p:ext uri="{BB962C8B-B14F-4D97-AF65-F5344CB8AC3E}">
        <p14:creationId xmlns:p14="http://schemas.microsoft.com/office/powerpoint/2010/main" val="640712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502988"/>
            <a:ext cx="2819400" cy="369332"/>
          </a:xfrm>
          <a:prstGeom prst="rect">
            <a:avLst/>
          </a:prstGeom>
          <a:noFill/>
        </p:spPr>
        <p:txBody>
          <a:bodyPr wrap="square" rtlCol="0">
            <a:spAutoFit/>
          </a:bodyPr>
          <a:lstStyle/>
          <a:p>
            <a:r>
              <a:rPr lang="en-US" u="sng" dirty="0">
                <a:hlinkClick r:id="rId4"/>
              </a:rPr>
              <a:t>www.cimis.water.ca.gov</a:t>
            </a:r>
            <a:endParaRPr lang="en-US" dirty="0"/>
          </a:p>
        </p:txBody>
      </p:sp>
      <p:sp>
        <p:nvSpPr>
          <p:cNvPr id="5" name="Title 4">
            <a:extLst>
              <a:ext uri="{FF2B5EF4-FFF2-40B4-BE49-F238E27FC236}">
                <a16:creationId xmlns:a16="http://schemas.microsoft.com/office/drawing/2014/main" id="{8144BC42-5108-4C0D-BF08-8B91609BE4D9}"/>
              </a:ext>
            </a:extLst>
          </p:cNvPr>
          <p:cNvSpPr>
            <a:spLocks noGrp="1"/>
          </p:cNvSpPr>
          <p:nvPr>
            <p:ph type="title"/>
          </p:nvPr>
        </p:nvSpPr>
        <p:spPr/>
        <p:txBody>
          <a:bodyPr>
            <a:normAutofit/>
          </a:bodyPr>
          <a:lstStyle/>
          <a:p>
            <a:r>
              <a:rPr lang="en-US" altLang="en-US" dirty="0">
                <a:solidFill>
                  <a:prstClr val="black"/>
                </a:solidFill>
              </a:rPr>
              <a:t>Estimating Crop Water Use (ETc)</a:t>
            </a:r>
            <a:endParaRPr lang="en-US" sz="5400" dirty="0"/>
          </a:p>
        </p:txBody>
      </p:sp>
      <p:sp>
        <p:nvSpPr>
          <p:cNvPr id="6" name="Content Placeholder 5">
            <a:extLst>
              <a:ext uri="{FF2B5EF4-FFF2-40B4-BE49-F238E27FC236}">
                <a16:creationId xmlns:a16="http://schemas.microsoft.com/office/drawing/2014/main" id="{52746F3B-4B2F-45A2-A0F6-3C2B26B83FAD}"/>
              </a:ext>
            </a:extLst>
          </p:cNvPr>
          <p:cNvSpPr>
            <a:spLocks noGrp="1"/>
          </p:cNvSpPr>
          <p:nvPr>
            <p:ph idx="1"/>
          </p:nvPr>
        </p:nvSpPr>
        <p:spPr/>
        <p:txBody>
          <a:bodyPr>
            <a:normAutofit/>
          </a:bodyPr>
          <a:lstStyle/>
          <a:p>
            <a:pPr marL="285750" indent="-285750"/>
            <a:r>
              <a:rPr lang="en-US" dirty="0">
                <a:solidFill>
                  <a:schemeClr val="accent1"/>
                </a:solidFill>
              </a:rPr>
              <a:t>ETc</a:t>
            </a:r>
            <a:r>
              <a:rPr lang="en-US" dirty="0"/>
              <a:t> = </a:t>
            </a:r>
            <a:r>
              <a:rPr lang="en-US" sz="2800" dirty="0"/>
              <a:t>Crop Water Use </a:t>
            </a:r>
            <a:endParaRPr lang="en-US" dirty="0"/>
          </a:p>
          <a:p>
            <a:pPr marL="285750" indent="-285750"/>
            <a:r>
              <a:rPr lang="en-US" dirty="0">
                <a:solidFill>
                  <a:schemeClr val="accent6"/>
                </a:solidFill>
              </a:rPr>
              <a:t>ETo</a:t>
            </a:r>
            <a:r>
              <a:rPr lang="en-US" dirty="0"/>
              <a:t> = Reference Evapotranspiration </a:t>
            </a:r>
          </a:p>
          <a:p>
            <a:pPr marL="742950" lvl="1" indent="-285750"/>
            <a:r>
              <a:rPr lang="en-US" dirty="0"/>
              <a:t>Provided by CIMIS network of nearly 100 weather stations throughout California</a:t>
            </a:r>
          </a:p>
          <a:p>
            <a:pPr marL="285750" indent="-285750"/>
            <a:r>
              <a:rPr lang="en-US" dirty="0">
                <a:solidFill>
                  <a:schemeClr val="accent2"/>
                </a:solidFill>
              </a:rPr>
              <a:t>Kc </a:t>
            </a:r>
            <a:r>
              <a:rPr lang="en-US" dirty="0"/>
              <a:t>Crop Coefficient </a:t>
            </a:r>
          </a:p>
          <a:p>
            <a:pPr marL="742950" lvl="1" indent="-285750"/>
            <a:r>
              <a:rPr lang="en-US" dirty="0"/>
              <a:t>Ratio at which the crop uses water compared to the reference crop (pasture grass) </a:t>
            </a:r>
          </a:p>
          <a:p>
            <a:pPr marL="742950" lvl="1" indent="-285750"/>
            <a:r>
              <a:rPr lang="en-US" dirty="0"/>
              <a:t>Dependent on crop size and age </a:t>
            </a:r>
          </a:p>
          <a:p>
            <a:pPr marL="0" indent="0">
              <a:buNone/>
            </a:pPr>
            <a:r>
              <a:rPr lang="en-US" sz="2800" dirty="0"/>
              <a:t>	</a:t>
            </a:r>
          </a:p>
          <a:p>
            <a:endParaRPr lang="en-US" sz="2800" dirty="0"/>
          </a:p>
        </p:txBody>
      </p:sp>
      <p:sp>
        <p:nvSpPr>
          <p:cNvPr id="8" name="Slide Number Placeholder 7">
            <a:extLst>
              <a:ext uri="{FF2B5EF4-FFF2-40B4-BE49-F238E27FC236}">
                <a16:creationId xmlns:a16="http://schemas.microsoft.com/office/drawing/2014/main" id="{52F7610B-703D-F443-A190-9059B5780E1D}"/>
              </a:ext>
            </a:extLst>
          </p:cNvPr>
          <p:cNvSpPr>
            <a:spLocks noGrp="1"/>
          </p:cNvSpPr>
          <p:nvPr>
            <p:ph type="sldNum" sz="quarter" idx="12"/>
          </p:nvPr>
        </p:nvSpPr>
        <p:spPr/>
        <p:txBody>
          <a:bodyPr/>
          <a:lstStyle/>
          <a:p>
            <a:fld id="{30F35C39-F39F-4C0B-997D-CB1EB03A2CEE}" type="slidenum">
              <a:rPr lang="en-US" smtClean="0"/>
              <a:t>80</a:t>
            </a:fld>
            <a:endParaRPr lang="en-US" dirty="0"/>
          </a:p>
        </p:txBody>
      </p:sp>
      <p:sp>
        <p:nvSpPr>
          <p:cNvPr id="2" name="TextBox 1"/>
          <p:cNvSpPr txBox="1"/>
          <p:nvPr/>
        </p:nvSpPr>
        <p:spPr>
          <a:xfrm>
            <a:off x="3276600" y="5410200"/>
            <a:ext cx="290945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chemeClr val="accent1"/>
                </a:solidFill>
              </a:rPr>
              <a:t>ET</a:t>
            </a:r>
            <a:r>
              <a:rPr lang="en-US" sz="2800" baseline="-25000" dirty="0">
                <a:solidFill>
                  <a:schemeClr val="accent1"/>
                </a:solidFill>
              </a:rPr>
              <a:t>c</a:t>
            </a:r>
            <a:r>
              <a:rPr lang="en-US" sz="2800" dirty="0"/>
              <a:t> = </a:t>
            </a:r>
            <a:r>
              <a:rPr lang="en-US" sz="2800" dirty="0">
                <a:solidFill>
                  <a:schemeClr val="accent6"/>
                </a:solidFill>
              </a:rPr>
              <a:t>ET</a:t>
            </a:r>
            <a:r>
              <a:rPr lang="en-US" sz="2800" baseline="-25000" dirty="0">
                <a:solidFill>
                  <a:schemeClr val="accent6"/>
                </a:solidFill>
              </a:rPr>
              <a:t>o</a:t>
            </a:r>
            <a:r>
              <a:rPr lang="en-US" sz="2800" baseline="-25000" dirty="0"/>
              <a:t>  </a:t>
            </a:r>
            <a:r>
              <a:rPr lang="en-US" sz="2800" dirty="0"/>
              <a:t>x  </a:t>
            </a:r>
            <a:r>
              <a:rPr lang="en-US" sz="2800" dirty="0">
                <a:solidFill>
                  <a:schemeClr val="accent2"/>
                </a:solidFill>
              </a:rPr>
              <a:t>K</a:t>
            </a:r>
            <a:r>
              <a:rPr lang="en-US" sz="2800" baseline="-25000" dirty="0">
                <a:solidFill>
                  <a:schemeClr val="accent2"/>
                </a:solidFill>
              </a:rPr>
              <a:t>c</a:t>
            </a:r>
            <a:endParaRPr lang="en-US" sz="2800" dirty="0"/>
          </a:p>
        </p:txBody>
      </p:sp>
    </p:spTree>
    <p:custDataLst>
      <p:tags r:id="rId1"/>
    </p:custDataLst>
    <p:extLst>
      <p:ext uri="{BB962C8B-B14F-4D97-AF65-F5344CB8AC3E}">
        <p14:creationId xmlns:p14="http://schemas.microsoft.com/office/powerpoint/2010/main" val="4105312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CIMIS and ETo</a:t>
            </a:r>
          </a:p>
        </p:txBody>
      </p:sp>
      <p:pic>
        <p:nvPicPr>
          <p:cNvPr id="19" name="Content Placeholder 18">
            <a:extLst>
              <a:ext uri="{FF2B5EF4-FFF2-40B4-BE49-F238E27FC236}">
                <a16:creationId xmlns:a16="http://schemas.microsoft.com/office/drawing/2014/main" id="{2CDDC771-724C-4B12-9947-5F01880E80C0}"/>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39998" y="1825625"/>
            <a:ext cx="3263503" cy="4351338"/>
          </a:xfrm>
        </p:spPr>
      </p:pic>
      <p:sp>
        <p:nvSpPr>
          <p:cNvPr id="20" name="Content Placeholder 19">
            <a:extLst>
              <a:ext uri="{FF2B5EF4-FFF2-40B4-BE49-F238E27FC236}">
                <a16:creationId xmlns:a16="http://schemas.microsoft.com/office/drawing/2014/main" id="{85E467F5-A22C-4FEC-BFF9-7C3F26556A3D}"/>
              </a:ext>
            </a:extLst>
          </p:cNvPr>
          <p:cNvSpPr>
            <a:spLocks noGrp="1"/>
          </p:cNvSpPr>
          <p:nvPr>
            <p:ph sz="half" idx="2"/>
          </p:nvPr>
        </p:nvSpPr>
        <p:spPr/>
        <p:txBody>
          <a:bodyPr/>
          <a:lstStyle/>
          <a:p>
            <a:r>
              <a:rPr lang="en-US" dirty="0"/>
              <a:t>CIMIS provides real-time and historic ETo estimates </a:t>
            </a:r>
          </a:p>
          <a:p>
            <a:r>
              <a:rPr lang="en-US" dirty="0"/>
              <a:t>California has 18 reference zones that vary due to climatic factors  </a:t>
            </a:r>
          </a:p>
        </p:txBody>
      </p:sp>
      <p:sp>
        <p:nvSpPr>
          <p:cNvPr id="10" name="Rectangle 9">
            <a:extLst>
              <a:ext uri="{FF2B5EF4-FFF2-40B4-BE49-F238E27FC236}">
                <a16:creationId xmlns:a16="http://schemas.microsoft.com/office/drawing/2014/main" id="{42A48799-6C72-4909-8E1C-7E551929968E}"/>
              </a:ext>
            </a:extLst>
          </p:cNvPr>
          <p:cNvSpPr/>
          <p:nvPr/>
        </p:nvSpPr>
        <p:spPr>
          <a:xfrm>
            <a:off x="4191000" y="626736"/>
            <a:ext cx="3810000" cy="1964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06D219-A7AA-4BE2-8014-8B7202CDF69F}"/>
              </a:ext>
            </a:extLst>
          </p:cNvPr>
          <p:cNvSpPr txBox="1"/>
          <p:nvPr/>
        </p:nvSpPr>
        <p:spPr>
          <a:xfrm>
            <a:off x="152400" y="6440107"/>
            <a:ext cx="2819400" cy="369332"/>
          </a:xfrm>
          <a:prstGeom prst="rect">
            <a:avLst/>
          </a:prstGeom>
          <a:noFill/>
        </p:spPr>
        <p:txBody>
          <a:bodyPr wrap="square" rtlCol="0">
            <a:spAutoFit/>
          </a:bodyPr>
          <a:lstStyle/>
          <a:p>
            <a:r>
              <a:rPr lang="en-US" u="sng" dirty="0">
                <a:hlinkClick r:id="rId4"/>
              </a:rPr>
              <a:t>www.cimis.water.ca.gov</a:t>
            </a:r>
            <a:endParaRPr lang="en-US" dirty="0"/>
          </a:p>
        </p:txBody>
      </p:sp>
    </p:spTree>
    <p:extLst>
      <p:ext uri="{BB962C8B-B14F-4D97-AF65-F5344CB8AC3E}">
        <p14:creationId xmlns:p14="http://schemas.microsoft.com/office/powerpoint/2010/main" val="202121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3A52-F55E-40E3-A7A7-5E1EF3D0FE98}"/>
              </a:ext>
            </a:extLst>
          </p:cNvPr>
          <p:cNvSpPr>
            <a:spLocks noGrp="1"/>
          </p:cNvSpPr>
          <p:nvPr>
            <p:ph type="title"/>
          </p:nvPr>
        </p:nvSpPr>
        <p:spPr/>
        <p:txBody>
          <a:bodyPr/>
          <a:lstStyle/>
          <a:p>
            <a:r>
              <a:rPr lang="en-US" dirty="0"/>
              <a:t>ET Information</a:t>
            </a:r>
          </a:p>
        </p:txBody>
      </p:sp>
      <p:sp>
        <p:nvSpPr>
          <p:cNvPr id="3" name="Content Placeholder 2">
            <a:extLst>
              <a:ext uri="{FF2B5EF4-FFF2-40B4-BE49-F238E27FC236}">
                <a16:creationId xmlns:a16="http://schemas.microsoft.com/office/drawing/2014/main" id="{6AED2B18-D453-4B29-B38C-61D5898E6EE4}"/>
              </a:ext>
            </a:extLst>
          </p:cNvPr>
          <p:cNvSpPr>
            <a:spLocks noGrp="1"/>
          </p:cNvSpPr>
          <p:nvPr>
            <p:ph idx="1"/>
          </p:nvPr>
        </p:nvSpPr>
        <p:spPr/>
        <p:txBody>
          <a:bodyPr/>
          <a:lstStyle/>
          <a:p>
            <a:r>
              <a:rPr lang="en-US" dirty="0"/>
              <a:t>Monthly normal or historical averages can be used for planning irrigations.</a:t>
            </a:r>
          </a:p>
          <a:p>
            <a:endParaRPr lang="en-US" dirty="0"/>
          </a:p>
          <a:p>
            <a:r>
              <a:rPr lang="en-US" dirty="0"/>
              <a:t>However, each season has some variability in water use and can be accounted for by using current year information available though the CIMIS program then adjusting irrigations appropriately.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B81A0C9-31C0-4AD1-A9A0-37FCD5D1CD70}"/>
              </a:ext>
            </a:extLst>
          </p:cNvPr>
          <p:cNvSpPr>
            <a:spLocks noGrp="1"/>
          </p:cNvSpPr>
          <p:nvPr>
            <p:ph type="sldNum" sz="quarter" idx="12"/>
          </p:nvPr>
        </p:nvSpPr>
        <p:spPr/>
        <p:txBody>
          <a:bodyPr/>
          <a:lstStyle/>
          <a:p>
            <a:fld id="{30F35C39-F39F-4C0B-997D-CB1EB03A2CEE}" type="slidenum">
              <a:rPr lang="en-US" smtClean="0"/>
              <a:t>82</a:t>
            </a:fld>
            <a:endParaRPr lang="en-US"/>
          </a:p>
        </p:txBody>
      </p:sp>
      <p:sp>
        <p:nvSpPr>
          <p:cNvPr id="5" name="Rectangle 4">
            <a:extLst>
              <a:ext uri="{FF2B5EF4-FFF2-40B4-BE49-F238E27FC236}">
                <a16:creationId xmlns:a16="http://schemas.microsoft.com/office/drawing/2014/main" id="{ED828D3D-9103-42A9-89CD-3953E8AD4815}"/>
              </a:ext>
            </a:extLst>
          </p:cNvPr>
          <p:cNvSpPr/>
          <p:nvPr/>
        </p:nvSpPr>
        <p:spPr>
          <a:xfrm>
            <a:off x="663063" y="6189253"/>
            <a:ext cx="2427075" cy="369332"/>
          </a:xfrm>
          <a:prstGeom prst="rect">
            <a:avLst/>
          </a:prstGeom>
        </p:spPr>
        <p:txBody>
          <a:bodyPr wrap="none">
            <a:spAutoFit/>
          </a:bodyPr>
          <a:lstStyle/>
          <a:p>
            <a:r>
              <a:rPr lang="en-US" u="sng" dirty="0">
                <a:hlinkClick r:id="rId2"/>
              </a:rPr>
              <a:t>www.cimis.water.ca.gov</a:t>
            </a:r>
            <a:endParaRPr lang="en-US" dirty="0"/>
          </a:p>
        </p:txBody>
      </p:sp>
    </p:spTree>
    <p:extLst>
      <p:ext uri="{BB962C8B-B14F-4D97-AF65-F5344CB8AC3E}">
        <p14:creationId xmlns:p14="http://schemas.microsoft.com/office/powerpoint/2010/main" val="3772833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7576-0454-4D45-B5E6-78E5D22F8712}"/>
              </a:ext>
            </a:extLst>
          </p:cNvPr>
          <p:cNvSpPr>
            <a:spLocks noGrp="1"/>
          </p:cNvSpPr>
          <p:nvPr>
            <p:ph type="title"/>
          </p:nvPr>
        </p:nvSpPr>
        <p:spPr/>
        <p:txBody>
          <a:bodyPr/>
          <a:lstStyle/>
          <a:p>
            <a:r>
              <a:rPr lang="en-US" dirty="0"/>
              <a:t>Crop Coefficients (Kc)</a:t>
            </a:r>
          </a:p>
        </p:txBody>
      </p:sp>
      <p:sp>
        <p:nvSpPr>
          <p:cNvPr id="3" name="Content Placeholder 2">
            <a:extLst>
              <a:ext uri="{FF2B5EF4-FFF2-40B4-BE49-F238E27FC236}">
                <a16:creationId xmlns:a16="http://schemas.microsoft.com/office/drawing/2014/main" id="{D3CDD151-5D4E-48F8-9DB0-197EB0EBF83C}"/>
              </a:ext>
            </a:extLst>
          </p:cNvPr>
          <p:cNvSpPr>
            <a:spLocks noGrp="1"/>
          </p:cNvSpPr>
          <p:nvPr>
            <p:ph idx="1"/>
          </p:nvPr>
        </p:nvSpPr>
        <p:spPr/>
        <p:txBody>
          <a:bodyPr>
            <a:normAutofit/>
          </a:bodyPr>
          <a:lstStyle/>
          <a:p>
            <a:r>
              <a:rPr lang="en-US" dirty="0"/>
              <a:t>For annual crops Kc’s are closely related to the plant coverage which increases from planting over the season until fresh harvest or declines with late harvested crops.</a:t>
            </a:r>
          </a:p>
          <a:p>
            <a:endParaRPr lang="en-US" dirty="0"/>
          </a:p>
          <a:p>
            <a:r>
              <a:rPr lang="en-US" dirty="0"/>
              <a:t>For trees and vines Kc’s increase beginning at leaf out and decline towards leaf drop. Kc’s can be over 1.0  due to their tall stature and being planted in rows.</a:t>
            </a:r>
          </a:p>
        </p:txBody>
      </p:sp>
      <p:sp>
        <p:nvSpPr>
          <p:cNvPr id="4" name="Slide Number Placeholder 3">
            <a:extLst>
              <a:ext uri="{FF2B5EF4-FFF2-40B4-BE49-F238E27FC236}">
                <a16:creationId xmlns:a16="http://schemas.microsoft.com/office/drawing/2014/main" id="{0E48B4CE-1820-4F0A-AFFA-10539B76C439}"/>
              </a:ext>
            </a:extLst>
          </p:cNvPr>
          <p:cNvSpPr>
            <a:spLocks noGrp="1"/>
          </p:cNvSpPr>
          <p:nvPr>
            <p:ph type="sldNum" sz="quarter" idx="12"/>
          </p:nvPr>
        </p:nvSpPr>
        <p:spPr/>
        <p:txBody>
          <a:bodyPr/>
          <a:lstStyle/>
          <a:p>
            <a:fld id="{30F35C39-F39F-4C0B-997D-CB1EB03A2CEE}" type="slidenum">
              <a:rPr lang="en-US" smtClean="0"/>
              <a:t>83</a:t>
            </a:fld>
            <a:endParaRPr lang="en-US"/>
          </a:p>
        </p:txBody>
      </p:sp>
    </p:spTree>
    <p:extLst>
      <p:ext uri="{BB962C8B-B14F-4D97-AF65-F5344CB8AC3E}">
        <p14:creationId xmlns:p14="http://schemas.microsoft.com/office/powerpoint/2010/main" val="11722553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953EF8-7EBE-438C-BBDD-376F5F4941FA}"/>
              </a:ext>
            </a:extLst>
          </p:cNvPr>
          <p:cNvSpPr>
            <a:spLocks noGrp="1"/>
          </p:cNvSpPr>
          <p:nvPr>
            <p:ph type="title"/>
          </p:nvPr>
        </p:nvSpPr>
        <p:spPr/>
        <p:txBody>
          <a:bodyPr>
            <a:normAutofit fontScale="90000"/>
          </a:bodyPr>
          <a:lstStyle/>
          <a:p>
            <a:r>
              <a:rPr lang="en-US" sz="4400" dirty="0"/>
              <a:t>Crop Water Use (ETc)</a:t>
            </a:r>
            <a:br>
              <a:rPr lang="en-US" dirty="0"/>
            </a:br>
            <a:r>
              <a:rPr lang="en-US" sz="3100" b="0" dirty="0"/>
              <a:t>Example: Historical Monthly ETo, Almond ET Zone 12</a:t>
            </a:r>
            <a:endParaRPr lang="en-US" b="0" dirty="0"/>
          </a:p>
        </p:txBody>
      </p:sp>
      <p:graphicFrame>
        <p:nvGraphicFramePr>
          <p:cNvPr id="4" name="Table 3">
            <a:extLst>
              <a:ext uri="{FF2B5EF4-FFF2-40B4-BE49-F238E27FC236}">
                <a16:creationId xmlns:a16="http://schemas.microsoft.com/office/drawing/2014/main" id="{B2CE8D4A-D472-4432-930B-F329F35D5040}"/>
              </a:ext>
            </a:extLst>
          </p:cNvPr>
          <p:cNvGraphicFramePr>
            <a:graphicFrameLocks noGrp="1"/>
          </p:cNvGraphicFramePr>
          <p:nvPr>
            <p:extLst>
              <p:ext uri="{D42A27DB-BD31-4B8C-83A1-F6EECF244321}">
                <p14:modId xmlns:p14="http://schemas.microsoft.com/office/powerpoint/2010/main" val="1998832241"/>
              </p:ext>
            </p:extLst>
          </p:nvPr>
        </p:nvGraphicFramePr>
        <p:xfrm>
          <a:off x="2781395" y="1708618"/>
          <a:ext cx="3581210" cy="5029200"/>
        </p:xfrm>
        <a:graphic>
          <a:graphicData uri="http://schemas.openxmlformats.org/drawingml/2006/table">
            <a:tbl>
              <a:tblPr firstRow="1" bandRow="1">
                <a:tableStyleId>{5C22544A-7EE6-4342-B048-85BDC9FD1C3A}</a:tableStyleId>
              </a:tblPr>
              <a:tblGrid>
                <a:gridCol w="803847">
                  <a:extLst>
                    <a:ext uri="{9D8B030D-6E8A-4147-A177-3AD203B41FA5}">
                      <a16:colId xmlns:a16="http://schemas.microsoft.com/office/drawing/2014/main" val="1628546424"/>
                    </a:ext>
                  </a:extLst>
                </a:gridCol>
                <a:gridCol w="910558">
                  <a:extLst>
                    <a:ext uri="{9D8B030D-6E8A-4147-A177-3AD203B41FA5}">
                      <a16:colId xmlns:a16="http://schemas.microsoft.com/office/drawing/2014/main" val="2053410314"/>
                    </a:ext>
                  </a:extLst>
                </a:gridCol>
                <a:gridCol w="918750">
                  <a:extLst>
                    <a:ext uri="{9D8B030D-6E8A-4147-A177-3AD203B41FA5}">
                      <a16:colId xmlns:a16="http://schemas.microsoft.com/office/drawing/2014/main" val="3949670538"/>
                    </a:ext>
                  </a:extLst>
                </a:gridCol>
                <a:gridCol w="948055">
                  <a:extLst>
                    <a:ext uri="{9D8B030D-6E8A-4147-A177-3AD203B41FA5}">
                      <a16:colId xmlns:a16="http://schemas.microsoft.com/office/drawing/2014/main" val="3026782553"/>
                    </a:ext>
                  </a:extLst>
                </a:gridCol>
              </a:tblGrid>
              <a:tr h="202249">
                <a:tc>
                  <a:txBody>
                    <a:bodyPr/>
                    <a:lstStyle/>
                    <a:p>
                      <a:endParaRPr lang="en-US" sz="2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solidFill>
                            <a:sysClr val="windowText" lastClr="000000"/>
                          </a:solidFill>
                        </a:rPr>
                        <a:t>Kc</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solidFill>
                            <a:sysClr val="windowText" lastClr="000000"/>
                          </a:solidFill>
                        </a:rPr>
                        <a:t>ETo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solidFill>
                            <a:sysClr val="windowText" lastClr="000000"/>
                          </a:solidFill>
                        </a:rPr>
                        <a:t>ETc</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7443132"/>
                  </a:ext>
                </a:extLst>
              </a:tr>
              <a:tr h="370840">
                <a:tc>
                  <a:txBody>
                    <a:bodyPr/>
                    <a:lstStyle/>
                    <a:p>
                      <a:r>
                        <a:rPr lang="en-US" sz="2400" dirty="0"/>
                        <a:t>Mar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0.62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3.41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2.11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31316295"/>
                  </a:ext>
                </a:extLst>
              </a:tr>
              <a:tr h="370840">
                <a:tc>
                  <a:txBody>
                    <a:bodyPr/>
                    <a:lstStyle/>
                    <a:p>
                      <a:r>
                        <a:rPr lang="en-US" sz="2400" dirty="0"/>
                        <a:t>Apr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0.80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5.10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4.09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7030885"/>
                  </a:ext>
                </a:extLst>
              </a:tr>
              <a:tr h="370840">
                <a:tc>
                  <a:txBody>
                    <a:bodyPr/>
                    <a:lstStyle/>
                    <a:p>
                      <a:r>
                        <a:rPr lang="en-US" sz="2400" dirty="0"/>
                        <a:t>May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0.94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6.82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6.44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0027183"/>
                  </a:ext>
                </a:extLst>
              </a:tr>
              <a:tr h="370840">
                <a:tc>
                  <a:txBody>
                    <a:bodyPr/>
                    <a:lstStyle/>
                    <a:p>
                      <a:r>
                        <a:rPr lang="en-US" sz="2400" dirty="0"/>
                        <a:t>Jun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1.05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7.80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8.20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828124"/>
                  </a:ext>
                </a:extLst>
              </a:tr>
              <a:tr h="370840">
                <a:tc>
                  <a:txBody>
                    <a:bodyPr/>
                    <a:lstStyle/>
                    <a:p>
                      <a:r>
                        <a:rPr lang="en-US" sz="2400" dirty="0"/>
                        <a:t>Jul</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1.11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8.06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8.93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0254426"/>
                  </a:ext>
                </a:extLst>
              </a:tr>
              <a:tr h="370840">
                <a:tc>
                  <a:txBody>
                    <a:bodyPr/>
                    <a:lstStyle/>
                    <a:p>
                      <a:r>
                        <a:rPr lang="en-US" sz="2400" dirty="0"/>
                        <a:t>Aug</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1.11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7.13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7.90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2294839"/>
                  </a:ext>
                </a:extLst>
              </a:tr>
              <a:tr h="370840">
                <a:tc>
                  <a:txBody>
                    <a:bodyPr/>
                    <a:lstStyle/>
                    <a:p>
                      <a:r>
                        <a:rPr lang="en-US" sz="2400" dirty="0"/>
                        <a:t>Sept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1.06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5.40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5.73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5406749"/>
                  </a:ext>
                </a:extLst>
              </a:tr>
              <a:tr h="370840">
                <a:tc>
                  <a:txBody>
                    <a:bodyPr/>
                    <a:lstStyle/>
                    <a:p>
                      <a:r>
                        <a:rPr lang="en-US" sz="2400" dirty="0"/>
                        <a:t>Oct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0.92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3.72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3.41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5819480"/>
                  </a:ext>
                </a:extLst>
              </a:tr>
              <a:tr h="370840">
                <a:tc>
                  <a:txBody>
                    <a:bodyPr/>
                    <a:lstStyle/>
                    <a:p>
                      <a:r>
                        <a:rPr lang="en-US" sz="2400" dirty="0"/>
                        <a:t>Nov</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400" dirty="0"/>
                        <a:t>0.69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1.80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400" dirty="0"/>
                        <a:t>1.23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2473612"/>
                  </a:ext>
                </a:extLst>
              </a:tr>
              <a:tr h="370840">
                <a:tc gridSpan="3">
                  <a:txBody>
                    <a:bodyPr/>
                    <a:lstStyle/>
                    <a:p>
                      <a:pPr algn="l"/>
                      <a:endParaRPr lang="en-US" sz="24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sz="2400" dirty="0"/>
                    </a:p>
                  </a:txBody>
                  <a:tcPr/>
                </a:tc>
                <a:tc hMerge="1">
                  <a:txBody>
                    <a:bodyPr/>
                    <a:lstStyle/>
                    <a:p>
                      <a:endParaRPr lang="en-US" sz="2400" dirty="0"/>
                    </a:p>
                  </a:txBody>
                  <a:tcPr/>
                </a:tc>
                <a:tc>
                  <a:txBody>
                    <a:bodyPr/>
                    <a:lstStyle/>
                    <a:p>
                      <a:r>
                        <a:rPr lang="en-US" sz="2400" b="1" dirty="0"/>
                        <a:t>47.43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48566489"/>
                  </a:ext>
                </a:extLst>
              </a:tr>
            </a:tbl>
          </a:graphicData>
        </a:graphic>
      </p:graphicFrame>
    </p:spTree>
    <p:extLst>
      <p:ext uri="{BB962C8B-B14F-4D97-AF65-F5344CB8AC3E}">
        <p14:creationId xmlns:p14="http://schemas.microsoft.com/office/powerpoint/2010/main" val="26198762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C746-83C9-40E3-9604-9C7BD78085D6}"/>
              </a:ext>
            </a:extLst>
          </p:cNvPr>
          <p:cNvSpPr>
            <a:spLocks noGrp="1"/>
          </p:cNvSpPr>
          <p:nvPr>
            <p:ph type="title"/>
          </p:nvPr>
        </p:nvSpPr>
        <p:spPr/>
        <p:txBody>
          <a:bodyPr/>
          <a:lstStyle/>
          <a:p>
            <a:r>
              <a:rPr lang="en-US" dirty="0"/>
              <a:t>Meeting Crop Water Use (ETc)</a:t>
            </a:r>
          </a:p>
        </p:txBody>
      </p:sp>
      <p:sp>
        <p:nvSpPr>
          <p:cNvPr id="3" name="Content Placeholder 2">
            <a:extLst>
              <a:ext uri="{FF2B5EF4-FFF2-40B4-BE49-F238E27FC236}">
                <a16:creationId xmlns:a16="http://schemas.microsoft.com/office/drawing/2014/main" id="{E20B61DB-CD36-4FB7-B636-8D4B58CAE066}"/>
              </a:ext>
            </a:extLst>
          </p:cNvPr>
          <p:cNvSpPr>
            <a:spLocks noGrp="1"/>
          </p:cNvSpPr>
          <p:nvPr>
            <p:ph idx="1"/>
          </p:nvPr>
        </p:nvSpPr>
        <p:spPr/>
        <p:txBody>
          <a:bodyPr>
            <a:normAutofit/>
          </a:bodyPr>
          <a:lstStyle/>
          <a:p>
            <a:r>
              <a:rPr lang="en-US" sz="3200" dirty="0"/>
              <a:t>Stored Soil Moisture</a:t>
            </a:r>
          </a:p>
          <a:p>
            <a:pPr lvl="1"/>
            <a:r>
              <a:rPr lang="en-US" sz="2800" dirty="0"/>
              <a:t>Plant-available at the beginning of the season as a result of rainfall or off-season irrigation (measured or estimated)</a:t>
            </a:r>
          </a:p>
          <a:p>
            <a:pPr lvl="1"/>
            <a:r>
              <a:rPr lang="en-US" sz="2800" dirty="0"/>
              <a:t>In-season effective rainfall </a:t>
            </a:r>
          </a:p>
          <a:p>
            <a:pPr lvl="2"/>
            <a:r>
              <a:rPr lang="en-US" sz="2400" dirty="0"/>
              <a:t>Rainfall that is stored in the root zone</a:t>
            </a:r>
          </a:p>
          <a:p>
            <a:r>
              <a:rPr lang="en-US" sz="3200" dirty="0"/>
              <a:t>Applied Irrigation Water </a:t>
            </a:r>
          </a:p>
          <a:p>
            <a:endParaRPr lang="en-US" sz="3200" dirty="0"/>
          </a:p>
        </p:txBody>
      </p:sp>
      <p:sp>
        <p:nvSpPr>
          <p:cNvPr id="4" name="Slide Number Placeholder 3">
            <a:extLst>
              <a:ext uri="{FF2B5EF4-FFF2-40B4-BE49-F238E27FC236}">
                <a16:creationId xmlns:a16="http://schemas.microsoft.com/office/drawing/2014/main" id="{B37B9723-313B-4284-B54B-11F0DAE10B7C}"/>
              </a:ext>
            </a:extLst>
          </p:cNvPr>
          <p:cNvSpPr>
            <a:spLocks noGrp="1"/>
          </p:cNvSpPr>
          <p:nvPr>
            <p:ph type="sldNum" sz="quarter" idx="12"/>
          </p:nvPr>
        </p:nvSpPr>
        <p:spPr/>
        <p:txBody>
          <a:bodyPr/>
          <a:lstStyle/>
          <a:p>
            <a:fld id="{30F35C39-F39F-4C0B-997D-CB1EB03A2CEE}" type="slidenum">
              <a:rPr lang="en-US" smtClean="0"/>
              <a:t>85</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9FBEF8-A22F-4EAC-9C93-E6E31A4CB980}"/>
                  </a:ext>
                </a:extLst>
              </p:cNvPr>
              <p:cNvSpPr txBox="1"/>
              <p:nvPr/>
            </p:nvSpPr>
            <p:spPr>
              <a:xfrm>
                <a:off x="990600" y="5257800"/>
                <a:ext cx="7429085" cy="5824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m:t>
                      </m:r>
                      <m:r>
                        <m:rPr>
                          <m:sty m:val="p"/>
                        </m:rPr>
                        <a:rPr lang="en-US" sz="2000" b="0" i="0" smtClean="0">
                          <a:latin typeface="Cambria Math" panose="02040503050406030204" pitchFamily="18" charset="0"/>
                        </a:rPr>
                        <m:t>Crop</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Water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Use</m:t>
                      </m:r>
                      <m:r>
                        <a:rPr lang="en-US" sz="2000" b="0" i="0" smtClean="0">
                          <a:latin typeface="Cambria Math" panose="02040503050406030204" pitchFamily="18" charset="0"/>
                        </a:rPr>
                        <m:t> </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ETc</m:t>
                          </m:r>
                        </m:e>
                      </m:d>
                      <m:r>
                        <a:rPr lang="en-US" sz="2000" b="0" i="0" smtClean="0">
                          <a:latin typeface="Cambria Math" panose="02040503050406030204" pitchFamily="18" charset="0"/>
                        </a:rPr>
                        <m:t>− </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Stored</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Soil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Moisture</m:t>
                          </m:r>
                        </m:num>
                        <m:den>
                          <m:r>
                            <a:rPr lang="en-US" sz="2000" b="0" i="0" smtClean="0">
                              <a:latin typeface="Cambria Math" panose="02040503050406030204" pitchFamily="18" charset="0"/>
                            </a:rPr>
                            <m:t>2</m:t>
                          </m:r>
                        </m:den>
                      </m:f>
                      <m:r>
                        <a:rPr lang="en-US" sz="2000" b="0" i="0" smtClean="0">
                          <a:latin typeface="Cambria Math" panose="02040503050406030204" pitchFamily="18" charset="0"/>
                        </a:rPr>
                        <m:t>−</m:t>
                      </m:r>
                      <m:r>
                        <m:rPr>
                          <m:sty m:val="p"/>
                        </m:rPr>
                        <a:rPr lang="en-US" sz="2000" b="0" i="0" smtClean="0">
                          <a:latin typeface="Cambria Math" panose="02040503050406030204" pitchFamily="18" charset="0"/>
                        </a:rPr>
                        <m:t>Effective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Rainfall</m:t>
                      </m:r>
                    </m:oMath>
                  </m:oMathPara>
                </a14:m>
                <a:endParaRPr lang="en-US" sz="2000" dirty="0"/>
              </a:p>
            </p:txBody>
          </p:sp>
        </mc:Choice>
        <mc:Fallback xmlns="">
          <p:sp>
            <p:nvSpPr>
              <p:cNvPr id="5" name="TextBox 4">
                <a:extLst>
                  <a:ext uri="{FF2B5EF4-FFF2-40B4-BE49-F238E27FC236}">
                    <a16:creationId xmlns:a16="http://schemas.microsoft.com/office/drawing/2014/main" id="{F49FBEF8-A22F-4EAC-9C93-E6E31A4CB980}"/>
                  </a:ext>
                </a:extLst>
              </p:cNvPr>
              <p:cNvSpPr txBox="1">
                <a:spLocks noRot="1" noChangeAspect="1" noMove="1" noResize="1" noEditPoints="1" noAdjustHandles="1" noChangeArrowheads="1" noChangeShapeType="1" noTextEdit="1"/>
              </p:cNvSpPr>
              <p:nvPr/>
            </p:nvSpPr>
            <p:spPr>
              <a:xfrm>
                <a:off x="990600" y="5257800"/>
                <a:ext cx="7429085" cy="58246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6857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9677-E1C6-43E3-8EC6-EC0DF72BCAA6}"/>
              </a:ext>
            </a:extLst>
          </p:cNvPr>
          <p:cNvSpPr>
            <a:spLocks noGrp="1"/>
          </p:cNvSpPr>
          <p:nvPr>
            <p:ph type="title"/>
          </p:nvPr>
        </p:nvSpPr>
        <p:spPr>
          <a:xfrm>
            <a:off x="628650" y="152400"/>
            <a:ext cx="7886700" cy="1325563"/>
          </a:xfrm>
        </p:spPr>
        <p:txBody>
          <a:bodyPr>
            <a:noAutofit/>
          </a:bodyPr>
          <a:lstStyle/>
          <a:p>
            <a:pPr algn="ctr"/>
            <a:br>
              <a:rPr lang="en-US" dirty="0"/>
            </a:br>
            <a:r>
              <a:rPr lang="en-US" dirty="0"/>
              <a:t>Estimating Stored Soil Moisture</a:t>
            </a:r>
            <a:br>
              <a:rPr lang="en-US" dirty="0"/>
            </a:br>
            <a:endParaRPr lang="en-US" dirty="0"/>
          </a:p>
        </p:txBody>
      </p:sp>
      <p:sp>
        <p:nvSpPr>
          <p:cNvPr id="5" name="Content Placeholder 4">
            <a:extLst>
              <a:ext uri="{FF2B5EF4-FFF2-40B4-BE49-F238E27FC236}">
                <a16:creationId xmlns:a16="http://schemas.microsoft.com/office/drawing/2014/main" id="{5DE22AA5-E537-4971-89C2-EFCE0A95EE70}"/>
              </a:ext>
            </a:extLst>
          </p:cNvPr>
          <p:cNvSpPr>
            <a:spLocks noGrp="1"/>
          </p:cNvSpPr>
          <p:nvPr>
            <p:ph idx="1"/>
          </p:nvPr>
        </p:nvSpPr>
        <p:spPr>
          <a:xfrm>
            <a:off x="628650" y="1600200"/>
            <a:ext cx="7886700" cy="4351338"/>
          </a:xfrm>
        </p:spPr>
        <p:txBody>
          <a:bodyPr>
            <a:normAutofit/>
          </a:bodyPr>
          <a:lstStyle/>
          <a:p>
            <a:r>
              <a:rPr lang="en-US" sz="3200" dirty="0"/>
              <a:t>Root Zone Water-Holding Capacity</a:t>
            </a:r>
          </a:p>
          <a:p>
            <a:pPr lvl="1"/>
            <a:r>
              <a:rPr lang="en-US" sz="2800" dirty="0"/>
              <a:t>Controlling factors:</a:t>
            </a:r>
          </a:p>
          <a:p>
            <a:pPr lvl="2"/>
            <a:r>
              <a:rPr lang="en-US" sz="2400" dirty="0"/>
              <a:t>Soil texture and structure</a:t>
            </a:r>
          </a:p>
          <a:p>
            <a:pPr lvl="2"/>
            <a:r>
              <a:rPr lang="en-US" sz="2400" dirty="0"/>
              <a:t>Depth of root zone</a:t>
            </a:r>
          </a:p>
          <a:p>
            <a:r>
              <a:rPr lang="en-US" sz="3200" dirty="0"/>
              <a:t>Effective Winter Rainfall</a:t>
            </a:r>
          </a:p>
          <a:p>
            <a:pPr lvl="1"/>
            <a:r>
              <a:rPr lang="en-US" sz="2800" dirty="0"/>
              <a:t>Controlling factors:</a:t>
            </a:r>
          </a:p>
          <a:p>
            <a:pPr lvl="2"/>
            <a:r>
              <a:rPr lang="en-US" sz="2400" dirty="0"/>
              <a:t>Rainfall Amount </a:t>
            </a:r>
          </a:p>
          <a:p>
            <a:pPr lvl="2"/>
            <a:r>
              <a:rPr lang="en-US" sz="2400" dirty="0"/>
              <a:t>Environmental (climate) evaporative demand</a:t>
            </a:r>
            <a:br>
              <a:rPr lang="en-US" sz="2400" dirty="0"/>
            </a:br>
            <a:endParaRPr lang="en-US" sz="2400" dirty="0"/>
          </a:p>
        </p:txBody>
      </p:sp>
      <p:sp>
        <p:nvSpPr>
          <p:cNvPr id="3" name="Rectangle 2">
            <a:extLst>
              <a:ext uri="{FF2B5EF4-FFF2-40B4-BE49-F238E27FC236}">
                <a16:creationId xmlns:a16="http://schemas.microsoft.com/office/drawing/2014/main" id="{7EEA666B-F239-4DE6-983C-EEF6A2576B66}"/>
              </a:ext>
            </a:extLst>
          </p:cNvPr>
          <p:cNvSpPr/>
          <p:nvPr/>
        </p:nvSpPr>
        <p:spPr>
          <a:xfrm>
            <a:off x="762000" y="5715000"/>
            <a:ext cx="7239000" cy="757130"/>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Water stored in the rootzone cannot exceed the total root zone water holding capacity</a:t>
            </a:r>
          </a:p>
        </p:txBody>
      </p:sp>
    </p:spTree>
    <p:extLst>
      <p:ext uri="{BB962C8B-B14F-4D97-AF65-F5344CB8AC3E}">
        <p14:creationId xmlns:p14="http://schemas.microsoft.com/office/powerpoint/2010/main" val="3405965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B063-6A68-48F8-81A5-0747C70CEC6C}"/>
              </a:ext>
            </a:extLst>
          </p:cNvPr>
          <p:cNvSpPr>
            <a:spLocks noGrp="1"/>
          </p:cNvSpPr>
          <p:nvPr>
            <p:ph type="title"/>
          </p:nvPr>
        </p:nvSpPr>
        <p:spPr/>
        <p:txBody>
          <a:bodyPr/>
          <a:lstStyle/>
          <a:p>
            <a:r>
              <a:rPr lang="en-US" dirty="0"/>
              <a:t>Capacity of the Soil to Store Water</a:t>
            </a:r>
          </a:p>
        </p:txBody>
      </p:sp>
      <p:graphicFrame>
        <p:nvGraphicFramePr>
          <p:cNvPr id="5" name="Content Placeholder 4">
            <a:extLst>
              <a:ext uri="{FF2B5EF4-FFF2-40B4-BE49-F238E27FC236}">
                <a16:creationId xmlns:a16="http://schemas.microsoft.com/office/drawing/2014/main" id="{602ED08E-41EA-4E3B-9AB3-BF6A40849B8F}"/>
              </a:ext>
            </a:extLst>
          </p:cNvPr>
          <p:cNvGraphicFramePr>
            <a:graphicFrameLocks noGrp="1"/>
          </p:cNvGraphicFramePr>
          <p:nvPr>
            <p:ph idx="1"/>
            <p:extLst>
              <p:ext uri="{D42A27DB-BD31-4B8C-83A1-F6EECF244321}">
                <p14:modId xmlns:p14="http://schemas.microsoft.com/office/powerpoint/2010/main" val="1925496606"/>
              </p:ext>
            </p:extLst>
          </p:nvPr>
        </p:nvGraphicFramePr>
        <p:xfrm>
          <a:off x="728662" y="1762487"/>
          <a:ext cx="7686675" cy="1325563"/>
        </p:xfrm>
        <a:graphic>
          <a:graphicData uri="http://schemas.openxmlformats.org/drawingml/2006/table">
            <a:tbl>
              <a:tblPr/>
              <a:tblGrid>
                <a:gridCol w="2133600">
                  <a:extLst>
                    <a:ext uri="{9D8B030D-6E8A-4147-A177-3AD203B41FA5}">
                      <a16:colId xmlns:a16="http://schemas.microsoft.com/office/drawing/2014/main" val="856610918"/>
                    </a:ext>
                  </a:extLst>
                </a:gridCol>
                <a:gridCol w="566738">
                  <a:extLst>
                    <a:ext uri="{9D8B030D-6E8A-4147-A177-3AD203B41FA5}">
                      <a16:colId xmlns:a16="http://schemas.microsoft.com/office/drawing/2014/main" val="126364997"/>
                    </a:ext>
                  </a:extLst>
                </a:gridCol>
                <a:gridCol w="2438400">
                  <a:extLst>
                    <a:ext uri="{9D8B030D-6E8A-4147-A177-3AD203B41FA5}">
                      <a16:colId xmlns:a16="http://schemas.microsoft.com/office/drawing/2014/main" val="4029269048"/>
                    </a:ext>
                  </a:extLst>
                </a:gridCol>
                <a:gridCol w="652462">
                  <a:extLst>
                    <a:ext uri="{9D8B030D-6E8A-4147-A177-3AD203B41FA5}">
                      <a16:colId xmlns:a16="http://schemas.microsoft.com/office/drawing/2014/main" val="3832194697"/>
                    </a:ext>
                  </a:extLst>
                </a:gridCol>
                <a:gridCol w="1895475">
                  <a:extLst>
                    <a:ext uri="{9D8B030D-6E8A-4147-A177-3AD203B41FA5}">
                      <a16:colId xmlns:a16="http://schemas.microsoft.com/office/drawing/2014/main" val="3268867690"/>
                    </a:ext>
                  </a:extLst>
                </a:gridCol>
              </a:tblGrid>
              <a:tr h="1325563">
                <a:tc>
                  <a:txBody>
                    <a:bodyPr/>
                    <a:lstStyle/>
                    <a:p>
                      <a:pPr algn="ctr"/>
                      <a:r>
                        <a:rPr lang="en-US" sz="2400" dirty="0">
                          <a:effectLst/>
                        </a:rPr>
                        <a:t>Stored Soil Moisture Capacity (in)</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effectLst/>
                        </a:rPr>
                        <a:t>=</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effectLst/>
                        </a:rPr>
                        <a:t>Plant Available Water-holding Capacity (in/ft)</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effectLst/>
                        </a:rPr>
                        <a:t>x</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effectLst/>
                        </a:rPr>
                        <a:t>Rooting Depth (ft)</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78752"/>
                  </a:ext>
                </a:extLst>
              </a:tr>
            </a:tbl>
          </a:graphicData>
        </a:graphic>
      </p:graphicFrame>
      <p:sp>
        <p:nvSpPr>
          <p:cNvPr id="4" name="Slide Number Placeholder 3">
            <a:extLst>
              <a:ext uri="{FF2B5EF4-FFF2-40B4-BE49-F238E27FC236}">
                <a16:creationId xmlns:a16="http://schemas.microsoft.com/office/drawing/2014/main" id="{9C30A3D9-8266-47C2-B6FC-5603D07B4159}"/>
              </a:ext>
            </a:extLst>
          </p:cNvPr>
          <p:cNvSpPr>
            <a:spLocks noGrp="1"/>
          </p:cNvSpPr>
          <p:nvPr>
            <p:ph type="sldNum" sz="quarter" idx="12"/>
          </p:nvPr>
        </p:nvSpPr>
        <p:spPr>
          <a:xfrm>
            <a:off x="6457950" y="6323469"/>
            <a:ext cx="2057400" cy="365125"/>
          </a:xfrm>
        </p:spPr>
        <p:txBody>
          <a:bodyPr/>
          <a:lstStyle/>
          <a:p>
            <a:fld id="{30F35C39-F39F-4C0B-997D-CB1EB03A2CEE}" type="slidenum">
              <a:rPr lang="en-US" smtClean="0"/>
              <a:t>87</a:t>
            </a:fld>
            <a:endParaRPr lang="en-US"/>
          </a:p>
        </p:txBody>
      </p:sp>
      <p:graphicFrame>
        <p:nvGraphicFramePr>
          <p:cNvPr id="6" name="Table 5">
            <a:extLst>
              <a:ext uri="{FF2B5EF4-FFF2-40B4-BE49-F238E27FC236}">
                <a16:creationId xmlns:a16="http://schemas.microsoft.com/office/drawing/2014/main" id="{D3348A4B-1AEA-48AC-AC17-9892D027BAD1}"/>
              </a:ext>
            </a:extLst>
          </p:cNvPr>
          <p:cNvGraphicFramePr>
            <a:graphicFrameLocks noGrp="1"/>
          </p:cNvGraphicFramePr>
          <p:nvPr/>
        </p:nvGraphicFramePr>
        <p:xfrm>
          <a:off x="1146047" y="3677313"/>
          <a:ext cx="6566154" cy="2969056"/>
        </p:xfrm>
        <a:graphic>
          <a:graphicData uri="http://schemas.openxmlformats.org/drawingml/2006/table">
            <a:tbl>
              <a:tblPr/>
              <a:tblGrid>
                <a:gridCol w="4755949">
                  <a:extLst>
                    <a:ext uri="{9D8B030D-6E8A-4147-A177-3AD203B41FA5}">
                      <a16:colId xmlns:a16="http://schemas.microsoft.com/office/drawing/2014/main" val="870951123"/>
                    </a:ext>
                  </a:extLst>
                </a:gridCol>
                <a:gridCol w="1810205">
                  <a:extLst>
                    <a:ext uri="{9D8B030D-6E8A-4147-A177-3AD203B41FA5}">
                      <a16:colId xmlns:a16="http://schemas.microsoft.com/office/drawing/2014/main" val="1633077082"/>
                    </a:ext>
                  </a:extLst>
                </a:gridCol>
              </a:tblGrid>
              <a:tr h="681166">
                <a:tc>
                  <a:txBody>
                    <a:bodyPr/>
                    <a:lstStyle/>
                    <a:p>
                      <a:pPr algn="ctr"/>
                      <a:r>
                        <a:rPr lang="en-US" sz="2000" b="0" u="none" dirty="0">
                          <a:solidFill>
                            <a:sysClr val="windowText" lastClr="000000"/>
                          </a:solidFill>
                          <a:effectLst/>
                        </a:rPr>
                        <a:t>Soil Texture</a:t>
                      </a:r>
                    </a:p>
                  </a:txBody>
                  <a:tcPr marL="37904" marR="37904" marT="37904" marB="37904" anchor="ctr">
                    <a:lnL>
                      <a:noFill/>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lang="en-US" sz="2000" b="0" u="none" dirty="0">
                          <a:solidFill>
                            <a:sysClr val="windowText" lastClr="000000"/>
                          </a:solidFill>
                          <a:effectLst/>
                        </a:rPr>
                        <a:t>AWC</a:t>
                      </a:r>
                      <a:br>
                        <a:rPr lang="en-US" sz="2000" b="0" u="none" dirty="0">
                          <a:solidFill>
                            <a:sysClr val="windowText" lastClr="000000"/>
                          </a:solidFill>
                          <a:effectLst/>
                        </a:rPr>
                      </a:br>
                      <a:r>
                        <a:rPr lang="en-US" sz="2000" b="0" u="none" dirty="0">
                          <a:solidFill>
                            <a:sysClr val="windowText" lastClr="000000"/>
                          </a:solidFill>
                          <a:effectLst/>
                        </a:rPr>
                        <a:t>(in water/ft soil)</a:t>
                      </a:r>
                    </a:p>
                  </a:txBody>
                  <a:tcPr marL="37904" marR="37904" marT="37904" marB="37904" anchor="ctr">
                    <a:lnL w="12700" cap="flat" cmpd="sng" algn="ctr">
                      <a:solidFill>
                        <a:schemeClr val="accent6"/>
                      </a:solidFill>
                      <a:prstDash val="solid"/>
                      <a:round/>
                      <a:headEnd type="none" w="med" len="med"/>
                      <a:tailEnd type="none" w="med" len="med"/>
                    </a:lnL>
                    <a:lnR w="9525" cap="flat" cmpd="sng" algn="ctr">
                      <a:solidFill>
                        <a:srgbClr val="D7D7D5"/>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07742268"/>
                  </a:ext>
                </a:extLst>
              </a:tr>
              <a:tr h="265358">
                <a:tc>
                  <a:txBody>
                    <a:bodyPr/>
                    <a:lstStyle/>
                    <a:p>
                      <a:r>
                        <a:rPr lang="en-US" sz="2000" dirty="0">
                          <a:effectLst/>
                        </a:rPr>
                        <a:t>Very coarse sands</a:t>
                      </a:r>
                    </a:p>
                  </a:txBody>
                  <a:tcPr marL="37904" marR="37904" marT="37904" marB="37904" anchor="ctr">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sz="2000" dirty="0">
                          <a:effectLst/>
                        </a:rPr>
                        <a:t>0.4 - 0.75</a:t>
                      </a:r>
                    </a:p>
                  </a:txBody>
                  <a:tcPr marL="37904" marR="37904" marT="37904" marB="37904" anchor="ctr">
                    <a:lnL w="12700" cap="flat" cmpd="sng" algn="ctr">
                      <a:solidFill>
                        <a:schemeClr val="accent6"/>
                      </a:solidFill>
                      <a:prstDash val="solid"/>
                      <a:round/>
                      <a:headEnd type="none" w="med" len="med"/>
                      <a:tailEnd type="none" w="med" len="med"/>
                    </a:lnL>
                    <a:lnR w="9525" cap="flat" cmpd="sng" algn="ctr">
                      <a:solidFill>
                        <a:srgbClr val="D7D7D5"/>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779720387"/>
                  </a:ext>
                </a:extLst>
              </a:tr>
              <a:tr h="267990">
                <a:tc>
                  <a:txBody>
                    <a:bodyPr/>
                    <a:lstStyle/>
                    <a:p>
                      <a:r>
                        <a:rPr lang="en-US" sz="2000" dirty="0">
                          <a:effectLst/>
                        </a:rPr>
                        <a:t>Coarse sands, fine sands, loamy sands</a:t>
                      </a:r>
                    </a:p>
                  </a:txBody>
                  <a:tcPr marL="37904" marR="37904" marT="37904" marB="37904" anchor="ctr">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sz="2000" dirty="0">
                          <a:effectLst/>
                        </a:rPr>
                        <a:t>0.75 - 1.25</a:t>
                      </a:r>
                    </a:p>
                  </a:txBody>
                  <a:tcPr marL="37904" marR="37904" marT="37904" marB="37904" anchor="ctr">
                    <a:lnL w="12700" cap="flat" cmpd="sng" algn="ctr">
                      <a:solidFill>
                        <a:schemeClr val="accent6"/>
                      </a:solidFill>
                      <a:prstDash val="solid"/>
                      <a:round/>
                      <a:headEnd type="none" w="med" len="med"/>
                      <a:tailEnd type="none" w="med" len="med"/>
                    </a:lnL>
                    <a:lnR w="9525" cap="flat" cmpd="sng" algn="ctr">
                      <a:solidFill>
                        <a:srgbClr val="D7D7D5"/>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702021492"/>
                  </a:ext>
                </a:extLst>
              </a:tr>
              <a:tr h="265358">
                <a:tc>
                  <a:txBody>
                    <a:bodyPr/>
                    <a:lstStyle/>
                    <a:p>
                      <a:r>
                        <a:rPr lang="en-US" sz="2000" dirty="0">
                          <a:effectLst/>
                        </a:rPr>
                        <a:t>Sandy loams, fine sandy loams</a:t>
                      </a:r>
                    </a:p>
                  </a:txBody>
                  <a:tcPr marL="37904" marR="37904" marT="37904" marB="37904" anchor="ctr">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sz="2000" dirty="0">
                          <a:effectLst/>
                        </a:rPr>
                        <a:t>1.25 - 1.75</a:t>
                      </a:r>
                    </a:p>
                  </a:txBody>
                  <a:tcPr marL="37904" marR="37904" marT="37904" marB="37904" anchor="ctr">
                    <a:lnL w="12700" cap="flat" cmpd="sng" algn="ctr">
                      <a:solidFill>
                        <a:schemeClr val="accent6"/>
                      </a:solidFill>
                      <a:prstDash val="solid"/>
                      <a:round/>
                      <a:headEnd type="none" w="med" len="med"/>
                      <a:tailEnd type="none" w="med" len="med"/>
                    </a:lnL>
                    <a:lnR w="9525" cap="flat" cmpd="sng" algn="ctr">
                      <a:solidFill>
                        <a:srgbClr val="D7D7D5"/>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209185932"/>
                  </a:ext>
                </a:extLst>
              </a:tr>
              <a:tr h="265358">
                <a:tc>
                  <a:txBody>
                    <a:bodyPr/>
                    <a:lstStyle/>
                    <a:p>
                      <a:r>
                        <a:rPr lang="en-US" sz="2000" dirty="0">
                          <a:effectLst/>
                        </a:rPr>
                        <a:t>Very fine sandy loams, loams, silt loams</a:t>
                      </a:r>
                    </a:p>
                  </a:txBody>
                  <a:tcPr marL="37904" marR="37904" marT="37904" marB="37904" anchor="ctr">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sz="2000" dirty="0">
                          <a:effectLst/>
                        </a:rPr>
                        <a:t>1.50 - 2.30</a:t>
                      </a:r>
                    </a:p>
                  </a:txBody>
                  <a:tcPr marL="37904" marR="37904" marT="37904" marB="37904" anchor="ctr">
                    <a:lnL w="12700" cap="flat" cmpd="sng" algn="ctr">
                      <a:solidFill>
                        <a:schemeClr val="accent6"/>
                      </a:solidFill>
                      <a:prstDash val="solid"/>
                      <a:round/>
                      <a:headEnd type="none" w="med" len="med"/>
                      <a:tailEnd type="none" w="med" len="med"/>
                    </a:lnL>
                    <a:lnR w="9525" cap="flat" cmpd="sng" algn="ctr">
                      <a:solidFill>
                        <a:srgbClr val="D7D7D5"/>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726353680"/>
                  </a:ext>
                </a:extLst>
              </a:tr>
              <a:tr h="265358">
                <a:tc>
                  <a:txBody>
                    <a:bodyPr/>
                    <a:lstStyle/>
                    <a:p>
                      <a:r>
                        <a:rPr lang="en-US" sz="2000" dirty="0">
                          <a:effectLst/>
                        </a:rPr>
                        <a:t>Clay loams, silty clay loams, sandy clay loams</a:t>
                      </a:r>
                    </a:p>
                  </a:txBody>
                  <a:tcPr marL="37904" marR="37904" marT="37904" marB="37904" anchor="ctr">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sz="2000" dirty="0">
                          <a:effectLst/>
                        </a:rPr>
                        <a:t>1.75 - 2.50</a:t>
                      </a:r>
                    </a:p>
                  </a:txBody>
                  <a:tcPr marL="37904" marR="37904" marT="37904" marB="37904" anchor="ctr">
                    <a:lnL w="12700" cap="flat" cmpd="sng" algn="ctr">
                      <a:solidFill>
                        <a:schemeClr val="accent6"/>
                      </a:solidFill>
                      <a:prstDash val="solid"/>
                      <a:round/>
                      <a:headEnd type="none" w="med" len="med"/>
                      <a:tailEnd type="none" w="med" len="med"/>
                    </a:lnL>
                    <a:lnR w="9525" cap="flat" cmpd="sng" algn="ctr">
                      <a:solidFill>
                        <a:srgbClr val="D7D7D5"/>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526121759"/>
                  </a:ext>
                </a:extLst>
              </a:tr>
              <a:tr h="265358">
                <a:tc>
                  <a:txBody>
                    <a:bodyPr/>
                    <a:lstStyle/>
                    <a:p>
                      <a:r>
                        <a:rPr lang="en-US" sz="2000" dirty="0">
                          <a:effectLst/>
                        </a:rPr>
                        <a:t>Sandy clays, silty clays, clays</a:t>
                      </a:r>
                    </a:p>
                  </a:txBody>
                  <a:tcPr marL="37904" marR="37904" marT="37904" marB="37904" anchor="ctr">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solidFill>
                        <a:srgbClr val="D7D7D5"/>
                      </a:solidFill>
                      <a:prstDash val="solid"/>
                      <a:round/>
                      <a:headEnd type="none" w="med" len="med"/>
                      <a:tailEnd type="none" w="med" len="med"/>
                    </a:lnB>
                  </a:tcPr>
                </a:tc>
                <a:tc>
                  <a:txBody>
                    <a:bodyPr/>
                    <a:lstStyle/>
                    <a:p>
                      <a:r>
                        <a:rPr lang="en-US" sz="2000" dirty="0">
                          <a:effectLst/>
                        </a:rPr>
                        <a:t>1.60 - 2.50</a:t>
                      </a:r>
                    </a:p>
                  </a:txBody>
                  <a:tcPr marL="37904" marR="37904" marT="37904" marB="37904" anchor="ctr">
                    <a:lnL w="12700" cap="flat" cmpd="sng" algn="ctr">
                      <a:solidFill>
                        <a:schemeClr val="accent6"/>
                      </a:solidFill>
                      <a:prstDash val="solid"/>
                      <a:round/>
                      <a:headEnd type="none" w="med" len="med"/>
                      <a:tailEnd type="none" w="med" len="med"/>
                    </a:lnL>
                    <a:lnR w="9525" cap="flat" cmpd="sng" algn="ctr">
                      <a:solidFill>
                        <a:srgbClr val="D7D7D5"/>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solidFill>
                        <a:srgbClr val="D7D7D5"/>
                      </a:solidFill>
                      <a:prstDash val="solid"/>
                      <a:round/>
                      <a:headEnd type="none" w="med" len="med"/>
                      <a:tailEnd type="none" w="med" len="med"/>
                    </a:lnB>
                  </a:tcPr>
                </a:tc>
                <a:extLst>
                  <a:ext uri="{0D108BD9-81ED-4DB2-BD59-A6C34878D82A}">
                    <a16:rowId xmlns:a16="http://schemas.microsoft.com/office/drawing/2014/main" val="1049233455"/>
                  </a:ext>
                </a:extLst>
              </a:tr>
            </a:tbl>
          </a:graphicData>
        </a:graphic>
      </p:graphicFrame>
      <p:sp>
        <p:nvSpPr>
          <p:cNvPr id="8" name="Arrow: Right 7">
            <a:extLst>
              <a:ext uri="{FF2B5EF4-FFF2-40B4-BE49-F238E27FC236}">
                <a16:creationId xmlns:a16="http://schemas.microsoft.com/office/drawing/2014/main" id="{88E44B6C-3B32-44E1-8D99-3AD2869F59ED}"/>
              </a:ext>
            </a:extLst>
          </p:cNvPr>
          <p:cNvSpPr/>
          <p:nvPr/>
        </p:nvSpPr>
        <p:spPr>
          <a:xfrm rot="5400000">
            <a:off x="4300354" y="3220568"/>
            <a:ext cx="543290" cy="28575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19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89D97-7606-4E1E-917A-D0C5FC1105AA}"/>
              </a:ext>
            </a:extLst>
          </p:cNvPr>
          <p:cNvSpPr>
            <a:spLocks noGrp="1"/>
          </p:cNvSpPr>
          <p:nvPr>
            <p:ph type="title"/>
          </p:nvPr>
        </p:nvSpPr>
        <p:spPr>
          <a:xfrm>
            <a:off x="228600" y="365126"/>
            <a:ext cx="8763000" cy="1325563"/>
          </a:xfrm>
        </p:spPr>
        <p:txBody>
          <a:bodyPr>
            <a:normAutofit/>
          </a:bodyPr>
          <a:lstStyle/>
          <a:p>
            <a:r>
              <a:rPr lang="en-US" dirty="0"/>
              <a:t>Estimating Effective Winter Rainfall</a:t>
            </a:r>
          </a:p>
        </p:txBody>
      </p:sp>
      <p:sp>
        <p:nvSpPr>
          <p:cNvPr id="7" name="Content Placeholder 6">
            <a:extLst>
              <a:ext uri="{FF2B5EF4-FFF2-40B4-BE49-F238E27FC236}">
                <a16:creationId xmlns:a16="http://schemas.microsoft.com/office/drawing/2014/main" id="{238F0834-88F7-4B3E-BF67-136CF5F2FAA8}"/>
              </a:ext>
            </a:extLst>
          </p:cNvPr>
          <p:cNvSpPr>
            <a:spLocks noGrp="1"/>
          </p:cNvSpPr>
          <p:nvPr>
            <p:ph idx="1"/>
          </p:nvPr>
        </p:nvSpPr>
        <p:spPr/>
        <p:txBody>
          <a:bodyPr>
            <a:normAutofit/>
          </a:bodyPr>
          <a:lstStyle/>
          <a:p>
            <a:r>
              <a:rPr lang="en-US" dirty="0"/>
              <a:t>In the beginning of the growing season, perennial crops as well as early planted annuals water requirements can often be met by: </a:t>
            </a:r>
          </a:p>
          <a:p>
            <a:pPr lvl="1"/>
            <a:r>
              <a:rPr lang="en-US" dirty="0"/>
              <a:t>Stored soil moisture from non-growing season rainfall</a:t>
            </a:r>
          </a:p>
          <a:p>
            <a:pPr lvl="1"/>
            <a:r>
              <a:rPr lang="en-US" dirty="0"/>
              <a:t>In-season rainfall</a:t>
            </a:r>
          </a:p>
          <a:p>
            <a:r>
              <a:rPr lang="en-US" dirty="0"/>
              <a:t>Effective Winter Rainfall relies on the use of total monthly rainfall and monthly ETc during the non-growing season </a:t>
            </a:r>
          </a:p>
          <a:p>
            <a:pPr lvl="1"/>
            <a:endParaRPr lang="en-US" dirty="0"/>
          </a:p>
          <a:p>
            <a:pPr lvl="1"/>
            <a:endParaRPr lang="en-US" dirty="0"/>
          </a:p>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9F33E4-5C40-4197-8F0F-7A4B6BD3572E}"/>
                  </a:ext>
                </a:extLst>
              </p:cNvPr>
              <p:cNvSpPr txBox="1"/>
              <p:nvPr/>
            </p:nvSpPr>
            <p:spPr>
              <a:xfrm>
                <a:off x="681941" y="5486400"/>
                <a:ext cx="7856317" cy="369332"/>
              </a:xfrm>
              <a:prstGeom prst="rect">
                <a:avLst/>
              </a:prstGeom>
              <a:noFill/>
              <a:ln>
                <a:solidFill>
                  <a:schemeClr val="tx2"/>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accent1">
                              <a:lumMod val="50000"/>
                            </a:schemeClr>
                          </a:solidFill>
                          <a:latin typeface="Cambria Math" panose="02040503050406030204" pitchFamily="18" charset="0"/>
                        </a:rPr>
                        <m:t>Effective</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Winter</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Rainfall</m:t>
                      </m:r>
                      <m:r>
                        <a:rPr lang="en-US" sz="2400" b="0" i="0" smtClean="0">
                          <a:solidFill>
                            <a:schemeClr val="accent1">
                              <a:lumMod val="50000"/>
                            </a:schemeClr>
                          </a:solidFill>
                          <a:latin typeface="Cambria Math" panose="02040503050406030204" pitchFamily="18" charset="0"/>
                        </a:rPr>
                        <m:t>=</m:t>
                      </m:r>
                      <m:r>
                        <m:rPr>
                          <m:sty m:val="p"/>
                        </m:rPr>
                        <a:rPr lang="en-US" sz="2400" b="0" i="0" smtClean="0">
                          <a:solidFill>
                            <a:schemeClr val="accent1">
                              <a:lumMod val="50000"/>
                            </a:schemeClr>
                          </a:solidFill>
                          <a:latin typeface="Cambria Math" panose="02040503050406030204" pitchFamily="18" charset="0"/>
                        </a:rPr>
                        <m:t>Monthly</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Rainfall</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Monthly</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ETc</m:t>
                      </m:r>
                    </m:oMath>
                  </m:oMathPara>
                </a14:m>
                <a:endParaRPr lang="en-US" sz="2400" dirty="0">
                  <a:solidFill>
                    <a:schemeClr val="accent1">
                      <a:lumMod val="50000"/>
                    </a:schemeClr>
                  </a:solidFill>
                </a:endParaRPr>
              </a:p>
            </p:txBody>
          </p:sp>
        </mc:Choice>
        <mc:Fallback xmlns="">
          <p:sp>
            <p:nvSpPr>
              <p:cNvPr id="2" name="TextBox 1">
                <a:extLst>
                  <a:ext uri="{FF2B5EF4-FFF2-40B4-BE49-F238E27FC236}">
                    <a16:creationId xmlns:a16="http://schemas.microsoft.com/office/drawing/2014/main" id="{4F9F33E4-5C40-4197-8F0F-7A4B6BD3572E}"/>
                  </a:ext>
                </a:extLst>
              </p:cNvPr>
              <p:cNvSpPr txBox="1">
                <a:spLocks noRot="1" noChangeAspect="1" noMove="1" noResize="1" noEditPoints="1" noAdjustHandles="1" noChangeArrowheads="1" noChangeShapeType="1" noTextEdit="1"/>
              </p:cNvSpPr>
              <p:nvPr/>
            </p:nvSpPr>
            <p:spPr>
              <a:xfrm>
                <a:off x="681941" y="5486400"/>
                <a:ext cx="7856317" cy="369332"/>
              </a:xfrm>
              <a:prstGeom prst="rect">
                <a:avLst/>
              </a:prstGeom>
              <a:blipFill>
                <a:blip r:embed="rId3"/>
                <a:stretch>
                  <a:fillRect l="-852" r="-620" b="-30159"/>
                </a:stretch>
              </a:blipFill>
              <a:ln>
                <a:solidFill>
                  <a:schemeClr val="tx2"/>
                </a:solid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F932C75-9708-4647-BE06-2EA3492B7D91}"/>
              </a:ext>
            </a:extLst>
          </p:cNvPr>
          <p:cNvSpPr>
            <a:spLocks noGrp="1"/>
          </p:cNvSpPr>
          <p:nvPr>
            <p:ph type="sldNum" sz="quarter" idx="12"/>
          </p:nvPr>
        </p:nvSpPr>
        <p:spPr/>
        <p:txBody>
          <a:bodyPr/>
          <a:lstStyle/>
          <a:p>
            <a:fld id="{30F35C39-F39F-4C0B-997D-CB1EB03A2CEE}" type="slidenum">
              <a:rPr lang="en-US" smtClean="0"/>
              <a:t>88</a:t>
            </a:fld>
            <a:endParaRPr lang="en-US"/>
          </a:p>
        </p:txBody>
      </p:sp>
    </p:spTree>
    <p:extLst>
      <p:ext uri="{BB962C8B-B14F-4D97-AF65-F5344CB8AC3E}">
        <p14:creationId xmlns:p14="http://schemas.microsoft.com/office/powerpoint/2010/main" val="33556286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DFAA0-52B2-43E6-B9D7-4B88A3B052E4}"/>
              </a:ext>
            </a:extLst>
          </p:cNvPr>
          <p:cNvSpPr>
            <a:spLocks noGrp="1"/>
          </p:cNvSpPr>
          <p:nvPr>
            <p:ph type="title"/>
          </p:nvPr>
        </p:nvSpPr>
        <p:spPr>
          <a:xfrm>
            <a:off x="304800" y="136524"/>
            <a:ext cx="8686800" cy="1325563"/>
          </a:xfrm>
        </p:spPr>
        <p:txBody>
          <a:bodyPr>
            <a:normAutofit/>
          </a:bodyPr>
          <a:lstStyle/>
          <a:p>
            <a:r>
              <a:rPr lang="en-US" dirty="0"/>
              <a:t>Estimating Effective Winter Rainfall</a:t>
            </a:r>
            <a:br>
              <a:rPr lang="en-US" dirty="0"/>
            </a:br>
            <a:r>
              <a:rPr lang="en-US" sz="2800" dirty="0"/>
              <a:t>Example</a:t>
            </a:r>
            <a:endParaRPr lang="en-US" dirty="0"/>
          </a:p>
        </p:txBody>
      </p:sp>
      <p:sp>
        <p:nvSpPr>
          <p:cNvPr id="2" name="Slide Number Placeholder 1">
            <a:extLst>
              <a:ext uri="{FF2B5EF4-FFF2-40B4-BE49-F238E27FC236}">
                <a16:creationId xmlns:a16="http://schemas.microsoft.com/office/drawing/2014/main" id="{DFC93FE7-DB4B-4C0F-9DD3-3F4D1E4107CE}"/>
              </a:ext>
            </a:extLst>
          </p:cNvPr>
          <p:cNvSpPr>
            <a:spLocks noGrp="1"/>
          </p:cNvSpPr>
          <p:nvPr>
            <p:ph type="sldNum" sz="quarter" idx="12"/>
          </p:nvPr>
        </p:nvSpPr>
        <p:spPr/>
        <p:txBody>
          <a:bodyPr/>
          <a:lstStyle/>
          <a:p>
            <a:fld id="{30F35C39-F39F-4C0B-997D-CB1EB03A2CEE}" type="slidenum">
              <a:rPr lang="en-US" smtClean="0"/>
              <a:t>89</a:t>
            </a:fld>
            <a:endParaRPr lang="en-US"/>
          </a:p>
        </p:txBody>
      </p:sp>
      <p:graphicFrame>
        <p:nvGraphicFramePr>
          <p:cNvPr id="8" name="Table 7">
            <a:extLst>
              <a:ext uri="{FF2B5EF4-FFF2-40B4-BE49-F238E27FC236}">
                <a16:creationId xmlns:a16="http://schemas.microsoft.com/office/drawing/2014/main" id="{AE59121D-0A50-4D22-9C01-EECC9AC38DF7}"/>
              </a:ext>
            </a:extLst>
          </p:cNvPr>
          <p:cNvGraphicFramePr>
            <a:graphicFrameLocks noGrp="1"/>
          </p:cNvGraphicFramePr>
          <p:nvPr>
            <p:extLst>
              <p:ext uri="{D42A27DB-BD31-4B8C-83A1-F6EECF244321}">
                <p14:modId xmlns:p14="http://schemas.microsoft.com/office/powerpoint/2010/main" val="3825862444"/>
              </p:ext>
            </p:extLst>
          </p:nvPr>
        </p:nvGraphicFramePr>
        <p:xfrm>
          <a:off x="1333500" y="2745487"/>
          <a:ext cx="6629400" cy="3096041"/>
        </p:xfrm>
        <a:graphic>
          <a:graphicData uri="http://schemas.openxmlformats.org/drawingml/2006/table">
            <a:tbl>
              <a:tblPr firstRow="1" firstCol="1" bandRow="1">
                <a:tableStyleId>{5C22544A-7EE6-4342-B048-85BDC9FD1C3A}</a:tableStyleId>
              </a:tblPr>
              <a:tblGrid>
                <a:gridCol w="1862190">
                  <a:extLst>
                    <a:ext uri="{9D8B030D-6E8A-4147-A177-3AD203B41FA5}">
                      <a16:colId xmlns:a16="http://schemas.microsoft.com/office/drawing/2014/main" val="3858456320"/>
                    </a:ext>
                  </a:extLst>
                </a:gridCol>
                <a:gridCol w="1589070">
                  <a:extLst>
                    <a:ext uri="{9D8B030D-6E8A-4147-A177-3AD203B41FA5}">
                      <a16:colId xmlns:a16="http://schemas.microsoft.com/office/drawing/2014/main" val="2705979817"/>
                    </a:ext>
                  </a:extLst>
                </a:gridCol>
                <a:gridCol w="1589070">
                  <a:extLst>
                    <a:ext uri="{9D8B030D-6E8A-4147-A177-3AD203B41FA5}">
                      <a16:colId xmlns:a16="http://schemas.microsoft.com/office/drawing/2014/main" val="1263038347"/>
                    </a:ext>
                  </a:extLst>
                </a:gridCol>
                <a:gridCol w="1589070">
                  <a:extLst>
                    <a:ext uri="{9D8B030D-6E8A-4147-A177-3AD203B41FA5}">
                      <a16:colId xmlns:a16="http://schemas.microsoft.com/office/drawing/2014/main" val="270229446"/>
                    </a:ext>
                  </a:extLst>
                </a:gridCol>
              </a:tblGrid>
              <a:tr h="478571">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u="none" strike="noStrike" dirty="0">
                          <a:effectLst/>
                        </a:rPr>
                        <a:t> </a:t>
                      </a:r>
                      <a:r>
                        <a:rPr lang="en-US" sz="2400" b="0" u="none" strike="noStrike" dirty="0">
                          <a:solidFill>
                            <a:sysClr val="windowText" lastClr="000000"/>
                          </a:solidFill>
                          <a:effectLst/>
                        </a:rPr>
                        <a:t>ET Zone 12</a:t>
                      </a:r>
                      <a:r>
                        <a:rPr lang="en-US" sz="2400" b="0" i="0" u="none" strike="noStrike" dirty="0">
                          <a:solidFill>
                            <a:sysClr val="windowText" lastClr="000000"/>
                          </a:solidFill>
                          <a:effectLst/>
                          <a:latin typeface="Calibri" panose="020F0502020204030204" pitchFamily="34" charset="0"/>
                        </a:rPr>
                        <a:t> </a:t>
                      </a:r>
                      <a:r>
                        <a:rPr lang="en-US" sz="2400" b="0" u="none" strike="noStrike" dirty="0">
                          <a:solidFill>
                            <a:sysClr val="windowText" lastClr="000000"/>
                          </a:solidFill>
                          <a:effectLst/>
                        </a:rPr>
                        <a:t>Merced 2016</a:t>
                      </a:r>
                      <a:endParaRPr lang="en-US" sz="2400" b="0" i="0" u="none" strike="noStrike" dirty="0">
                        <a:solidFill>
                          <a:sysClr val="windowText" lastClr="000000"/>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1969562"/>
                  </a:ext>
                </a:extLst>
              </a:tr>
              <a:tr h="674846">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b"/>
                      <a:r>
                        <a:rPr lang="en-US" sz="2400" u="none" strike="noStrike" dirty="0">
                          <a:effectLst/>
                        </a:rPr>
                        <a:t>Monthly Rainfall (in)</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2400" u="none" strike="noStrike" dirty="0">
                          <a:effectLst/>
                        </a:rPr>
                        <a:t>Monthly </a:t>
                      </a:r>
                    </a:p>
                    <a:p>
                      <a:pPr algn="l" fontAlgn="b"/>
                      <a:r>
                        <a:rPr lang="en-US" sz="2400" u="none" strike="noStrike" dirty="0">
                          <a:effectLst/>
                        </a:rPr>
                        <a:t>ETc (in)</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2400" u="none" strike="noStrike" dirty="0">
                          <a:effectLst/>
                        </a:rPr>
                        <a:t>Effective Rainfall (in)</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31909880"/>
                  </a:ext>
                </a:extLst>
              </a:tr>
              <a:tr h="372844">
                <a:tc>
                  <a:txBody>
                    <a:bodyPr/>
                    <a:lstStyle/>
                    <a:p>
                      <a:pPr algn="l" fontAlgn="b"/>
                      <a:r>
                        <a:rPr lang="en-US" sz="2400" b="0" u="none" strike="noStrike" dirty="0">
                          <a:solidFill>
                            <a:sysClr val="windowText" lastClr="000000"/>
                          </a:solidFill>
                          <a:effectLst/>
                        </a:rPr>
                        <a:t>Nov 16-30</a:t>
                      </a:r>
                      <a:endParaRPr lang="en-US" sz="2400" b="0" i="0" u="none" strike="noStrike" dirty="0">
                        <a:solidFill>
                          <a:sysClr val="windowText" lastClr="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u="none" strike="noStrike" dirty="0">
                          <a:effectLst/>
                        </a:rPr>
                        <a:t>0.92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0.61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0.31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17224857"/>
                  </a:ext>
                </a:extLst>
              </a:tr>
              <a:tr h="372844">
                <a:tc>
                  <a:txBody>
                    <a:bodyPr/>
                    <a:lstStyle/>
                    <a:p>
                      <a:pPr algn="l" fontAlgn="b"/>
                      <a:r>
                        <a:rPr lang="en-US" sz="2400" b="0" u="none" strike="noStrike" dirty="0">
                          <a:solidFill>
                            <a:sysClr val="windowText" lastClr="000000"/>
                          </a:solidFill>
                          <a:effectLst/>
                        </a:rPr>
                        <a:t>Dec</a:t>
                      </a:r>
                      <a:endParaRPr lang="en-US" sz="2400" b="0" i="0" u="none" strike="noStrike" dirty="0">
                        <a:solidFill>
                          <a:sysClr val="windowText" lastClr="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u="none" strike="noStrike" dirty="0">
                          <a:effectLst/>
                        </a:rPr>
                        <a:t>2.23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0.40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1.83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4290773"/>
                  </a:ext>
                </a:extLst>
              </a:tr>
              <a:tr h="372844">
                <a:tc>
                  <a:txBody>
                    <a:bodyPr/>
                    <a:lstStyle/>
                    <a:p>
                      <a:pPr algn="l" fontAlgn="b"/>
                      <a:r>
                        <a:rPr lang="en-US" sz="2400" b="0" u="none" strike="noStrike" dirty="0">
                          <a:solidFill>
                            <a:sysClr val="windowText" lastClr="000000"/>
                          </a:solidFill>
                          <a:effectLst/>
                        </a:rPr>
                        <a:t>Jan</a:t>
                      </a:r>
                      <a:endParaRPr lang="en-US" sz="2400" b="0" i="0" u="none" strike="noStrike" dirty="0">
                        <a:solidFill>
                          <a:sysClr val="windowText" lastClr="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u="none" strike="noStrike" dirty="0">
                          <a:effectLst/>
                        </a:rPr>
                        <a:t>2.75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0.50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2.25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6841067"/>
                  </a:ext>
                </a:extLst>
              </a:tr>
              <a:tr h="372844">
                <a:tc>
                  <a:txBody>
                    <a:bodyPr/>
                    <a:lstStyle/>
                    <a:p>
                      <a:pPr algn="l" fontAlgn="b"/>
                      <a:r>
                        <a:rPr lang="en-US" sz="2400" b="0" u="none" strike="noStrike" dirty="0">
                          <a:solidFill>
                            <a:sysClr val="windowText" lastClr="000000"/>
                          </a:solidFill>
                          <a:effectLst/>
                        </a:rPr>
                        <a:t>Feb</a:t>
                      </a:r>
                      <a:endParaRPr lang="en-US" sz="2400" b="0" i="0" u="none" strike="noStrike" dirty="0">
                        <a:solidFill>
                          <a:sysClr val="windowText" lastClr="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u="none" strike="noStrike">
                          <a:effectLst/>
                        </a:rPr>
                        <a:t>2.36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0.81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2400" u="none" strike="noStrike" dirty="0">
                          <a:effectLst/>
                        </a:rPr>
                        <a:t>1.55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6856120"/>
                  </a:ext>
                </a:extLst>
              </a:tr>
              <a:tr h="372844">
                <a:tc>
                  <a:txBody>
                    <a:bodyPr/>
                    <a:lstStyle/>
                    <a:p>
                      <a:pPr algn="l" fontAlgn="b"/>
                      <a:r>
                        <a:rPr lang="en-US" sz="2400" b="0" u="none" strike="noStrike" dirty="0">
                          <a:solidFill>
                            <a:sysClr val="windowText" lastClr="000000"/>
                          </a:solidFill>
                          <a:effectLst/>
                        </a:rPr>
                        <a:t>Total</a:t>
                      </a:r>
                      <a:endParaRPr lang="en-US" sz="2400" b="0" i="0" u="none" strike="noStrike" dirty="0">
                        <a:solidFill>
                          <a:sysClr val="windowText" lastClr="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6.0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6259331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027B68-4EBB-4639-BD7B-310D0158F6E4}"/>
                  </a:ext>
                </a:extLst>
              </p:cNvPr>
              <p:cNvSpPr txBox="1"/>
              <p:nvPr/>
            </p:nvSpPr>
            <p:spPr>
              <a:xfrm>
                <a:off x="642295" y="1861332"/>
                <a:ext cx="8011809" cy="369332"/>
              </a:xfrm>
              <a:prstGeom prst="rect">
                <a:avLst/>
              </a:prstGeom>
              <a:noFill/>
              <a:ln w="19050">
                <a:solidFill>
                  <a:schemeClr val="tx2"/>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chemeClr val="accent1">
                              <a:lumMod val="50000"/>
                            </a:schemeClr>
                          </a:solidFill>
                          <a:latin typeface="Cambria Math" panose="02040503050406030204" pitchFamily="18" charset="0"/>
                        </a:rPr>
                        <m:t>Monthly</m:t>
                      </m:r>
                      <m:r>
                        <a:rPr lang="en-US" sz="2400" smtClean="0">
                          <a:solidFill>
                            <a:schemeClr val="accent1">
                              <a:lumMod val="50000"/>
                            </a:schemeClr>
                          </a:solidFill>
                          <a:latin typeface="Cambria Math" panose="02040503050406030204" pitchFamily="18" charset="0"/>
                        </a:rPr>
                        <m:t> </m:t>
                      </m:r>
                      <m:r>
                        <m:rPr>
                          <m:sty m:val="p"/>
                        </m:rPr>
                        <a:rPr lang="en-US" sz="2400" smtClean="0">
                          <a:solidFill>
                            <a:schemeClr val="accent1">
                              <a:lumMod val="50000"/>
                            </a:schemeClr>
                          </a:solidFill>
                          <a:latin typeface="Cambria Math" panose="02040503050406030204" pitchFamily="18" charset="0"/>
                        </a:rPr>
                        <m:t>Rainfall</m:t>
                      </m:r>
                      <m:r>
                        <a:rPr lang="en-US" sz="2400" smtClean="0">
                          <a:solidFill>
                            <a:schemeClr val="accent1">
                              <a:lumMod val="50000"/>
                            </a:schemeClr>
                          </a:solidFill>
                          <a:latin typeface="Cambria Math" panose="02040503050406030204" pitchFamily="18" charset="0"/>
                        </a:rPr>
                        <m:t> −</m:t>
                      </m:r>
                      <m:r>
                        <m:rPr>
                          <m:sty m:val="p"/>
                        </m:rPr>
                        <a:rPr lang="en-US" sz="2400" smtClean="0">
                          <a:solidFill>
                            <a:schemeClr val="accent1">
                              <a:lumMod val="50000"/>
                            </a:schemeClr>
                          </a:solidFill>
                          <a:latin typeface="Cambria Math" panose="02040503050406030204" pitchFamily="18" charset="0"/>
                        </a:rPr>
                        <m:t>Monthly</m:t>
                      </m:r>
                      <m:r>
                        <a:rPr lang="en-US" sz="2400" smtClean="0">
                          <a:solidFill>
                            <a:schemeClr val="accent1">
                              <a:lumMod val="50000"/>
                            </a:schemeClr>
                          </a:solidFill>
                          <a:latin typeface="Cambria Math" panose="02040503050406030204" pitchFamily="18" charset="0"/>
                        </a:rPr>
                        <m:t> </m:t>
                      </m:r>
                      <m:r>
                        <m:rPr>
                          <m:sty m:val="p"/>
                        </m:rPr>
                        <a:rPr lang="en-US" sz="2400" smtClean="0">
                          <a:solidFill>
                            <a:schemeClr val="accent1">
                              <a:lumMod val="50000"/>
                            </a:schemeClr>
                          </a:solidFill>
                          <a:latin typeface="Cambria Math" panose="02040503050406030204" pitchFamily="18" charset="0"/>
                        </a:rPr>
                        <m:t>ETc</m:t>
                      </m:r>
                      <m:r>
                        <a:rPr lang="en-US" sz="2400" b="0" i="0" smtClean="0">
                          <a:solidFill>
                            <a:schemeClr val="accent1">
                              <a:lumMod val="50000"/>
                            </a:schemeClr>
                          </a:solidFill>
                          <a:latin typeface="Cambria Math" panose="02040503050406030204" pitchFamily="18" charset="0"/>
                        </a:rPr>
                        <m:t>=</m:t>
                      </m:r>
                      <m:r>
                        <m:rPr>
                          <m:sty m:val="p"/>
                        </m:rPr>
                        <a:rPr lang="en-US" sz="2400" b="0" i="0" smtClean="0">
                          <a:solidFill>
                            <a:schemeClr val="accent1">
                              <a:lumMod val="50000"/>
                            </a:schemeClr>
                          </a:solidFill>
                          <a:latin typeface="Cambria Math" panose="02040503050406030204" pitchFamily="18" charset="0"/>
                        </a:rPr>
                        <m:t>Effective</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Winter</m:t>
                      </m:r>
                      <m:r>
                        <a:rPr lang="en-US" sz="2400" b="0" i="0" smtClean="0">
                          <a:solidFill>
                            <a:schemeClr val="accent1">
                              <a:lumMod val="50000"/>
                            </a:schemeClr>
                          </a:solidFill>
                          <a:latin typeface="Cambria Math" panose="02040503050406030204" pitchFamily="18" charset="0"/>
                        </a:rPr>
                        <m:t> </m:t>
                      </m:r>
                      <m:r>
                        <m:rPr>
                          <m:sty m:val="p"/>
                        </m:rPr>
                        <a:rPr lang="en-US" sz="2400" b="0" i="0" smtClean="0">
                          <a:solidFill>
                            <a:schemeClr val="accent1">
                              <a:lumMod val="50000"/>
                            </a:schemeClr>
                          </a:solidFill>
                          <a:latin typeface="Cambria Math" panose="02040503050406030204" pitchFamily="18" charset="0"/>
                        </a:rPr>
                        <m:t>Rainfall</m:t>
                      </m:r>
                    </m:oMath>
                  </m:oMathPara>
                </a14:m>
                <a:endParaRPr lang="en-US" sz="2400" dirty="0">
                  <a:solidFill>
                    <a:schemeClr val="accent1">
                      <a:lumMod val="50000"/>
                    </a:schemeClr>
                  </a:solidFill>
                </a:endParaRPr>
              </a:p>
            </p:txBody>
          </p:sp>
        </mc:Choice>
        <mc:Fallback xmlns="">
          <p:sp>
            <p:nvSpPr>
              <p:cNvPr id="7" name="TextBox 6">
                <a:extLst>
                  <a:ext uri="{FF2B5EF4-FFF2-40B4-BE49-F238E27FC236}">
                    <a16:creationId xmlns:a16="http://schemas.microsoft.com/office/drawing/2014/main" id="{F1027B68-4EBB-4639-BD7B-310D0158F6E4}"/>
                  </a:ext>
                </a:extLst>
              </p:cNvPr>
              <p:cNvSpPr txBox="1">
                <a:spLocks noRot="1" noChangeAspect="1" noMove="1" noResize="1" noEditPoints="1" noAdjustHandles="1" noChangeArrowheads="1" noChangeShapeType="1" noTextEdit="1"/>
              </p:cNvSpPr>
              <p:nvPr/>
            </p:nvSpPr>
            <p:spPr>
              <a:xfrm>
                <a:off x="642295" y="1861332"/>
                <a:ext cx="8011809" cy="369332"/>
              </a:xfrm>
              <a:prstGeom prst="rect">
                <a:avLst/>
              </a:prstGeom>
              <a:blipFill>
                <a:blip r:embed="rId3"/>
                <a:stretch>
                  <a:fillRect r="-228" b="-29688"/>
                </a:stretch>
              </a:blipFill>
              <a:ln w="19050">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101957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600" b="1" dirty="0">
                <a:latin typeface="+mn-lt"/>
                <a:ea typeface="ＭＳ Ｐゴシック" charset="-128"/>
              </a:rPr>
              <a:t>Irrigation and </a:t>
            </a:r>
            <a:r>
              <a:rPr lang="en-US" b="1" dirty="0">
                <a:latin typeface="+mn-lt"/>
                <a:ea typeface="ＭＳ Ｐゴシック" charset="-128"/>
              </a:rPr>
              <a:t>Nitrogen</a:t>
            </a:r>
            <a:r>
              <a:rPr lang="en-US" sz="3600" b="1" dirty="0">
                <a:latin typeface="+mn-lt"/>
                <a:ea typeface="ＭＳ Ｐゴシック" charset="-128"/>
              </a:rPr>
              <a:t> Management Plan </a:t>
            </a:r>
            <a:r>
              <a:rPr lang="en-US" b="1" dirty="0">
                <a:latin typeface="+mn-lt"/>
                <a:ea typeface="ＭＳ Ｐゴシック" charset="-128"/>
              </a:rPr>
              <a:t>Certification</a:t>
            </a:r>
            <a:r>
              <a:rPr lang="en-US" sz="3600" b="1" dirty="0">
                <a:latin typeface="+mn-lt"/>
                <a:ea typeface="ＭＳ Ｐゴシック" charset="-128"/>
              </a:rPr>
              <a:t> Training</a:t>
            </a:r>
            <a:br>
              <a:rPr lang="en-US" sz="3600" b="1" dirty="0">
                <a:latin typeface="+mn-lt"/>
                <a:ea typeface="ＭＳ Ｐゴシック" charset="-128"/>
              </a:rPr>
            </a:br>
            <a:endParaRPr lang="en-US" sz="3600" i="1" dirty="0">
              <a:latin typeface="+mn-lt"/>
            </a:endParaRPr>
          </a:p>
        </p:txBody>
      </p:sp>
      <p:sp>
        <p:nvSpPr>
          <p:cNvPr id="5" name="Content Placeholder 4"/>
          <p:cNvSpPr>
            <a:spLocks noGrp="1"/>
          </p:cNvSpPr>
          <p:nvPr>
            <p:ph idx="1"/>
          </p:nvPr>
        </p:nvSpPr>
        <p:spPr>
          <a:xfrm>
            <a:off x="628650" y="2034196"/>
            <a:ext cx="7886700" cy="4351338"/>
          </a:xfrm>
        </p:spPr>
        <p:txBody>
          <a:bodyPr>
            <a:normAutofit/>
          </a:bodyPr>
          <a:lstStyle/>
          <a:p>
            <a:r>
              <a:rPr lang="en-US" sz="2800" dirty="0"/>
              <a:t>Project administered by the Coalition for Urban Rural Environmental Stewardship (</a:t>
            </a:r>
            <a:r>
              <a:rPr lang="en-US" sz="2800" b="1" dirty="0"/>
              <a:t>CURES</a:t>
            </a:r>
            <a:r>
              <a:rPr lang="en-US" sz="2800" dirty="0"/>
              <a:t>) </a:t>
            </a:r>
          </a:p>
          <a:p>
            <a:pPr marL="0" indent="0">
              <a:buNone/>
            </a:pPr>
            <a:endParaRPr lang="en-US" sz="2800" dirty="0"/>
          </a:p>
          <a:p>
            <a:r>
              <a:rPr lang="en-US" sz="2800" dirty="0"/>
              <a:t>Certification presentations are by Certified Crop Advisors (CCA) who have completed the UC/CDFA Nitrogen Management Program as a trainer</a:t>
            </a:r>
          </a:p>
          <a:p>
            <a:pPr marL="0" indent="0">
              <a:buNone/>
            </a:pPr>
            <a:endParaRPr lang="en-US" sz="2800" dirty="0"/>
          </a:p>
          <a:p>
            <a:r>
              <a:rPr lang="en-US" sz="2800" dirty="0"/>
              <a:t>Coalitions facilitate the training meetings</a:t>
            </a:r>
          </a:p>
        </p:txBody>
      </p:sp>
      <p:sp>
        <p:nvSpPr>
          <p:cNvPr id="3" name="Slide Number Placeholder 2">
            <a:extLst>
              <a:ext uri="{FF2B5EF4-FFF2-40B4-BE49-F238E27FC236}">
                <a16:creationId xmlns:a16="http://schemas.microsoft.com/office/drawing/2014/main" id="{6187839F-06BE-45BC-AED2-5E2F6EB740BC}"/>
              </a:ext>
            </a:extLst>
          </p:cNvPr>
          <p:cNvSpPr>
            <a:spLocks noGrp="1"/>
          </p:cNvSpPr>
          <p:nvPr>
            <p:ph type="sldNum" sz="quarter" idx="12"/>
          </p:nvPr>
        </p:nvSpPr>
        <p:spPr/>
        <p:txBody>
          <a:bodyPr/>
          <a:lstStyle/>
          <a:p>
            <a:fld id="{30F35C39-F39F-4C0B-997D-CB1EB03A2CEE}" type="slidenum">
              <a:rPr lang="en-US" smtClean="0"/>
              <a:t>9</a:t>
            </a:fld>
            <a:endParaRPr lang="en-US"/>
          </a:p>
        </p:txBody>
      </p:sp>
    </p:spTree>
    <p:extLst>
      <p:ext uri="{BB962C8B-B14F-4D97-AF65-F5344CB8AC3E}">
        <p14:creationId xmlns:p14="http://schemas.microsoft.com/office/powerpoint/2010/main" val="7269640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CAC8-7C21-41DF-827A-7417D6AC20B4}"/>
              </a:ext>
            </a:extLst>
          </p:cNvPr>
          <p:cNvSpPr>
            <a:spLocks noGrp="1"/>
          </p:cNvSpPr>
          <p:nvPr>
            <p:ph type="title"/>
          </p:nvPr>
        </p:nvSpPr>
        <p:spPr/>
        <p:txBody>
          <a:bodyPr>
            <a:normAutofit/>
          </a:bodyPr>
          <a:lstStyle/>
          <a:p>
            <a:r>
              <a:rPr lang="en-US" dirty="0"/>
              <a:t>Estimating Stored Soil Moisture </a:t>
            </a:r>
            <a:br>
              <a:rPr lang="en-US" dirty="0"/>
            </a:br>
            <a:r>
              <a:rPr lang="en-US" sz="2800" dirty="0"/>
              <a:t>From Winter Rainfall Example</a:t>
            </a:r>
            <a:endParaRPr lang="en-US" dirty="0"/>
          </a:p>
        </p:txBody>
      </p:sp>
      <p:sp>
        <p:nvSpPr>
          <p:cNvPr id="6" name="Content Placeholder 5">
            <a:extLst>
              <a:ext uri="{FF2B5EF4-FFF2-40B4-BE49-F238E27FC236}">
                <a16:creationId xmlns:a16="http://schemas.microsoft.com/office/drawing/2014/main" id="{E451805C-0902-43D7-B5A9-3AD77FC581AE}"/>
              </a:ext>
            </a:extLst>
          </p:cNvPr>
          <p:cNvSpPr>
            <a:spLocks noGrp="1"/>
          </p:cNvSpPr>
          <p:nvPr>
            <p:ph idx="1"/>
          </p:nvPr>
        </p:nvSpPr>
        <p:spPr/>
        <p:txBody>
          <a:bodyPr>
            <a:normAutofit fontScale="92500" lnSpcReduction="10000"/>
          </a:bodyPr>
          <a:lstStyle/>
          <a:p>
            <a:r>
              <a:rPr lang="en-US" dirty="0"/>
              <a:t>Almond orchard in Merced </a:t>
            </a:r>
          </a:p>
          <a:p>
            <a:pPr lvl="1"/>
            <a:r>
              <a:rPr lang="en-US" dirty="0"/>
              <a:t>clay loam soil available water holding capacity = 2.0 in/ft</a:t>
            </a:r>
          </a:p>
          <a:p>
            <a:pPr lvl="1"/>
            <a:r>
              <a:rPr lang="en-US" dirty="0"/>
              <a:t>4ft crop rooting depth</a:t>
            </a:r>
          </a:p>
          <a:p>
            <a:pPr lvl="1"/>
            <a:r>
              <a:rPr lang="en-US" dirty="0"/>
              <a:t>total effective winter rainfall = 6.0 in  </a:t>
            </a:r>
          </a:p>
          <a:p>
            <a:endParaRPr lang="en-US" dirty="0"/>
          </a:p>
          <a:p>
            <a:endParaRPr lang="en-US" dirty="0"/>
          </a:p>
          <a:p>
            <a:r>
              <a:rPr lang="en-US" dirty="0"/>
              <a:t>6.0 in of rainfall will be stored in the soil </a:t>
            </a:r>
          </a:p>
          <a:p>
            <a:pPr lvl="1"/>
            <a:r>
              <a:rPr lang="en-US" dirty="0"/>
              <a:t>Only about ½ of the available 6.0 in can be used before inducing crop stress therefore </a:t>
            </a:r>
            <a:r>
              <a:rPr lang="en-US" b="1" dirty="0"/>
              <a:t>3.0 in</a:t>
            </a:r>
            <a:r>
              <a:rPr lang="en-US" dirty="0"/>
              <a:t> (6.0 / 2) can be used for scheduling </a:t>
            </a:r>
          </a:p>
          <a:p>
            <a:pPr lvl="1"/>
            <a:r>
              <a:rPr lang="en-US" dirty="0"/>
              <a:t>If post harvest irrigation or frost protection water was applied, it should be added up the 8.0 inch maximum</a:t>
            </a:r>
          </a:p>
          <a:p>
            <a:endParaRPr lang="en-US" dirty="0"/>
          </a:p>
          <a:p>
            <a:pPr lvl="1"/>
            <a:endParaRPr lang="en-US" dirty="0"/>
          </a:p>
          <a:p>
            <a:pPr lvl="1"/>
            <a:endParaRPr lang="en-US" dirty="0"/>
          </a:p>
          <a:p>
            <a:pPr lvl="1"/>
            <a:endParaRPr lang="en-US" dirty="0"/>
          </a:p>
          <a:p>
            <a:endParaRPr lang="en-US" dirty="0"/>
          </a:p>
        </p:txBody>
      </p:sp>
      <p:sp>
        <p:nvSpPr>
          <p:cNvPr id="3" name="Slide Number Placeholder 2">
            <a:extLst>
              <a:ext uri="{FF2B5EF4-FFF2-40B4-BE49-F238E27FC236}">
                <a16:creationId xmlns:a16="http://schemas.microsoft.com/office/drawing/2014/main" id="{28445195-8EAF-426C-ACCB-B32916C272D2}"/>
              </a:ext>
            </a:extLst>
          </p:cNvPr>
          <p:cNvSpPr>
            <a:spLocks noGrp="1"/>
          </p:cNvSpPr>
          <p:nvPr>
            <p:ph type="sldNum" sz="quarter" idx="12"/>
          </p:nvPr>
        </p:nvSpPr>
        <p:spPr/>
        <p:txBody>
          <a:bodyPr/>
          <a:lstStyle/>
          <a:p>
            <a:fld id="{30F35C39-F39F-4C0B-997D-CB1EB03A2CEE}" type="slidenum">
              <a:rPr lang="en-US" smtClean="0"/>
              <a:t>90</a:t>
            </a:fld>
            <a:endParaRPr lang="en-US"/>
          </a:p>
        </p:txBody>
      </p:sp>
      <p:graphicFrame>
        <p:nvGraphicFramePr>
          <p:cNvPr id="5" name="Content Placeholder 4">
            <a:extLst>
              <a:ext uri="{FF2B5EF4-FFF2-40B4-BE49-F238E27FC236}">
                <a16:creationId xmlns:a16="http://schemas.microsoft.com/office/drawing/2014/main" id="{1A67F5C9-D301-4CC3-B925-BD1F2B50A30A}"/>
              </a:ext>
            </a:extLst>
          </p:cNvPr>
          <p:cNvGraphicFramePr>
            <a:graphicFrameLocks/>
          </p:cNvGraphicFramePr>
          <p:nvPr>
            <p:extLst>
              <p:ext uri="{D42A27DB-BD31-4B8C-83A1-F6EECF244321}">
                <p14:modId xmlns:p14="http://schemas.microsoft.com/office/powerpoint/2010/main" val="1202948532"/>
              </p:ext>
            </p:extLst>
          </p:nvPr>
        </p:nvGraphicFramePr>
        <p:xfrm>
          <a:off x="2272054" y="3352800"/>
          <a:ext cx="4599892" cy="533400"/>
        </p:xfrm>
        <a:graphic>
          <a:graphicData uri="http://schemas.openxmlformats.org/drawingml/2006/table">
            <a:tbl>
              <a:tblPr/>
              <a:tblGrid>
                <a:gridCol w="1139825">
                  <a:extLst>
                    <a:ext uri="{9D8B030D-6E8A-4147-A177-3AD203B41FA5}">
                      <a16:colId xmlns:a16="http://schemas.microsoft.com/office/drawing/2014/main" val="856610918"/>
                    </a:ext>
                  </a:extLst>
                </a:gridCol>
                <a:gridCol w="187554">
                  <a:extLst>
                    <a:ext uri="{9D8B030D-6E8A-4147-A177-3AD203B41FA5}">
                      <a16:colId xmlns:a16="http://schemas.microsoft.com/office/drawing/2014/main" val="126364997"/>
                    </a:ext>
                  </a:extLst>
                </a:gridCol>
                <a:gridCol w="630237">
                  <a:extLst>
                    <a:ext uri="{9D8B030D-6E8A-4147-A177-3AD203B41FA5}">
                      <a16:colId xmlns:a16="http://schemas.microsoft.com/office/drawing/2014/main" val="4029269048"/>
                    </a:ext>
                  </a:extLst>
                </a:gridCol>
                <a:gridCol w="174515">
                  <a:extLst>
                    <a:ext uri="{9D8B030D-6E8A-4147-A177-3AD203B41FA5}">
                      <a16:colId xmlns:a16="http://schemas.microsoft.com/office/drawing/2014/main" val="3832194697"/>
                    </a:ext>
                  </a:extLst>
                </a:gridCol>
                <a:gridCol w="963613">
                  <a:extLst>
                    <a:ext uri="{9D8B030D-6E8A-4147-A177-3AD203B41FA5}">
                      <a16:colId xmlns:a16="http://schemas.microsoft.com/office/drawing/2014/main" val="3268867690"/>
                    </a:ext>
                  </a:extLst>
                </a:gridCol>
                <a:gridCol w="608798">
                  <a:extLst>
                    <a:ext uri="{9D8B030D-6E8A-4147-A177-3AD203B41FA5}">
                      <a16:colId xmlns:a16="http://schemas.microsoft.com/office/drawing/2014/main" val="1028034845"/>
                    </a:ext>
                  </a:extLst>
                </a:gridCol>
                <a:gridCol w="895350">
                  <a:extLst>
                    <a:ext uri="{9D8B030D-6E8A-4147-A177-3AD203B41FA5}">
                      <a16:colId xmlns:a16="http://schemas.microsoft.com/office/drawing/2014/main" val="1909426737"/>
                    </a:ext>
                  </a:extLst>
                </a:gridCol>
              </a:tblGrid>
              <a:tr h="533400">
                <a:tc>
                  <a:txBody>
                    <a:bodyPr/>
                    <a:lstStyle/>
                    <a:p>
                      <a:pPr algn="ctr"/>
                      <a:r>
                        <a:rPr lang="en-US" sz="2400" dirty="0">
                          <a:solidFill>
                            <a:schemeClr val="tx2"/>
                          </a:solidFill>
                          <a:effectLst/>
                        </a:rPr>
                        <a:t>2.0 in/ft</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effectLst/>
                        </a:rPr>
                        <a:t>x</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effectLst/>
                        </a:rPr>
                        <a:t> 4 ft</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effectLst/>
                        </a:rPr>
                        <a:t>=</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effectLst/>
                        </a:rPr>
                        <a:t> 8.0 in </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effectLst/>
                        </a:rPr>
                        <a:t>&gt;</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2"/>
                          </a:solidFill>
                          <a:effectLst/>
                        </a:rPr>
                        <a:t>6.0 in </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78752"/>
                  </a:ext>
                </a:extLst>
              </a:tr>
            </a:tbl>
          </a:graphicData>
        </a:graphic>
      </p:graphicFrame>
    </p:spTree>
    <p:extLst>
      <p:ext uri="{BB962C8B-B14F-4D97-AF65-F5344CB8AC3E}">
        <p14:creationId xmlns:p14="http://schemas.microsoft.com/office/powerpoint/2010/main" val="32036176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0EA95-D61D-4ED7-9080-B45FBD442F6A}"/>
              </a:ext>
            </a:extLst>
          </p:cNvPr>
          <p:cNvSpPr>
            <a:spLocks noGrp="1"/>
          </p:cNvSpPr>
          <p:nvPr>
            <p:ph type="title"/>
          </p:nvPr>
        </p:nvSpPr>
        <p:spPr/>
        <p:txBody>
          <a:bodyPr>
            <a:normAutofit/>
          </a:bodyPr>
          <a:lstStyle/>
          <a:p>
            <a:pPr>
              <a:lnSpc>
                <a:spcPct val="90000"/>
              </a:lnSpc>
            </a:pPr>
            <a:r>
              <a:rPr lang="en-US" dirty="0"/>
              <a:t>In-Season Effective Rainfall</a:t>
            </a:r>
          </a:p>
        </p:txBody>
      </p:sp>
      <p:sp>
        <p:nvSpPr>
          <p:cNvPr id="2" name="Content Placeholder 1">
            <a:extLst>
              <a:ext uri="{FF2B5EF4-FFF2-40B4-BE49-F238E27FC236}">
                <a16:creationId xmlns:a16="http://schemas.microsoft.com/office/drawing/2014/main" id="{56A33154-4C90-4536-928A-E064783D6B7B}"/>
              </a:ext>
            </a:extLst>
          </p:cNvPr>
          <p:cNvSpPr>
            <a:spLocks noGrp="1"/>
          </p:cNvSpPr>
          <p:nvPr>
            <p:ph idx="1"/>
          </p:nvPr>
        </p:nvSpPr>
        <p:spPr/>
        <p:txBody>
          <a:bodyPr/>
          <a:lstStyle/>
          <a:p>
            <a:r>
              <a:rPr lang="en-US" dirty="0"/>
              <a:t>In-season rainfall, that enters and is stored in the root zone, called effective rainfall, should be accounted for when scheduling irrigation </a:t>
            </a:r>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99E07D-14B3-4152-8B82-3F028BC26AFB}"/>
                  </a:ext>
                </a:extLst>
              </p:cNvPr>
              <p:cNvSpPr txBox="1"/>
              <p:nvPr/>
            </p:nvSpPr>
            <p:spPr>
              <a:xfrm>
                <a:off x="584466" y="3886200"/>
                <a:ext cx="7975068" cy="73866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2"/>
                          </a:solidFill>
                          <a:latin typeface="Cambria Math" panose="02040503050406030204" pitchFamily="18" charset="0"/>
                        </a:rPr>
                        <m:t>Effective</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Rainfall</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in</m:t>
                      </m:r>
                      <m:r>
                        <a:rPr lang="en-US" sz="2400" b="0" i="0" smtClean="0">
                          <a:solidFill>
                            <a:schemeClr val="tx2"/>
                          </a:solidFill>
                          <a:latin typeface="Cambria Math" panose="02040503050406030204" pitchFamily="18" charset="0"/>
                        </a:rPr>
                        <m:t>)=</m:t>
                      </m:r>
                    </m:oMath>
                  </m:oMathPara>
                </a14:m>
                <a:endParaRPr lang="en-US" sz="2400" b="0" i="0" dirty="0">
                  <a:solidFill>
                    <a:schemeClr val="tx2"/>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a:solidFill>
                            <a:schemeClr val="tx2"/>
                          </a:solidFill>
                          <a:latin typeface="Cambria Math" panose="02040503050406030204" pitchFamily="18" charset="0"/>
                        </a:rPr>
                        <m:t>[</m:t>
                      </m:r>
                      <m:r>
                        <m:rPr>
                          <m:sty m:val="p"/>
                        </m:rPr>
                        <a:rPr lang="en-US" sz="2400" b="0" i="0" smtClean="0">
                          <a:solidFill>
                            <a:schemeClr val="tx2"/>
                          </a:solidFill>
                          <a:latin typeface="Cambria Math" panose="02040503050406030204" pitchFamily="18" charset="0"/>
                        </a:rPr>
                        <m:t>Rainfall</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from</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event</m:t>
                      </m:r>
                      <m:d>
                        <m:dPr>
                          <m:ctrlPr>
                            <a:rPr lang="en-US" sz="2400" b="0" i="1" smtClean="0">
                              <a:solidFill>
                                <a:schemeClr val="tx2"/>
                              </a:solidFill>
                              <a:latin typeface="Cambria Math" panose="02040503050406030204" pitchFamily="18" charset="0"/>
                            </a:rPr>
                          </m:ctrlPr>
                        </m:dPr>
                        <m:e>
                          <m:r>
                            <m:rPr>
                              <m:sty m:val="p"/>
                            </m:rPr>
                            <a:rPr lang="en-US" sz="2400" b="0" i="0" smtClean="0">
                              <a:solidFill>
                                <a:schemeClr val="tx2"/>
                              </a:solidFill>
                              <a:latin typeface="Cambria Math" panose="02040503050406030204" pitchFamily="18" charset="0"/>
                            </a:rPr>
                            <m:t>in</m:t>
                          </m:r>
                        </m:e>
                      </m:d>
                      <m:r>
                        <a:rPr lang="en-US" sz="2400" b="0" i="0" smtClean="0">
                          <a:solidFill>
                            <a:schemeClr val="tx2"/>
                          </a:solidFill>
                          <a:latin typeface="Cambria Math" panose="02040503050406030204" pitchFamily="18" charset="0"/>
                        </a:rPr>
                        <m:t>−3 </m:t>
                      </m:r>
                      <m:r>
                        <m:rPr>
                          <m:sty m:val="p"/>
                        </m:rPr>
                        <a:rPr lang="en-US" sz="2400" b="0" i="0" smtClean="0">
                          <a:solidFill>
                            <a:schemeClr val="tx2"/>
                          </a:solidFill>
                          <a:latin typeface="Cambria Math" panose="02040503050406030204" pitchFamily="18" charset="0"/>
                        </a:rPr>
                        <m:t>days</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ETo</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after</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event</m:t>
                      </m:r>
                      <m:d>
                        <m:dPr>
                          <m:ctrlPr>
                            <a:rPr lang="en-US" sz="2400" b="0" i="1" smtClean="0">
                              <a:solidFill>
                                <a:schemeClr val="tx2"/>
                              </a:solidFill>
                              <a:latin typeface="Cambria Math" panose="02040503050406030204" pitchFamily="18" charset="0"/>
                            </a:rPr>
                          </m:ctrlPr>
                        </m:dPr>
                        <m:e>
                          <m:r>
                            <m:rPr>
                              <m:sty m:val="p"/>
                            </m:rPr>
                            <a:rPr lang="en-US" sz="2400" b="0" i="0" smtClean="0">
                              <a:solidFill>
                                <a:schemeClr val="tx2"/>
                              </a:solidFill>
                              <a:latin typeface="Cambria Math" panose="02040503050406030204" pitchFamily="18" charset="0"/>
                            </a:rPr>
                            <m:t>in</m:t>
                          </m:r>
                        </m:e>
                      </m:d>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x</m:t>
                      </m:r>
                      <m:r>
                        <a:rPr lang="en-US" sz="2400" b="0" i="0" smtClean="0">
                          <a:solidFill>
                            <a:schemeClr val="tx2"/>
                          </a:solidFill>
                          <a:latin typeface="Cambria Math" panose="02040503050406030204" pitchFamily="18" charset="0"/>
                        </a:rPr>
                        <m:t> 0.75</m:t>
                      </m:r>
                    </m:oMath>
                  </m:oMathPara>
                </a14:m>
                <a:endParaRPr lang="en-US" sz="2400" dirty="0">
                  <a:solidFill>
                    <a:schemeClr val="tx2"/>
                  </a:solidFill>
                </a:endParaRPr>
              </a:p>
            </p:txBody>
          </p:sp>
        </mc:Choice>
        <mc:Fallback xmlns="">
          <p:sp>
            <p:nvSpPr>
              <p:cNvPr id="5" name="TextBox 4">
                <a:extLst>
                  <a:ext uri="{FF2B5EF4-FFF2-40B4-BE49-F238E27FC236}">
                    <a16:creationId xmlns:a16="http://schemas.microsoft.com/office/drawing/2014/main" id="{7399E07D-14B3-4152-8B82-3F028BC26AFB}"/>
                  </a:ext>
                </a:extLst>
              </p:cNvPr>
              <p:cNvSpPr txBox="1">
                <a:spLocks noRot="1" noChangeAspect="1" noMove="1" noResize="1" noEditPoints="1" noAdjustHandles="1" noChangeArrowheads="1" noChangeShapeType="1" noTextEdit="1"/>
              </p:cNvSpPr>
              <p:nvPr/>
            </p:nvSpPr>
            <p:spPr>
              <a:xfrm>
                <a:off x="584466" y="3886200"/>
                <a:ext cx="7975068" cy="738664"/>
              </a:xfrm>
              <a:prstGeom prst="rect">
                <a:avLst/>
              </a:prstGeom>
              <a:blipFill>
                <a:blip r:embed="rId2"/>
                <a:stretch>
                  <a:fillRect l="-840" r="-382" b="-15447"/>
                </a:stretch>
              </a:blipFill>
            </p:spPr>
            <p:txBody>
              <a:bodyPr/>
              <a:lstStyle/>
              <a:p>
                <a:r>
                  <a:rPr lang="en-US">
                    <a:noFill/>
                  </a:rPr>
                  <a:t> </a:t>
                </a:r>
              </a:p>
            </p:txBody>
          </p:sp>
        </mc:Fallback>
      </mc:AlternateContent>
    </p:spTree>
    <p:extLst>
      <p:ext uri="{BB962C8B-B14F-4D97-AF65-F5344CB8AC3E}">
        <p14:creationId xmlns:p14="http://schemas.microsoft.com/office/powerpoint/2010/main" val="3673368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482B9E-B581-4E96-BFE6-649896C97DCD}"/>
              </a:ext>
            </a:extLst>
          </p:cNvPr>
          <p:cNvSpPr>
            <a:spLocks noGrp="1"/>
          </p:cNvSpPr>
          <p:nvPr>
            <p:ph type="title"/>
          </p:nvPr>
        </p:nvSpPr>
        <p:spPr/>
        <p:txBody>
          <a:bodyPr>
            <a:normAutofit/>
          </a:bodyPr>
          <a:lstStyle/>
          <a:p>
            <a:r>
              <a:rPr lang="en-US" dirty="0"/>
              <a:t>In-Season Effective Rainfall</a:t>
            </a:r>
            <a:br>
              <a:rPr lang="en-US" dirty="0"/>
            </a:br>
            <a:r>
              <a:rPr lang="en-US" sz="2800" b="0" dirty="0"/>
              <a:t>Example</a:t>
            </a:r>
            <a:endParaRPr lang="en-US" dirty="0"/>
          </a:p>
        </p:txBody>
      </p:sp>
      <p:sp>
        <p:nvSpPr>
          <p:cNvPr id="6" name="Content Placeholder 5">
            <a:extLst>
              <a:ext uri="{FF2B5EF4-FFF2-40B4-BE49-F238E27FC236}">
                <a16:creationId xmlns:a16="http://schemas.microsoft.com/office/drawing/2014/main" id="{6CFC65A5-B09C-415E-9175-DBB4CBC17E6C}"/>
              </a:ext>
            </a:extLst>
          </p:cNvPr>
          <p:cNvSpPr>
            <a:spLocks noGrp="1"/>
          </p:cNvSpPr>
          <p:nvPr>
            <p:ph idx="1"/>
          </p:nvPr>
        </p:nvSpPr>
        <p:spPr/>
        <p:txBody>
          <a:bodyPr>
            <a:normAutofit/>
          </a:bodyPr>
          <a:lstStyle/>
          <a:p>
            <a:r>
              <a:rPr lang="en-US" dirty="0"/>
              <a:t>Merced CIMIS Station 148, April 8–10, 2016:</a:t>
            </a:r>
          </a:p>
          <a:p>
            <a:pPr lvl="1"/>
            <a:r>
              <a:rPr lang="en-US" dirty="0"/>
              <a:t>Rainfall from event: 2.65 in. </a:t>
            </a:r>
          </a:p>
          <a:p>
            <a:pPr lvl="1"/>
            <a:r>
              <a:rPr lang="en-US" dirty="0"/>
              <a:t>ETo April 11-13: 0.5 inches</a:t>
            </a:r>
          </a:p>
          <a:p>
            <a:pPr marL="457200" lvl="1" indent="0">
              <a:buNone/>
            </a:pPr>
            <a:endParaRPr lang="en-US" dirty="0"/>
          </a:p>
          <a:p>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24EA00-F1DE-41F0-B422-7CB0F254FCA2}"/>
                  </a:ext>
                </a:extLst>
              </p:cNvPr>
              <p:cNvSpPr txBox="1"/>
              <p:nvPr/>
            </p:nvSpPr>
            <p:spPr>
              <a:xfrm>
                <a:off x="858355" y="3429000"/>
                <a:ext cx="7386702" cy="36933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14:m>
                  <m:oMath xmlns:m="http://schemas.openxmlformats.org/officeDocument/2006/math">
                    <m:r>
                      <m:rPr>
                        <m:sty m:val="p"/>
                      </m:rPr>
                      <a:rPr lang="en-US" sz="2400" b="0" i="0" smtClean="0">
                        <a:solidFill>
                          <a:schemeClr val="tx2"/>
                        </a:solidFill>
                        <a:latin typeface="Cambria Math" panose="02040503050406030204" pitchFamily="18" charset="0"/>
                      </a:rPr>
                      <m:t>Effective</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Rainfall</m:t>
                    </m:r>
                    <m:r>
                      <a:rPr lang="en-US" sz="2400" b="0" i="0" smtClean="0">
                        <a:solidFill>
                          <a:schemeClr val="tx2"/>
                        </a:solidFill>
                        <a:latin typeface="Cambria Math" panose="02040503050406030204" pitchFamily="18" charset="0"/>
                      </a:rPr>
                      <m:t> </m:t>
                    </m:r>
                    <m:d>
                      <m:dPr>
                        <m:ctrlPr>
                          <a:rPr lang="en-US" sz="2400" b="0" i="1" smtClean="0">
                            <a:solidFill>
                              <a:schemeClr val="tx2"/>
                            </a:solidFill>
                            <a:latin typeface="Cambria Math" panose="02040503050406030204" pitchFamily="18" charset="0"/>
                          </a:rPr>
                        </m:ctrlPr>
                      </m:dPr>
                      <m:e>
                        <m:r>
                          <m:rPr>
                            <m:sty m:val="p"/>
                          </m:rPr>
                          <a:rPr lang="en-US" sz="2400" b="0" i="0" smtClean="0">
                            <a:solidFill>
                              <a:schemeClr val="tx2"/>
                            </a:solidFill>
                            <a:latin typeface="Cambria Math" panose="02040503050406030204" pitchFamily="18" charset="0"/>
                          </a:rPr>
                          <m:t>in</m:t>
                        </m:r>
                      </m:e>
                    </m:d>
                    <m:r>
                      <a:rPr lang="en-US" sz="2400" b="0" i="0" smtClean="0">
                        <a:solidFill>
                          <a:schemeClr val="tx2"/>
                        </a:solidFill>
                        <a:latin typeface="Cambria Math" panose="02040503050406030204" pitchFamily="18" charset="0"/>
                      </a:rPr>
                      <m:t>=</m:t>
                    </m:r>
                    <m:d>
                      <m:dPr>
                        <m:ctrlPr>
                          <a:rPr lang="en-US" sz="2400" b="0" i="1" smtClean="0">
                            <a:solidFill>
                              <a:schemeClr val="tx2"/>
                            </a:solidFill>
                            <a:latin typeface="Cambria Math" panose="02040503050406030204" pitchFamily="18" charset="0"/>
                          </a:rPr>
                        </m:ctrlPr>
                      </m:dPr>
                      <m:e>
                        <m:r>
                          <a:rPr lang="en-US" sz="2400" b="0" i="0" smtClean="0">
                            <a:solidFill>
                              <a:schemeClr val="tx2"/>
                            </a:solidFill>
                            <a:latin typeface="Cambria Math" panose="02040503050406030204" pitchFamily="18" charset="0"/>
                          </a:rPr>
                          <m:t>2.65 </m:t>
                        </m:r>
                        <m:r>
                          <m:rPr>
                            <m:sty m:val="p"/>
                          </m:rPr>
                          <a:rPr lang="en-US" sz="2400" b="0" i="0" smtClean="0">
                            <a:solidFill>
                              <a:schemeClr val="tx2"/>
                            </a:solidFill>
                            <a:latin typeface="Cambria Math" panose="02040503050406030204" pitchFamily="18" charset="0"/>
                          </a:rPr>
                          <m:t>in</m:t>
                        </m:r>
                        <m:r>
                          <a:rPr lang="en-US" sz="2400" b="0" i="0" smtClean="0">
                            <a:solidFill>
                              <a:schemeClr val="tx2"/>
                            </a:solidFill>
                            <a:latin typeface="Cambria Math" panose="02040503050406030204" pitchFamily="18" charset="0"/>
                          </a:rPr>
                          <m:t>−0.5 </m:t>
                        </m:r>
                        <m:r>
                          <m:rPr>
                            <m:sty m:val="p"/>
                          </m:rPr>
                          <a:rPr lang="en-US" sz="2400" b="0" i="0" smtClean="0">
                            <a:solidFill>
                              <a:schemeClr val="tx2"/>
                            </a:solidFill>
                            <a:latin typeface="Cambria Math" panose="02040503050406030204" pitchFamily="18" charset="0"/>
                          </a:rPr>
                          <m:t>in</m:t>
                        </m:r>
                      </m:e>
                    </m:d>
                    <m:r>
                      <m:rPr>
                        <m:sty m:val="p"/>
                      </m:rPr>
                      <a:rPr lang="en-US" sz="2400" b="0" i="0" smtClean="0">
                        <a:solidFill>
                          <a:schemeClr val="tx2"/>
                        </a:solidFill>
                        <a:latin typeface="Cambria Math" panose="02040503050406030204" pitchFamily="18" charset="0"/>
                      </a:rPr>
                      <m:t>x</m:t>
                    </m:r>
                    <m:r>
                      <a:rPr lang="en-US" sz="2400" b="0" i="0" smtClean="0">
                        <a:solidFill>
                          <a:schemeClr val="tx2"/>
                        </a:solidFill>
                        <a:latin typeface="Cambria Math" panose="02040503050406030204" pitchFamily="18" charset="0"/>
                      </a:rPr>
                      <m:t> 0.75=</m:t>
                    </m:r>
                  </m:oMath>
                </a14:m>
                <a:r>
                  <a:rPr lang="en-US" sz="2400" b="1" dirty="0">
                    <a:solidFill>
                      <a:schemeClr val="tx2"/>
                    </a:solidFill>
                  </a:rPr>
                  <a:t> 1.6 in </a:t>
                </a:r>
                <a:endParaRPr lang="en-US" sz="2400" b="0" dirty="0">
                  <a:solidFill>
                    <a:schemeClr val="tx2"/>
                  </a:solidFill>
                </a:endParaRPr>
              </a:p>
            </p:txBody>
          </p:sp>
        </mc:Choice>
        <mc:Fallback xmlns="">
          <p:sp>
            <p:nvSpPr>
              <p:cNvPr id="7" name="TextBox 6">
                <a:extLst>
                  <a:ext uri="{FF2B5EF4-FFF2-40B4-BE49-F238E27FC236}">
                    <a16:creationId xmlns:a16="http://schemas.microsoft.com/office/drawing/2014/main" id="{D624EA00-F1DE-41F0-B422-7CB0F254FCA2}"/>
                  </a:ext>
                </a:extLst>
              </p:cNvPr>
              <p:cNvSpPr txBox="1">
                <a:spLocks noRot="1" noChangeAspect="1" noMove="1" noResize="1" noEditPoints="1" noAdjustHandles="1" noChangeArrowheads="1" noChangeShapeType="1" noTextEdit="1"/>
              </p:cNvSpPr>
              <p:nvPr/>
            </p:nvSpPr>
            <p:spPr>
              <a:xfrm>
                <a:off x="858355" y="3429000"/>
                <a:ext cx="7386702" cy="369332"/>
              </a:xfrm>
              <a:prstGeom prst="rect">
                <a:avLst/>
              </a:prstGeom>
              <a:blipFill>
                <a:blip r:embed="rId3"/>
                <a:stretch>
                  <a:fillRect l="-1400" t="-24194" r="-1400" b="-46774"/>
                </a:stretch>
              </a:blipFill>
            </p:spPr>
            <p:txBody>
              <a:bodyPr/>
              <a:lstStyle/>
              <a:p>
                <a:r>
                  <a:rPr lang="en-US">
                    <a:noFill/>
                  </a:rPr>
                  <a:t> </a:t>
                </a:r>
              </a:p>
            </p:txBody>
          </p:sp>
        </mc:Fallback>
      </mc:AlternateContent>
    </p:spTree>
    <p:extLst>
      <p:ext uri="{BB962C8B-B14F-4D97-AF65-F5344CB8AC3E}">
        <p14:creationId xmlns:p14="http://schemas.microsoft.com/office/powerpoint/2010/main" val="13642413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Irrigation Scheduling </a:t>
            </a:r>
            <a:br>
              <a:rPr lang="en-US" dirty="0"/>
            </a:br>
            <a:r>
              <a:rPr lang="en-US" sz="2700" b="0" dirty="0"/>
              <a:t>Using stored winter rainfall and in-season effective rainfall</a:t>
            </a:r>
            <a:endParaRPr lang="en-US" b="0" dirty="0"/>
          </a:p>
        </p:txBody>
      </p:sp>
      <p:graphicFrame>
        <p:nvGraphicFramePr>
          <p:cNvPr id="12" name="Content Placeholder 11">
            <a:extLst>
              <a:ext uri="{FF2B5EF4-FFF2-40B4-BE49-F238E27FC236}">
                <a16:creationId xmlns:a16="http://schemas.microsoft.com/office/drawing/2014/main" id="{B7FFAD4B-A3B4-4D57-9DBF-954D58B42559}"/>
              </a:ext>
            </a:extLst>
          </p:cNvPr>
          <p:cNvGraphicFramePr>
            <a:graphicFrameLocks noGrp="1"/>
          </p:cNvGraphicFramePr>
          <p:nvPr>
            <p:ph idx="4294967295"/>
            <p:extLst>
              <p:ext uri="{D42A27DB-BD31-4B8C-83A1-F6EECF244321}">
                <p14:modId xmlns:p14="http://schemas.microsoft.com/office/powerpoint/2010/main" val="774947413"/>
              </p:ext>
            </p:extLst>
          </p:nvPr>
        </p:nvGraphicFramePr>
        <p:xfrm>
          <a:off x="1295400" y="1752600"/>
          <a:ext cx="6553200" cy="3931920"/>
        </p:xfrm>
        <a:graphic>
          <a:graphicData uri="http://schemas.openxmlformats.org/drawingml/2006/table">
            <a:tbl>
              <a:tblPr firstRow="1" firstCol="1" bandRow="1"/>
              <a:tblGrid>
                <a:gridCol w="1067061">
                  <a:extLst>
                    <a:ext uri="{9D8B030D-6E8A-4147-A177-3AD203B41FA5}">
                      <a16:colId xmlns:a16="http://schemas.microsoft.com/office/drawing/2014/main" val="1846251937"/>
                    </a:ext>
                  </a:extLst>
                </a:gridCol>
                <a:gridCol w="697533">
                  <a:extLst>
                    <a:ext uri="{9D8B030D-6E8A-4147-A177-3AD203B41FA5}">
                      <a16:colId xmlns:a16="http://schemas.microsoft.com/office/drawing/2014/main" val="907615992"/>
                    </a:ext>
                  </a:extLst>
                </a:gridCol>
                <a:gridCol w="697533">
                  <a:extLst>
                    <a:ext uri="{9D8B030D-6E8A-4147-A177-3AD203B41FA5}">
                      <a16:colId xmlns:a16="http://schemas.microsoft.com/office/drawing/2014/main" val="697545032"/>
                    </a:ext>
                  </a:extLst>
                </a:gridCol>
                <a:gridCol w="1185083">
                  <a:extLst>
                    <a:ext uri="{9D8B030D-6E8A-4147-A177-3AD203B41FA5}">
                      <a16:colId xmlns:a16="http://schemas.microsoft.com/office/drawing/2014/main" val="1293761638"/>
                    </a:ext>
                  </a:extLst>
                </a:gridCol>
                <a:gridCol w="1371600">
                  <a:extLst>
                    <a:ext uri="{9D8B030D-6E8A-4147-A177-3AD203B41FA5}">
                      <a16:colId xmlns:a16="http://schemas.microsoft.com/office/drawing/2014/main" val="69337209"/>
                    </a:ext>
                  </a:extLst>
                </a:gridCol>
                <a:gridCol w="1534390">
                  <a:extLst>
                    <a:ext uri="{9D8B030D-6E8A-4147-A177-3AD203B41FA5}">
                      <a16:colId xmlns:a16="http://schemas.microsoft.com/office/drawing/2014/main" val="1088108116"/>
                    </a:ext>
                  </a:extLst>
                </a:gridCol>
              </a:tblGrid>
              <a:tr h="495628">
                <a:tc>
                  <a:txBody>
                    <a:bodyPr/>
                    <a:lstStyle/>
                    <a:p>
                      <a:pPr algn="l" fontAlgn="t"/>
                      <a:r>
                        <a:rPr lang="en-US" sz="1800" b="0" i="0" u="none" strike="noStrike" dirty="0">
                          <a:solidFill>
                            <a:srgbClr val="000000"/>
                          </a:solidFill>
                          <a:effectLst/>
                          <a:latin typeface="+mn-lt"/>
                        </a:rPr>
                        <a:t> </a:t>
                      </a:r>
                    </a:p>
                  </a:txBody>
                  <a:tcPr marL="45720" marR="45720">
                    <a:lnL w="12700" cap="flat" cmpd="sng" algn="ctr">
                      <a:solidFill>
                        <a:srgbClr val="FFFFFF"/>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ETc</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800" b="0" i="0" u="none" strike="noStrike" dirty="0">
                          <a:solidFill>
                            <a:srgbClr val="000000"/>
                          </a:solidFill>
                          <a:effectLst/>
                          <a:latin typeface="+mn-lt"/>
                        </a:rPr>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In-Season rainfall (in)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Stored Moisture (in)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Irrigation</a:t>
                      </a:r>
                    </a:p>
                    <a:p>
                      <a:pPr algn="l" rtl="0" fontAlgn="ctr"/>
                      <a:r>
                        <a:rPr lang="en-US" sz="1800" b="0" i="0" u="none" strike="noStrike" dirty="0">
                          <a:solidFill>
                            <a:srgbClr val="000000"/>
                          </a:solidFill>
                          <a:effectLst/>
                          <a:latin typeface="+mn-lt"/>
                        </a:rPr>
                        <a:t>Application (in)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1911010"/>
                  </a:ext>
                </a:extLst>
              </a:tr>
              <a:tr h="267912">
                <a:tc>
                  <a:txBody>
                    <a:bodyPr/>
                    <a:lstStyle/>
                    <a:p>
                      <a:pPr algn="l" rtl="0" fontAlgn="ctr"/>
                      <a:r>
                        <a:rPr lang="en-US" sz="1800" b="0" i="0" u="none" strike="noStrike" dirty="0">
                          <a:solidFill>
                            <a:sysClr val="windowText" lastClr="000000"/>
                          </a:solidFill>
                          <a:effectLst/>
                          <a:latin typeface="+mn-lt"/>
                        </a:rPr>
                        <a:t>Mar</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2.1</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2.1</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149421"/>
                  </a:ext>
                </a:extLst>
              </a:tr>
              <a:tr h="267912">
                <a:tc>
                  <a:txBody>
                    <a:bodyPr/>
                    <a:lstStyle/>
                    <a:p>
                      <a:pPr algn="l" rtl="0" fontAlgn="ctr"/>
                      <a:r>
                        <a:rPr lang="en-US" sz="1800" b="0" i="0" u="none" strike="noStrike" dirty="0">
                          <a:solidFill>
                            <a:sysClr val="windowText" lastClr="000000"/>
                          </a:solidFill>
                          <a:effectLst/>
                          <a:latin typeface="+mn-lt"/>
                        </a:rPr>
                        <a:t>Apr</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4.1</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1.6</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1</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a:solidFill>
                            <a:srgbClr val="000000"/>
                          </a:solidFill>
                          <a:effectLst/>
                          <a:latin typeface="+mn-lt"/>
                        </a:rPr>
                        <a:t>1.5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565643"/>
                  </a:ext>
                </a:extLst>
              </a:tr>
              <a:tr h="267912">
                <a:tc>
                  <a:txBody>
                    <a:bodyPr/>
                    <a:lstStyle/>
                    <a:p>
                      <a:pPr algn="l" rtl="0" fontAlgn="ctr"/>
                      <a:r>
                        <a:rPr lang="en-US" sz="1800" b="0" i="0" u="none" strike="noStrike" dirty="0">
                          <a:solidFill>
                            <a:sysClr val="windowText" lastClr="000000"/>
                          </a:solidFill>
                          <a:effectLst/>
                          <a:latin typeface="+mn-lt"/>
                        </a:rPr>
                        <a:t>May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6.4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1</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a:solidFill>
                            <a:srgbClr val="000000"/>
                          </a:solidFill>
                          <a:effectLst/>
                          <a:latin typeface="+mn-lt"/>
                        </a:rPr>
                        <a:t>5.4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5744475"/>
                  </a:ext>
                </a:extLst>
              </a:tr>
              <a:tr h="267912">
                <a:tc>
                  <a:txBody>
                    <a:bodyPr/>
                    <a:lstStyle/>
                    <a:p>
                      <a:pPr algn="l" rtl="0" fontAlgn="ctr"/>
                      <a:r>
                        <a:rPr lang="en-US" sz="1800" b="0" i="0" u="none" strike="noStrike" dirty="0">
                          <a:solidFill>
                            <a:sysClr val="windowText" lastClr="000000"/>
                          </a:solidFill>
                          <a:effectLst/>
                          <a:latin typeface="+mn-lt"/>
                        </a:rPr>
                        <a:t>Jun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8.2</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1</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a:solidFill>
                            <a:srgbClr val="000000"/>
                          </a:solidFill>
                          <a:effectLst/>
                          <a:latin typeface="+mn-lt"/>
                        </a:rPr>
                        <a:t>7.2</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2282619"/>
                  </a:ext>
                </a:extLst>
              </a:tr>
              <a:tr h="267912">
                <a:tc>
                  <a:txBody>
                    <a:bodyPr/>
                    <a:lstStyle/>
                    <a:p>
                      <a:pPr algn="l" rtl="0" fontAlgn="ctr"/>
                      <a:r>
                        <a:rPr lang="en-US" sz="1800" b="0" i="0" u="none" strike="noStrike" dirty="0">
                          <a:solidFill>
                            <a:sysClr val="windowText" lastClr="000000"/>
                          </a:solidFill>
                          <a:effectLst/>
                          <a:latin typeface="+mn-lt"/>
                        </a:rPr>
                        <a:t>Jul</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8.9</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000000"/>
                          </a:solidFill>
                          <a:effectLst/>
                          <a:latin typeface="+mn-lt"/>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a:solidFill>
                            <a:srgbClr val="000000"/>
                          </a:solidFill>
                          <a:effectLst/>
                          <a:latin typeface="+mn-lt"/>
                        </a:rPr>
                        <a:t>8.9</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948010"/>
                  </a:ext>
                </a:extLst>
              </a:tr>
              <a:tr h="267912">
                <a:tc>
                  <a:txBody>
                    <a:bodyPr/>
                    <a:lstStyle/>
                    <a:p>
                      <a:pPr algn="l" rtl="0" fontAlgn="ctr"/>
                      <a:r>
                        <a:rPr lang="en-US" sz="1800" b="0" i="0" u="none" strike="noStrike" dirty="0">
                          <a:solidFill>
                            <a:sysClr val="windowText" lastClr="000000"/>
                          </a:solidFill>
                          <a:effectLst/>
                          <a:latin typeface="+mn-lt"/>
                        </a:rPr>
                        <a:t>Aug</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7.9</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000000"/>
                          </a:solidFill>
                          <a:effectLst/>
                          <a:latin typeface="+mn-lt"/>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7.9</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779862"/>
                  </a:ext>
                </a:extLst>
              </a:tr>
              <a:tr h="331676">
                <a:tc>
                  <a:txBody>
                    <a:bodyPr/>
                    <a:lstStyle/>
                    <a:p>
                      <a:pPr algn="l" rtl="0" fontAlgn="ctr"/>
                      <a:r>
                        <a:rPr lang="en-US" sz="1800" b="0" i="0" u="none" strike="noStrike" dirty="0">
                          <a:solidFill>
                            <a:sysClr val="windowText" lastClr="000000"/>
                          </a:solidFill>
                          <a:effectLst/>
                          <a:latin typeface="+mn-lt"/>
                        </a:rPr>
                        <a:t>Sep</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5.7</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000000"/>
                          </a:solidFill>
                          <a:effectLst/>
                          <a:latin typeface="+mn-lt"/>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5.7</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8454971"/>
                  </a:ext>
                </a:extLst>
              </a:tr>
              <a:tr h="267912">
                <a:tc>
                  <a:txBody>
                    <a:bodyPr/>
                    <a:lstStyle/>
                    <a:p>
                      <a:pPr algn="l" rtl="0" fontAlgn="ctr"/>
                      <a:r>
                        <a:rPr lang="en-US" sz="1800" b="0" i="0" u="none" strike="noStrike" dirty="0">
                          <a:solidFill>
                            <a:sysClr val="windowText" lastClr="000000"/>
                          </a:solidFill>
                          <a:effectLst/>
                          <a:latin typeface="+mn-lt"/>
                        </a:rPr>
                        <a:t>Oct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3.4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000000"/>
                          </a:solidFill>
                          <a:effectLst/>
                          <a:latin typeface="+mn-lt"/>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3.4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5074444"/>
                  </a:ext>
                </a:extLst>
              </a:tr>
              <a:tr h="267912">
                <a:tc>
                  <a:txBody>
                    <a:bodyPr/>
                    <a:lstStyle/>
                    <a:p>
                      <a:pPr algn="l" rtl="0" fontAlgn="ctr"/>
                      <a:r>
                        <a:rPr lang="en-US" sz="1800" b="0" i="0" u="none" strike="noStrike" dirty="0">
                          <a:solidFill>
                            <a:sysClr val="windowText" lastClr="000000"/>
                          </a:solidFill>
                          <a:effectLst/>
                          <a:latin typeface="+mn-lt"/>
                        </a:rPr>
                        <a:t>Nov 1-15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0" i="0" u="none" strike="noStrike" dirty="0">
                          <a:solidFill>
                            <a:srgbClr val="000000"/>
                          </a:solidFill>
                          <a:effectLst/>
                          <a:latin typeface="+mn-lt"/>
                        </a:rPr>
                        <a:t>0.6</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endParaRPr lang="en-US" sz="1800" b="0" i="0" u="none" strike="noStrike" dirty="0">
                        <a:solidFill>
                          <a:srgbClr val="000000"/>
                        </a:solidFill>
                        <a:effectLst/>
                        <a:latin typeface="+mn-lt"/>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000000"/>
                          </a:solidFill>
                          <a:effectLst/>
                          <a:latin typeface="+mn-lt"/>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0" i="0" u="none" strike="noStrike" dirty="0">
                          <a:solidFill>
                            <a:srgbClr val="000000"/>
                          </a:solidFill>
                          <a:effectLst/>
                          <a:latin typeface="+mn-lt"/>
                        </a:rPr>
                        <a:t>0.6</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8721361"/>
                  </a:ext>
                </a:extLst>
              </a:tr>
            </a:tbl>
          </a:graphicData>
        </a:graphic>
      </p:graphicFrame>
      <p:cxnSp>
        <p:nvCxnSpPr>
          <p:cNvPr id="9" name="Straight Connector 8">
            <a:extLst>
              <a:ext uri="{FF2B5EF4-FFF2-40B4-BE49-F238E27FC236}">
                <a16:creationId xmlns:a16="http://schemas.microsoft.com/office/drawing/2014/main" id="{BD62835F-1B9E-4116-9093-ACD323E6653D}"/>
              </a:ext>
            </a:extLst>
          </p:cNvPr>
          <p:cNvCxnSpPr>
            <a:cxnSpLocks/>
          </p:cNvCxnSpPr>
          <p:nvPr/>
        </p:nvCxnSpPr>
        <p:spPr>
          <a:xfrm>
            <a:off x="5291724" y="5509723"/>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32380EF6-BF9A-4DD0-BD8B-CABEC499C30D}"/>
              </a:ext>
            </a:extLst>
          </p:cNvPr>
          <p:cNvGraphicFramePr>
            <a:graphicFrameLocks noGrp="1"/>
          </p:cNvGraphicFramePr>
          <p:nvPr>
            <p:extLst>
              <p:ext uri="{D42A27DB-BD31-4B8C-83A1-F6EECF244321}">
                <p14:modId xmlns:p14="http://schemas.microsoft.com/office/powerpoint/2010/main" val="512428629"/>
              </p:ext>
            </p:extLst>
          </p:nvPr>
        </p:nvGraphicFramePr>
        <p:xfrm>
          <a:off x="1295400" y="5867400"/>
          <a:ext cx="6553200" cy="365760"/>
        </p:xfrm>
        <a:graphic>
          <a:graphicData uri="http://schemas.openxmlformats.org/drawingml/2006/table">
            <a:tbl>
              <a:tblPr firstRow="1" firstCol="1" bandRow="1"/>
              <a:tblGrid>
                <a:gridCol w="1067061">
                  <a:extLst>
                    <a:ext uri="{9D8B030D-6E8A-4147-A177-3AD203B41FA5}">
                      <a16:colId xmlns:a16="http://schemas.microsoft.com/office/drawing/2014/main" val="105374929"/>
                    </a:ext>
                  </a:extLst>
                </a:gridCol>
                <a:gridCol w="697533">
                  <a:extLst>
                    <a:ext uri="{9D8B030D-6E8A-4147-A177-3AD203B41FA5}">
                      <a16:colId xmlns:a16="http://schemas.microsoft.com/office/drawing/2014/main" val="3525263438"/>
                    </a:ext>
                  </a:extLst>
                </a:gridCol>
                <a:gridCol w="697533">
                  <a:extLst>
                    <a:ext uri="{9D8B030D-6E8A-4147-A177-3AD203B41FA5}">
                      <a16:colId xmlns:a16="http://schemas.microsoft.com/office/drawing/2014/main" val="3984754351"/>
                    </a:ext>
                  </a:extLst>
                </a:gridCol>
                <a:gridCol w="1195473">
                  <a:extLst>
                    <a:ext uri="{9D8B030D-6E8A-4147-A177-3AD203B41FA5}">
                      <a16:colId xmlns:a16="http://schemas.microsoft.com/office/drawing/2014/main" val="1200981542"/>
                    </a:ext>
                  </a:extLst>
                </a:gridCol>
                <a:gridCol w="1371600">
                  <a:extLst>
                    <a:ext uri="{9D8B030D-6E8A-4147-A177-3AD203B41FA5}">
                      <a16:colId xmlns:a16="http://schemas.microsoft.com/office/drawing/2014/main" val="1632028435"/>
                    </a:ext>
                  </a:extLst>
                </a:gridCol>
                <a:gridCol w="1524000">
                  <a:extLst>
                    <a:ext uri="{9D8B030D-6E8A-4147-A177-3AD203B41FA5}">
                      <a16:colId xmlns:a16="http://schemas.microsoft.com/office/drawing/2014/main" val="1030379619"/>
                    </a:ext>
                  </a:extLst>
                </a:gridCol>
              </a:tblGrid>
              <a:tr h="267912">
                <a:tc>
                  <a:txBody>
                    <a:bodyPr/>
                    <a:lstStyle/>
                    <a:p>
                      <a:pPr algn="l" rtl="0" fontAlgn="ctr"/>
                      <a:r>
                        <a:rPr lang="en-US" sz="1800" b="0" i="0" u="none" strike="noStrike" dirty="0">
                          <a:solidFill>
                            <a:sysClr val="windowText" lastClr="000000"/>
                          </a:solidFill>
                          <a:effectLst/>
                          <a:latin typeface="+mn-lt"/>
                        </a:rPr>
                        <a:t>Season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en-US" sz="1800" b="1" i="0" u="none" strike="noStrike" dirty="0">
                          <a:solidFill>
                            <a:srgbClr val="000000"/>
                          </a:solidFill>
                          <a:effectLst/>
                          <a:latin typeface="+mn-lt"/>
                        </a:rPr>
                        <a:t>47.3</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fontAlgn="ctr"/>
                      <a:r>
                        <a:rPr lang="en-US" sz="1800" b="1" i="0" u="none" strike="noStrike" dirty="0">
                          <a:solidFill>
                            <a:srgbClr val="000000"/>
                          </a:solidFill>
                          <a:effectLst/>
                          <a:latin typeface="+mn-lt"/>
                        </a:rPr>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1" i="0" u="none" strike="noStrike" dirty="0">
                          <a:solidFill>
                            <a:srgbClr val="000000"/>
                          </a:solidFill>
                          <a:effectLst/>
                          <a:latin typeface="+mn-lt"/>
                        </a:rPr>
                        <a:t>3.7</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1" i="0" u="none" strike="noStrike" dirty="0">
                          <a:solidFill>
                            <a:srgbClr val="000000"/>
                          </a:solidFill>
                          <a:effectLst/>
                          <a:latin typeface="+mn-lt"/>
                        </a:rPr>
                        <a:t>3.0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en-US" sz="1800" b="1" i="0" u="none" strike="noStrike" dirty="0">
                          <a:solidFill>
                            <a:srgbClr val="000000"/>
                          </a:solidFill>
                          <a:effectLst/>
                          <a:latin typeface="+mn-lt"/>
                        </a:rPr>
                        <a:t>40.6</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1507677"/>
                  </a:ext>
                </a:extLst>
              </a:tr>
            </a:tbl>
          </a:graphicData>
        </a:graphic>
      </p:graphicFrame>
    </p:spTree>
    <p:extLst>
      <p:ext uri="{BB962C8B-B14F-4D97-AF65-F5344CB8AC3E}">
        <p14:creationId xmlns:p14="http://schemas.microsoft.com/office/powerpoint/2010/main" val="35813830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6D78-53A6-4DA7-BBE1-01B89E65ABEB}"/>
              </a:ext>
            </a:extLst>
          </p:cNvPr>
          <p:cNvSpPr>
            <a:spLocks noGrp="1"/>
          </p:cNvSpPr>
          <p:nvPr>
            <p:ph type="title"/>
          </p:nvPr>
        </p:nvSpPr>
        <p:spPr/>
        <p:txBody>
          <a:bodyPr/>
          <a:lstStyle/>
          <a:p>
            <a:r>
              <a:rPr lang="en-US" dirty="0"/>
              <a:t>Applying the Irrigation</a:t>
            </a:r>
          </a:p>
        </p:txBody>
      </p:sp>
      <p:sp>
        <p:nvSpPr>
          <p:cNvPr id="5" name="Content Placeholder 4">
            <a:extLst>
              <a:ext uri="{FF2B5EF4-FFF2-40B4-BE49-F238E27FC236}">
                <a16:creationId xmlns:a16="http://schemas.microsoft.com/office/drawing/2014/main" id="{A12F804E-EFB5-4626-B06B-111F5138E64C}"/>
              </a:ext>
            </a:extLst>
          </p:cNvPr>
          <p:cNvSpPr>
            <a:spLocks noGrp="1"/>
          </p:cNvSpPr>
          <p:nvPr>
            <p:ph idx="1"/>
          </p:nvPr>
        </p:nvSpPr>
        <p:spPr/>
        <p:txBody>
          <a:bodyPr/>
          <a:lstStyle/>
          <a:p>
            <a:r>
              <a:rPr lang="en-US" dirty="0"/>
              <a:t>Monthly irrigation amounts should be scheduled based on:</a:t>
            </a:r>
          </a:p>
          <a:p>
            <a:pPr lvl="1"/>
            <a:r>
              <a:rPr lang="en-US" dirty="0"/>
              <a:t>A frequency to minimize plant water stress</a:t>
            </a:r>
          </a:p>
          <a:p>
            <a:pPr lvl="1"/>
            <a:r>
              <a:rPr lang="en-US" dirty="0"/>
              <a:t>A duration based on water infiltration characteristics and irrigation system application rate </a:t>
            </a:r>
          </a:p>
        </p:txBody>
      </p:sp>
      <p:sp>
        <p:nvSpPr>
          <p:cNvPr id="4" name="Slide Number Placeholder 3">
            <a:extLst>
              <a:ext uri="{FF2B5EF4-FFF2-40B4-BE49-F238E27FC236}">
                <a16:creationId xmlns:a16="http://schemas.microsoft.com/office/drawing/2014/main" id="{5F1EF6EC-4618-4281-BDF2-FBE53EEB6297}"/>
              </a:ext>
            </a:extLst>
          </p:cNvPr>
          <p:cNvSpPr>
            <a:spLocks noGrp="1"/>
          </p:cNvSpPr>
          <p:nvPr>
            <p:ph type="sldNum" sz="quarter" idx="12"/>
          </p:nvPr>
        </p:nvSpPr>
        <p:spPr/>
        <p:txBody>
          <a:bodyPr/>
          <a:lstStyle/>
          <a:p>
            <a:fld id="{30F35C39-F39F-4C0B-997D-CB1EB03A2CEE}" type="slidenum">
              <a:rPr lang="en-US" smtClean="0"/>
              <a:t>94</a:t>
            </a:fld>
            <a:endParaRPr lang="en-US"/>
          </a:p>
        </p:txBody>
      </p:sp>
      <p:graphicFrame>
        <p:nvGraphicFramePr>
          <p:cNvPr id="13" name="Table 12">
            <a:extLst>
              <a:ext uri="{FF2B5EF4-FFF2-40B4-BE49-F238E27FC236}">
                <a16:creationId xmlns:a16="http://schemas.microsoft.com/office/drawing/2014/main" id="{C019A76B-35AF-46FA-BA76-89C0E85338B9}"/>
              </a:ext>
            </a:extLst>
          </p:cNvPr>
          <p:cNvGraphicFramePr>
            <a:graphicFrameLocks noGrp="1"/>
          </p:cNvGraphicFramePr>
          <p:nvPr>
            <p:extLst>
              <p:ext uri="{D42A27DB-BD31-4B8C-83A1-F6EECF244321}">
                <p14:modId xmlns:p14="http://schemas.microsoft.com/office/powerpoint/2010/main" val="2458871011"/>
              </p:ext>
            </p:extLst>
          </p:nvPr>
        </p:nvGraphicFramePr>
        <p:xfrm>
          <a:off x="1905000" y="4070351"/>
          <a:ext cx="5180521" cy="2286000"/>
        </p:xfrm>
        <a:graphic>
          <a:graphicData uri="http://schemas.openxmlformats.org/drawingml/2006/table">
            <a:tbl>
              <a:tblPr firstRow="1" bandRow="1">
                <a:tableStyleId>{5C22544A-7EE6-4342-B048-85BDC9FD1C3A}</a:tableStyleId>
              </a:tblPr>
              <a:tblGrid>
                <a:gridCol w="2253276">
                  <a:extLst>
                    <a:ext uri="{9D8B030D-6E8A-4147-A177-3AD203B41FA5}">
                      <a16:colId xmlns:a16="http://schemas.microsoft.com/office/drawing/2014/main" val="4190775948"/>
                    </a:ext>
                  </a:extLst>
                </a:gridCol>
                <a:gridCol w="2927245">
                  <a:extLst>
                    <a:ext uri="{9D8B030D-6E8A-4147-A177-3AD203B41FA5}">
                      <a16:colId xmlns:a16="http://schemas.microsoft.com/office/drawing/2014/main" val="2538243324"/>
                    </a:ext>
                  </a:extLst>
                </a:gridCol>
              </a:tblGrid>
              <a:tr h="370840">
                <a:tc>
                  <a:txBody>
                    <a:bodyPr/>
                    <a:lstStyle/>
                    <a:p>
                      <a:r>
                        <a:rPr lang="en-US" sz="2000" b="0" dirty="0">
                          <a:solidFill>
                            <a:sysClr val="windowText" lastClr="000000"/>
                          </a:solidFill>
                        </a:rPr>
                        <a:t>Irrigation System</a:t>
                      </a:r>
                    </a:p>
                  </a:txBody>
                  <a:tcPr>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US" sz="2000" b="0" dirty="0">
                          <a:solidFill>
                            <a:sysClr val="windowText" lastClr="000000"/>
                          </a:solidFill>
                        </a:rPr>
                        <a:t>Typical Frequency During Peak Water Demand</a:t>
                      </a:r>
                    </a:p>
                  </a:txBody>
                  <a:tcPr>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2167294"/>
                  </a:ext>
                </a:extLst>
              </a:tr>
              <a:tr h="370840">
                <a:tc>
                  <a:txBody>
                    <a:bodyPr/>
                    <a:lstStyle/>
                    <a:p>
                      <a:r>
                        <a:rPr lang="en-US" sz="2000" dirty="0"/>
                        <a:t>Drip</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000" dirty="0"/>
                        <a:t>Daily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0159594"/>
                  </a:ext>
                </a:extLst>
              </a:tr>
              <a:tr h="370840">
                <a:tc>
                  <a:txBody>
                    <a:bodyPr/>
                    <a:lstStyle/>
                    <a:p>
                      <a:r>
                        <a:rPr lang="en-US" sz="2000" dirty="0"/>
                        <a:t>Microsprinklers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000" dirty="0"/>
                        <a:t>3-4 days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0115241"/>
                  </a:ext>
                </a:extLst>
              </a:tr>
              <a:tr h="370840">
                <a:tc>
                  <a:txBody>
                    <a:bodyPr/>
                    <a:lstStyle/>
                    <a:p>
                      <a:r>
                        <a:rPr lang="en-US" sz="2000" dirty="0"/>
                        <a:t>Sprinklers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000" dirty="0"/>
                        <a:t>10-14 days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6352172"/>
                  </a:ext>
                </a:extLst>
              </a:tr>
              <a:tr h="370840">
                <a:tc>
                  <a:txBody>
                    <a:bodyPr/>
                    <a:lstStyle/>
                    <a:p>
                      <a:r>
                        <a:rPr lang="en-US" sz="2000" dirty="0"/>
                        <a:t>Furrow</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2000" dirty="0"/>
                        <a:t>14+ days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7254767"/>
                  </a:ext>
                </a:extLst>
              </a:tr>
            </a:tbl>
          </a:graphicData>
        </a:graphic>
      </p:graphicFrame>
    </p:spTree>
    <p:extLst>
      <p:ext uri="{BB962C8B-B14F-4D97-AF65-F5344CB8AC3E}">
        <p14:creationId xmlns:p14="http://schemas.microsoft.com/office/powerpoint/2010/main" val="28684456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B72D-4F4F-47D8-BFC2-EDC0B16D12DB}"/>
              </a:ext>
            </a:extLst>
          </p:cNvPr>
          <p:cNvSpPr>
            <a:spLocks noGrp="1"/>
          </p:cNvSpPr>
          <p:nvPr>
            <p:ph type="title"/>
          </p:nvPr>
        </p:nvSpPr>
        <p:spPr/>
        <p:txBody>
          <a:bodyPr/>
          <a:lstStyle/>
          <a:p>
            <a:r>
              <a:rPr lang="en-US" dirty="0"/>
              <a:t>Meeting Crop Water Use (ETc)</a:t>
            </a:r>
            <a:br>
              <a:rPr lang="en-US" dirty="0"/>
            </a:br>
            <a:r>
              <a:rPr lang="en-US" sz="2800" dirty="0"/>
              <a:t>Micro-irrigation System Example </a:t>
            </a:r>
            <a:endParaRPr lang="en-US" dirty="0"/>
          </a:p>
        </p:txBody>
      </p:sp>
      <p:sp>
        <p:nvSpPr>
          <p:cNvPr id="3" name="Content Placeholder 2">
            <a:extLst>
              <a:ext uri="{FF2B5EF4-FFF2-40B4-BE49-F238E27FC236}">
                <a16:creationId xmlns:a16="http://schemas.microsoft.com/office/drawing/2014/main" id="{50E3E7E9-565B-4AC1-BF4A-6AE1057EDACD}"/>
              </a:ext>
            </a:extLst>
          </p:cNvPr>
          <p:cNvSpPr>
            <a:spLocks noGrp="1"/>
          </p:cNvSpPr>
          <p:nvPr>
            <p:ph idx="1"/>
          </p:nvPr>
        </p:nvSpPr>
        <p:spPr>
          <a:xfrm>
            <a:off x="628650" y="1825625"/>
            <a:ext cx="7886700" cy="4351338"/>
          </a:xfrm>
        </p:spPr>
        <p:txBody>
          <a:bodyPr/>
          <a:lstStyle/>
          <a:p>
            <a:pPr marL="0" indent="0">
              <a:buNone/>
            </a:pPr>
            <a:r>
              <a:rPr lang="en-US" dirty="0"/>
              <a:t>Almonds on micro sprinklers for July near Modesto</a:t>
            </a:r>
          </a:p>
          <a:p>
            <a:pPr marL="514350" indent="-514350">
              <a:buAutoNum type="arabicPeriod"/>
            </a:pPr>
            <a:endParaRPr lang="en-US" sz="1050" dirty="0"/>
          </a:p>
          <a:p>
            <a:pPr marL="0" indent="0">
              <a:buNone/>
            </a:pPr>
            <a:r>
              <a:rPr lang="en-US" dirty="0"/>
              <a:t>1. Determine Irrigation Frequency :  </a:t>
            </a:r>
            <a:r>
              <a:rPr lang="en-US" sz="2400" dirty="0">
                <a:solidFill>
                  <a:schemeClr val="accent6"/>
                </a:solidFill>
              </a:rPr>
              <a:t>every 4 days </a:t>
            </a:r>
            <a:endParaRPr lang="en-US" dirty="0">
              <a:solidFill>
                <a:schemeClr val="accent6"/>
              </a:solidFill>
            </a:endParaRPr>
          </a:p>
          <a:p>
            <a:pPr marL="0" indent="0">
              <a:buNone/>
            </a:pPr>
            <a:endParaRPr lang="en-US" sz="1100" dirty="0">
              <a:solidFill>
                <a:schemeClr val="accent6"/>
              </a:solidFill>
            </a:endParaRPr>
          </a:p>
          <a:p>
            <a:pPr marL="0" indent="0">
              <a:buNone/>
            </a:pPr>
            <a:r>
              <a:rPr lang="en-US" dirty="0"/>
              <a:t>2. Determine Crop Water Use ETc </a:t>
            </a:r>
          </a:p>
          <a:p>
            <a:pPr marL="0" indent="0">
              <a:buNone/>
            </a:pPr>
            <a:r>
              <a:rPr lang="en-US" dirty="0"/>
              <a:t>	historical ET July 1-31 = 8.9 in </a:t>
            </a:r>
          </a:p>
          <a:p>
            <a:pPr marL="0" indent="0">
              <a:buNone/>
            </a:pPr>
            <a:endParaRPr lang="en-US" dirty="0"/>
          </a:p>
          <a:p>
            <a:pPr marL="0" indent="0">
              <a:buNone/>
            </a:pPr>
            <a:endParaRPr lang="en-US" sz="500" dirty="0"/>
          </a:p>
          <a:p>
            <a:pPr marL="0" indent="0">
              <a:buNone/>
            </a:pPr>
            <a:r>
              <a:rPr lang="en-US" dirty="0"/>
              <a:t>3. Determine Application Amount </a:t>
            </a:r>
          </a:p>
          <a:p>
            <a:pPr marL="0" indent="0">
              <a:buNone/>
            </a:pPr>
            <a:endParaRPr lang="en-US" sz="4000" dirty="0"/>
          </a:p>
        </p:txBody>
      </p:sp>
      <p:sp>
        <p:nvSpPr>
          <p:cNvPr id="4" name="Slide Number Placeholder 3">
            <a:extLst>
              <a:ext uri="{FF2B5EF4-FFF2-40B4-BE49-F238E27FC236}">
                <a16:creationId xmlns:a16="http://schemas.microsoft.com/office/drawing/2014/main" id="{3C053ECF-2292-474D-9A93-A665B14E194E}"/>
              </a:ext>
            </a:extLst>
          </p:cNvPr>
          <p:cNvSpPr>
            <a:spLocks noGrp="1"/>
          </p:cNvSpPr>
          <p:nvPr>
            <p:ph type="sldNum" sz="quarter" idx="12"/>
          </p:nvPr>
        </p:nvSpPr>
        <p:spPr/>
        <p:txBody>
          <a:bodyPr/>
          <a:lstStyle/>
          <a:p>
            <a:fld id="{30F35C39-F39F-4C0B-997D-CB1EB03A2CEE}" type="slidenum">
              <a:rPr lang="en-US" smtClean="0"/>
              <a:t>95</a:t>
            </a:fld>
            <a:endParaRPr lang="en-US"/>
          </a:p>
        </p:txBody>
      </p:sp>
      <p:graphicFrame>
        <p:nvGraphicFramePr>
          <p:cNvPr id="6" name="Table 5">
            <a:extLst>
              <a:ext uri="{FF2B5EF4-FFF2-40B4-BE49-F238E27FC236}">
                <a16:creationId xmlns:a16="http://schemas.microsoft.com/office/drawing/2014/main" id="{66A34931-1EA4-4BCA-9827-67EA79E2EF99}"/>
              </a:ext>
            </a:extLst>
          </p:cNvPr>
          <p:cNvGraphicFramePr>
            <a:graphicFrameLocks noGrp="1"/>
          </p:cNvGraphicFramePr>
          <p:nvPr>
            <p:extLst>
              <p:ext uri="{D42A27DB-BD31-4B8C-83A1-F6EECF244321}">
                <p14:modId xmlns:p14="http://schemas.microsoft.com/office/powerpoint/2010/main" val="1934305405"/>
              </p:ext>
            </p:extLst>
          </p:nvPr>
        </p:nvGraphicFramePr>
        <p:xfrm>
          <a:off x="1600200" y="4433523"/>
          <a:ext cx="5161935" cy="441960"/>
        </p:xfrm>
        <a:graphic>
          <a:graphicData uri="http://schemas.openxmlformats.org/drawingml/2006/table">
            <a:tbl>
              <a:tblPr/>
              <a:tblGrid>
                <a:gridCol w="1464874">
                  <a:extLst>
                    <a:ext uri="{9D8B030D-6E8A-4147-A177-3AD203B41FA5}">
                      <a16:colId xmlns:a16="http://schemas.microsoft.com/office/drawing/2014/main" val="3527703065"/>
                    </a:ext>
                  </a:extLst>
                </a:gridCol>
                <a:gridCol w="334828">
                  <a:extLst>
                    <a:ext uri="{9D8B030D-6E8A-4147-A177-3AD203B41FA5}">
                      <a16:colId xmlns:a16="http://schemas.microsoft.com/office/drawing/2014/main" val="1860042783"/>
                    </a:ext>
                  </a:extLst>
                </a:gridCol>
                <a:gridCol w="1297459">
                  <a:extLst>
                    <a:ext uri="{9D8B030D-6E8A-4147-A177-3AD203B41FA5}">
                      <a16:colId xmlns:a16="http://schemas.microsoft.com/office/drawing/2014/main" val="2189037647"/>
                    </a:ext>
                  </a:extLst>
                </a:gridCol>
                <a:gridCol w="376682">
                  <a:extLst>
                    <a:ext uri="{9D8B030D-6E8A-4147-A177-3AD203B41FA5}">
                      <a16:colId xmlns:a16="http://schemas.microsoft.com/office/drawing/2014/main" val="2043978658"/>
                    </a:ext>
                  </a:extLst>
                </a:gridCol>
                <a:gridCol w="1688092">
                  <a:extLst>
                    <a:ext uri="{9D8B030D-6E8A-4147-A177-3AD203B41FA5}">
                      <a16:colId xmlns:a16="http://schemas.microsoft.com/office/drawing/2014/main" val="1273482235"/>
                    </a:ext>
                  </a:extLst>
                </a:gridCol>
              </a:tblGrid>
              <a:tr h="0">
                <a:tc>
                  <a:txBody>
                    <a:bodyPr/>
                    <a:lstStyle/>
                    <a:p>
                      <a:pPr algn="ctr"/>
                      <a:r>
                        <a:rPr lang="en-US" sz="2400" dirty="0">
                          <a:effectLst/>
                        </a:rPr>
                        <a:t>8.9 in.</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31 days</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0.29 in/day</a:t>
                      </a:r>
                    </a:p>
                  </a:txBody>
                  <a:tcPr marL="38100" marR="38100" marT="38100" marB="381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266121"/>
                  </a:ext>
                </a:extLst>
              </a:tr>
            </a:tbl>
          </a:graphicData>
        </a:graphic>
      </p:graphicFrame>
      <p:sp>
        <p:nvSpPr>
          <p:cNvPr id="7" name="Rectangle 6">
            <a:extLst>
              <a:ext uri="{FF2B5EF4-FFF2-40B4-BE49-F238E27FC236}">
                <a16:creationId xmlns:a16="http://schemas.microsoft.com/office/drawing/2014/main" id="{34AC321F-9E76-4E41-9802-55278FF5760A}"/>
              </a:ext>
            </a:extLst>
          </p:cNvPr>
          <p:cNvSpPr/>
          <p:nvPr/>
        </p:nvSpPr>
        <p:spPr>
          <a:xfrm>
            <a:off x="5867400" y="2579782"/>
            <a:ext cx="1676400" cy="55226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aphicFrame>
        <p:nvGraphicFramePr>
          <p:cNvPr id="10" name="Table 9">
            <a:extLst>
              <a:ext uri="{FF2B5EF4-FFF2-40B4-BE49-F238E27FC236}">
                <a16:creationId xmlns:a16="http://schemas.microsoft.com/office/drawing/2014/main" id="{8BA7A07F-1A63-44BD-8FAB-606968EFEEF9}"/>
              </a:ext>
            </a:extLst>
          </p:cNvPr>
          <p:cNvGraphicFramePr>
            <a:graphicFrameLocks noGrp="1"/>
          </p:cNvGraphicFramePr>
          <p:nvPr>
            <p:extLst>
              <p:ext uri="{D42A27DB-BD31-4B8C-83A1-F6EECF244321}">
                <p14:modId xmlns:p14="http://schemas.microsoft.com/office/powerpoint/2010/main" val="3991595700"/>
              </p:ext>
            </p:extLst>
          </p:nvPr>
        </p:nvGraphicFramePr>
        <p:xfrm>
          <a:off x="1600200" y="5717213"/>
          <a:ext cx="5234460" cy="441960"/>
        </p:xfrm>
        <a:graphic>
          <a:graphicData uri="http://schemas.openxmlformats.org/drawingml/2006/table">
            <a:tbl>
              <a:tblPr/>
              <a:tblGrid>
                <a:gridCol w="1537399">
                  <a:extLst>
                    <a:ext uri="{9D8B030D-6E8A-4147-A177-3AD203B41FA5}">
                      <a16:colId xmlns:a16="http://schemas.microsoft.com/office/drawing/2014/main" val="3527703065"/>
                    </a:ext>
                  </a:extLst>
                </a:gridCol>
                <a:gridCol w="334828">
                  <a:extLst>
                    <a:ext uri="{9D8B030D-6E8A-4147-A177-3AD203B41FA5}">
                      <a16:colId xmlns:a16="http://schemas.microsoft.com/office/drawing/2014/main" val="1860042783"/>
                    </a:ext>
                  </a:extLst>
                </a:gridCol>
                <a:gridCol w="1297459">
                  <a:extLst>
                    <a:ext uri="{9D8B030D-6E8A-4147-A177-3AD203B41FA5}">
                      <a16:colId xmlns:a16="http://schemas.microsoft.com/office/drawing/2014/main" val="2189037647"/>
                    </a:ext>
                  </a:extLst>
                </a:gridCol>
                <a:gridCol w="376681">
                  <a:extLst>
                    <a:ext uri="{9D8B030D-6E8A-4147-A177-3AD203B41FA5}">
                      <a16:colId xmlns:a16="http://schemas.microsoft.com/office/drawing/2014/main" val="2043978658"/>
                    </a:ext>
                  </a:extLst>
                </a:gridCol>
                <a:gridCol w="1688093">
                  <a:extLst>
                    <a:ext uri="{9D8B030D-6E8A-4147-A177-3AD203B41FA5}">
                      <a16:colId xmlns:a16="http://schemas.microsoft.com/office/drawing/2014/main" val="127348223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0.29 in/day</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x</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4 days</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a:t>
                      </a:r>
                    </a:p>
                  </a:txBody>
                  <a:tcPr marL="38100" marR="38100" marT="38100" marB="38100" anchor="ctr">
                    <a:lnL w="12700" cap="flat" cmpd="sng" algn="ctr">
                      <a:solidFill>
                        <a:schemeClr val="bg2">
                          <a:lumMod val="9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2400" dirty="0">
                          <a:effectLst/>
                        </a:rPr>
                        <a:t>1.15 in</a:t>
                      </a:r>
                    </a:p>
                  </a:txBody>
                  <a:tcPr marL="38100" marR="38100" marT="38100" marB="381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266121"/>
                  </a:ext>
                </a:extLst>
              </a:tr>
            </a:tbl>
          </a:graphicData>
        </a:graphic>
      </p:graphicFrame>
    </p:spTree>
    <p:extLst>
      <p:ext uri="{BB962C8B-B14F-4D97-AF65-F5344CB8AC3E}">
        <p14:creationId xmlns:p14="http://schemas.microsoft.com/office/powerpoint/2010/main" val="4396888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4DB4A9-9367-4E60-B700-F78F7DD23E42}"/>
              </a:ext>
            </a:extLst>
          </p:cNvPr>
          <p:cNvSpPr>
            <a:spLocks noGrp="1"/>
          </p:cNvSpPr>
          <p:nvPr>
            <p:ph type="title"/>
          </p:nvPr>
        </p:nvSpPr>
        <p:spPr/>
        <p:txBody>
          <a:bodyPr>
            <a:normAutofit/>
          </a:bodyPr>
          <a:lstStyle/>
          <a:p>
            <a:r>
              <a:rPr lang="en-US" sz="4000" dirty="0"/>
              <a:t>Meeting Crop Water Use (ETc)</a:t>
            </a:r>
            <a:br>
              <a:rPr lang="en-US" sz="4000" dirty="0"/>
            </a:br>
            <a:r>
              <a:rPr lang="en-US" sz="2800" dirty="0"/>
              <a:t>How long to run the system?  </a:t>
            </a:r>
            <a:endParaRPr lang="en-US" sz="40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26C0894-A54C-4A6E-AB94-061F9EFE4333}"/>
                  </a:ext>
                </a:extLst>
              </p:cNvPr>
              <p:cNvSpPr>
                <a:spLocks noGrp="1"/>
              </p:cNvSpPr>
              <p:nvPr>
                <p:ph idx="1"/>
              </p:nvPr>
            </p:nvSpPr>
            <p:spPr>
              <a:xfrm>
                <a:off x="636024" y="1838019"/>
                <a:ext cx="7886700" cy="4351338"/>
              </a:xfrm>
            </p:spPr>
            <p:txBody>
              <a:bodyPr/>
              <a:lstStyle/>
              <a:p>
                <a:r>
                  <a:rPr lang="en-US" dirty="0"/>
                  <a:t>Need to know the system application rate (in/</a:t>
                </a:r>
                <a:r>
                  <a:rPr lang="en-US" dirty="0" err="1"/>
                  <a:t>hr</a:t>
                </a:r>
                <a:r>
                  <a:rPr lang="en-US" dirty="0"/>
                  <a:t>) in order to know how long to run the system</a:t>
                </a:r>
              </a:p>
              <a:p>
                <a:pPr marL="0" indent="0">
                  <a:buNone/>
                </a:pPr>
                <a:endParaRPr lang="en-US" dirty="0"/>
              </a:p>
              <a:p>
                <a:r>
                  <a:rPr lang="en-US" dirty="0"/>
                  <a:t>Hours of operation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𝑖𝑛𝑐h𝑒𝑠</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𝑤𝑎𝑡𝑒𝑟</m:t>
                        </m:r>
                        <m:r>
                          <a:rPr lang="en-US" i="1">
                            <a:latin typeface="Cambria Math" panose="02040503050406030204" pitchFamily="18" charset="0"/>
                          </a:rPr>
                          <m:t> </m:t>
                        </m:r>
                        <m:r>
                          <a:rPr lang="en-US" i="1">
                            <a:latin typeface="Cambria Math" panose="02040503050406030204" pitchFamily="18" charset="0"/>
                          </a:rPr>
                          <m:t>𝑢𝑠𝑒</m:t>
                        </m:r>
                        <m:r>
                          <a:rPr lang="en-US" i="1">
                            <a:latin typeface="Cambria Math" panose="02040503050406030204" pitchFamily="18" charset="0"/>
                          </a:rPr>
                          <m:t> (</m:t>
                        </m:r>
                        <m:r>
                          <a:rPr lang="en-US" i="1">
                            <a:latin typeface="Cambria Math" panose="02040503050406030204" pitchFamily="18" charset="0"/>
                          </a:rPr>
                          <m:t>𝐸𝑇𝑐</m:t>
                        </m:r>
                        <m:r>
                          <a:rPr lang="en-US" i="1">
                            <a:latin typeface="Cambria Math" panose="02040503050406030204" pitchFamily="18" charset="0"/>
                          </a:rPr>
                          <m:t>)</m:t>
                        </m:r>
                      </m:num>
                      <m:den>
                        <m:r>
                          <a:rPr lang="en-US" i="1">
                            <a:latin typeface="Cambria Math" panose="02040503050406030204" pitchFamily="18" charset="0"/>
                          </a:rPr>
                          <m:t>𝑎𝑝𝑝𝑙𝑖𝑐𝑎𝑡𝑖𝑜𝑛</m:t>
                        </m:r>
                        <m:r>
                          <a:rPr lang="en-US" i="1">
                            <a:latin typeface="Cambria Math" panose="02040503050406030204" pitchFamily="18" charset="0"/>
                          </a:rPr>
                          <m:t> </m:t>
                        </m:r>
                        <m:r>
                          <a:rPr lang="en-US" i="1">
                            <a:latin typeface="Cambria Math" panose="02040503050406030204" pitchFamily="18" charset="0"/>
                          </a:rPr>
                          <m:t>𝑟𝑎𝑡𝑒</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𝑖𝑛</m:t>
                            </m:r>
                          </m:num>
                          <m:den>
                            <m:r>
                              <a:rPr lang="en-US" i="1">
                                <a:latin typeface="Cambria Math" panose="02040503050406030204" pitchFamily="18" charset="0"/>
                              </a:rPr>
                              <m:t>h𝑟</m:t>
                            </m:r>
                          </m:den>
                        </m:f>
                        <m:r>
                          <a:rPr lang="en-US" i="1">
                            <a:latin typeface="Cambria Math" panose="02040503050406030204" pitchFamily="18" charset="0"/>
                          </a:rPr>
                          <m:t>)</m:t>
                        </m:r>
                      </m:den>
                    </m:f>
                    <m:r>
                      <a:rPr lang="en-US" i="1">
                        <a:latin typeface="Cambria Math" panose="02040503050406030204" pitchFamily="18" charset="0"/>
                      </a:rPr>
                      <m:t> </m:t>
                    </m:r>
                  </m:oMath>
                </a14:m>
                <a:r>
                  <a:rPr lang="en-US" dirty="0"/>
                  <a:t>				</a:t>
                </a:r>
              </a:p>
              <a:p>
                <a:pPr marL="1371600" lvl="3" indent="0">
                  <a:buNone/>
                </a:pPr>
                <a:r>
                  <a:rPr lang="en-US" dirty="0"/>
                  <a:t>                                       </a:t>
                </a:r>
              </a:p>
            </p:txBody>
          </p:sp>
        </mc:Choice>
        <mc:Fallback xmlns="">
          <p:sp>
            <p:nvSpPr>
              <p:cNvPr id="6" name="Content Placeholder 5">
                <a:extLst>
                  <a:ext uri="{FF2B5EF4-FFF2-40B4-BE49-F238E27FC236}">
                    <a16:creationId xmlns:a16="http://schemas.microsoft.com/office/drawing/2014/main" id="{E26C0894-A54C-4A6E-AB94-061F9EFE4333}"/>
                  </a:ext>
                </a:extLst>
              </p:cNvPr>
              <p:cNvSpPr>
                <a:spLocks noGrp="1" noRot="1" noChangeAspect="1" noMove="1" noResize="1" noEditPoints="1" noAdjustHandles="1" noChangeArrowheads="1" noChangeShapeType="1" noTextEdit="1"/>
              </p:cNvSpPr>
              <p:nvPr>
                <p:ph idx="1"/>
              </p:nvPr>
            </p:nvSpPr>
            <p:spPr>
              <a:xfrm>
                <a:off x="636024" y="1838019"/>
                <a:ext cx="7886700" cy="4351338"/>
              </a:xfrm>
              <a:blipFill>
                <a:blip r:embed="rId3"/>
                <a:stretch>
                  <a:fillRect l="-1391" t="-2384" r="-13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1D55B2B-1F92-3E40-ACBB-F80147F9A383}"/>
              </a:ext>
            </a:extLst>
          </p:cNvPr>
          <p:cNvSpPr>
            <a:spLocks noGrp="1"/>
          </p:cNvSpPr>
          <p:nvPr>
            <p:ph type="sldNum" sz="quarter" idx="12"/>
          </p:nvPr>
        </p:nvSpPr>
        <p:spPr/>
        <p:txBody>
          <a:bodyPr/>
          <a:lstStyle/>
          <a:p>
            <a:fld id="{30F35C39-F39F-4C0B-997D-CB1EB03A2CEE}" type="slidenum">
              <a:rPr lang="en-US" smtClean="0"/>
              <a:t>96</a:t>
            </a:fld>
            <a:endParaRPr lang="en-US"/>
          </a:p>
        </p:txBody>
      </p:sp>
      <p:pic>
        <p:nvPicPr>
          <p:cNvPr id="4" name="Graphic 3" descr="Stopwatch">
            <a:extLst>
              <a:ext uri="{FF2B5EF4-FFF2-40B4-BE49-F238E27FC236}">
                <a16:creationId xmlns:a16="http://schemas.microsoft.com/office/drawing/2014/main" id="{69D3988E-2377-46FF-B451-5199B68322D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3400" y="4045762"/>
            <a:ext cx="1752600" cy="1752600"/>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8659E6B-53E8-4B8E-88D3-45B75873502A}"/>
                  </a:ext>
                </a:extLst>
              </p:cNvPr>
              <p:cNvSpPr/>
              <p:nvPr/>
            </p:nvSpPr>
            <p:spPr>
              <a:xfrm>
                <a:off x="2460353" y="5105400"/>
                <a:ext cx="5724965" cy="913070"/>
              </a:xfrm>
              <a:prstGeom prst="rect">
                <a:avLst/>
              </a:prstGeom>
            </p:spPr>
            <p:txBody>
              <a:bodyPr wrap="none">
                <a:spAutoFit/>
              </a:bodyPr>
              <a:lstStyle/>
              <a:p>
                <a:r>
                  <a:rPr lang="en-US" dirty="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1.15 </m:t>
                        </m:r>
                        <m:r>
                          <a:rPr lang="en-US" sz="2800" i="1">
                            <a:latin typeface="Cambria Math" panose="02040503050406030204" pitchFamily="18" charset="0"/>
                          </a:rPr>
                          <m:t>𝑖𝑛𝑐h𝑒𝑠</m:t>
                        </m:r>
                        <m:r>
                          <a:rPr lang="en-US" sz="2800" i="1">
                            <a:latin typeface="Cambria Math" panose="02040503050406030204" pitchFamily="18" charset="0"/>
                          </a:rPr>
                          <m:t> </m:t>
                        </m:r>
                        <m:r>
                          <a:rPr lang="en-US" sz="2800" i="1">
                            <a:latin typeface="Cambria Math" panose="02040503050406030204" pitchFamily="18" charset="0"/>
                          </a:rPr>
                          <m:t>𝑜𝑓</m:t>
                        </m:r>
                        <m:r>
                          <a:rPr lang="en-US" sz="2800" i="1">
                            <a:latin typeface="Cambria Math" panose="02040503050406030204" pitchFamily="18" charset="0"/>
                          </a:rPr>
                          <m:t> </m:t>
                        </m:r>
                        <m:r>
                          <a:rPr lang="en-US" sz="2800" i="1">
                            <a:latin typeface="Cambria Math" panose="02040503050406030204" pitchFamily="18" charset="0"/>
                          </a:rPr>
                          <m:t>𝑤𝑎𝑡𝑒𝑟</m:t>
                        </m:r>
                        <m:r>
                          <a:rPr lang="en-US" sz="2800" i="1">
                            <a:latin typeface="Cambria Math" panose="02040503050406030204" pitchFamily="18" charset="0"/>
                          </a:rPr>
                          <m:t> </m:t>
                        </m:r>
                        <m:r>
                          <a:rPr lang="en-US" sz="2800" i="1">
                            <a:latin typeface="Cambria Math" panose="02040503050406030204" pitchFamily="18" charset="0"/>
                          </a:rPr>
                          <m:t>𝑢𝑠𝑒</m:t>
                        </m:r>
                        <m:r>
                          <a:rPr lang="en-US" sz="2800" i="1">
                            <a:latin typeface="Cambria Math" panose="02040503050406030204" pitchFamily="18" charset="0"/>
                          </a:rPr>
                          <m:t> (</m:t>
                        </m:r>
                        <m:r>
                          <a:rPr lang="en-US" sz="2800" i="1">
                            <a:latin typeface="Cambria Math" panose="02040503050406030204" pitchFamily="18" charset="0"/>
                          </a:rPr>
                          <m:t>𝐸𝑇𝑐</m:t>
                        </m:r>
                        <m:r>
                          <a:rPr lang="en-US" sz="2800" i="1">
                            <a:latin typeface="Cambria Math" panose="02040503050406030204" pitchFamily="18" charset="0"/>
                          </a:rPr>
                          <m:t>)</m:t>
                        </m:r>
                      </m:num>
                      <m:den>
                        <m:r>
                          <a:rPr lang="en-US" sz="2800" i="1">
                            <a:latin typeface="Cambria Math" panose="02040503050406030204" pitchFamily="18" charset="0"/>
                          </a:rPr>
                          <m:t>0.05 </m:t>
                        </m:r>
                        <m:r>
                          <a:rPr lang="en-US" sz="2800" i="1">
                            <a:latin typeface="Cambria Math" panose="02040503050406030204" pitchFamily="18" charset="0"/>
                          </a:rPr>
                          <m:t>𝑎𝑝𝑝𝑙𝑖𝑐𝑎𝑡𝑖𝑜𝑛</m:t>
                        </m:r>
                        <m:r>
                          <a:rPr lang="en-US" sz="2800" i="1">
                            <a:latin typeface="Cambria Math" panose="02040503050406030204" pitchFamily="18" charset="0"/>
                          </a:rPr>
                          <m:t> </m:t>
                        </m:r>
                        <m:r>
                          <a:rPr lang="en-US" sz="2800" i="1">
                            <a:latin typeface="Cambria Math" panose="02040503050406030204" pitchFamily="18" charset="0"/>
                          </a:rPr>
                          <m:t>𝑟𝑎𝑡𝑒</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𝑖𝑛</m:t>
                            </m:r>
                          </m:num>
                          <m:den>
                            <m:r>
                              <a:rPr lang="en-US" sz="2800" i="1">
                                <a:latin typeface="Cambria Math" panose="02040503050406030204" pitchFamily="18" charset="0"/>
                              </a:rPr>
                              <m:t>h𝑟</m:t>
                            </m:r>
                          </m:den>
                        </m:f>
                        <m:r>
                          <a:rPr lang="en-US" sz="2800" i="1">
                            <a:latin typeface="Cambria Math" panose="02040503050406030204" pitchFamily="18" charset="0"/>
                          </a:rPr>
                          <m:t>)</m:t>
                        </m:r>
                      </m:den>
                    </m:f>
                  </m:oMath>
                </a14:m>
                <a:r>
                  <a:rPr lang="en-US" sz="2800" dirty="0"/>
                  <a:t> = 23 hours</a:t>
                </a:r>
                <a:endParaRPr lang="en-US" dirty="0"/>
              </a:p>
            </p:txBody>
          </p:sp>
        </mc:Choice>
        <mc:Fallback xmlns="">
          <p:sp>
            <p:nvSpPr>
              <p:cNvPr id="2" name="Rectangle 1">
                <a:extLst>
                  <a:ext uri="{FF2B5EF4-FFF2-40B4-BE49-F238E27FC236}">
                    <a16:creationId xmlns:a16="http://schemas.microsoft.com/office/drawing/2014/main" id="{E8659E6B-53E8-4B8E-88D3-45B75873502A}"/>
                  </a:ext>
                </a:extLst>
              </p:cNvPr>
              <p:cNvSpPr>
                <a:spLocks noRot="1" noChangeAspect="1" noMove="1" noResize="1" noEditPoints="1" noAdjustHandles="1" noChangeArrowheads="1" noChangeShapeType="1" noTextEdit="1"/>
              </p:cNvSpPr>
              <p:nvPr/>
            </p:nvSpPr>
            <p:spPr>
              <a:xfrm>
                <a:off x="2460353" y="5105400"/>
                <a:ext cx="5724965" cy="913070"/>
              </a:xfrm>
              <a:prstGeom prst="rect">
                <a:avLst/>
              </a:prstGeom>
              <a:blipFill>
                <a:blip r:embed="rId6"/>
                <a:stretch>
                  <a:fillRect r="-1065"/>
                </a:stretch>
              </a:blipFill>
            </p:spPr>
            <p:txBody>
              <a:bodyPr/>
              <a:lstStyle/>
              <a:p>
                <a:r>
                  <a:rPr lang="en-US">
                    <a:noFill/>
                  </a:rPr>
                  <a:t> </a:t>
                </a:r>
              </a:p>
            </p:txBody>
          </p:sp>
        </mc:Fallback>
      </mc:AlternateContent>
    </p:spTree>
    <p:extLst>
      <p:ext uri="{BB962C8B-B14F-4D97-AF65-F5344CB8AC3E}">
        <p14:creationId xmlns:p14="http://schemas.microsoft.com/office/powerpoint/2010/main" val="94492424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85C4-9FC2-4D4D-9459-B212A013189C}"/>
              </a:ext>
            </a:extLst>
          </p:cNvPr>
          <p:cNvSpPr>
            <a:spLocks noGrp="1"/>
          </p:cNvSpPr>
          <p:nvPr>
            <p:ph type="title"/>
          </p:nvPr>
        </p:nvSpPr>
        <p:spPr>
          <a:xfrm>
            <a:off x="762000" y="436833"/>
            <a:ext cx="7543800" cy="1344975"/>
          </a:xfrm>
        </p:spPr>
        <p:txBody>
          <a:bodyPr>
            <a:normAutofit/>
          </a:bodyPr>
          <a:lstStyle/>
          <a:p>
            <a:pPr>
              <a:spcAft>
                <a:spcPts val="600"/>
              </a:spcAft>
            </a:pPr>
            <a:r>
              <a:rPr lang="en-US" altLang="en-US" sz="4400" b="1" dirty="0"/>
              <a:t>Determining </a:t>
            </a:r>
            <a:r>
              <a:rPr lang="en-US" altLang="en-US" sz="4400" dirty="0"/>
              <a:t>Applied Water </a:t>
            </a:r>
            <a:br>
              <a:rPr lang="en-US" altLang="en-US" sz="3000" dirty="0"/>
            </a:br>
            <a:r>
              <a:rPr lang="en-US" altLang="en-US" sz="3100" dirty="0"/>
              <a:t>Gallons per Acre (gal/acre)</a:t>
            </a:r>
            <a:endParaRPr lang="en-US" altLang="en-US" sz="3000" b="1" dirty="0"/>
          </a:p>
        </p:txBody>
      </p:sp>
      <p:sp>
        <p:nvSpPr>
          <p:cNvPr id="48129" name="Subtitle 2"/>
          <p:cNvSpPr>
            <a:spLocks noGrp="1"/>
          </p:cNvSpPr>
          <p:nvPr>
            <p:ph idx="1"/>
          </p:nvPr>
        </p:nvSpPr>
        <p:spPr>
          <a:xfrm>
            <a:off x="616136" y="1904749"/>
            <a:ext cx="4794064" cy="3626917"/>
          </a:xfrm>
        </p:spPr>
        <p:txBody>
          <a:bodyPr>
            <a:normAutofit/>
          </a:bodyPr>
          <a:lstStyle/>
          <a:p>
            <a:pPr>
              <a:spcBef>
                <a:spcPct val="0"/>
              </a:spcBef>
              <a:spcAft>
                <a:spcPts val="600"/>
              </a:spcAft>
            </a:pPr>
            <a:endParaRPr lang="en-US" altLang="en-US" sz="2100" dirty="0"/>
          </a:p>
          <a:p>
            <a:pPr>
              <a:spcBef>
                <a:spcPct val="0"/>
              </a:spcBef>
              <a:spcAft>
                <a:spcPts val="600"/>
              </a:spcAft>
            </a:pPr>
            <a:r>
              <a:rPr lang="en-US" dirty="0"/>
              <a:t>Flow meter</a:t>
            </a:r>
          </a:p>
          <a:p>
            <a:pPr lvl="1">
              <a:spcBef>
                <a:spcPct val="0"/>
              </a:spcBef>
              <a:spcAft>
                <a:spcPts val="600"/>
              </a:spcAft>
            </a:pPr>
            <a:r>
              <a:rPr lang="en-US" dirty="0"/>
              <a:t>Meter flow rate  x  time of operation / acres</a:t>
            </a:r>
          </a:p>
          <a:p>
            <a:pPr lvl="1">
              <a:spcBef>
                <a:spcPct val="0"/>
              </a:spcBef>
              <a:spcAft>
                <a:spcPts val="600"/>
              </a:spcAft>
            </a:pPr>
            <a:endParaRPr lang="en-US" sz="1800" dirty="0"/>
          </a:p>
          <a:p>
            <a:pPr>
              <a:spcBef>
                <a:spcPct val="0"/>
              </a:spcBef>
              <a:spcAft>
                <a:spcPts val="600"/>
              </a:spcAft>
            </a:pPr>
            <a:r>
              <a:rPr lang="en-US" dirty="0"/>
              <a:t>Pump Test</a:t>
            </a:r>
          </a:p>
          <a:p>
            <a:pPr lvl="1">
              <a:spcBef>
                <a:spcPct val="0"/>
              </a:spcBef>
              <a:spcAft>
                <a:spcPts val="600"/>
              </a:spcAft>
            </a:pPr>
            <a:r>
              <a:rPr lang="en-US" dirty="0"/>
              <a:t>Pump flow rate x time of operation / acres</a:t>
            </a:r>
          </a:p>
          <a:p>
            <a:pPr lvl="1">
              <a:spcBef>
                <a:spcPct val="0"/>
              </a:spcBef>
              <a:spcAft>
                <a:spcPts val="600"/>
              </a:spcAft>
            </a:pPr>
            <a:endParaRPr lang="en-US" sz="2100" dirty="0"/>
          </a:p>
          <a:p>
            <a:pPr lvl="1">
              <a:spcBef>
                <a:spcPct val="0"/>
              </a:spcBef>
              <a:spcAft>
                <a:spcPts val="600"/>
              </a:spcAft>
            </a:pPr>
            <a:endParaRPr lang="en-US" sz="2100" dirty="0"/>
          </a:p>
          <a:p>
            <a:pPr marL="457200" lvl="1" indent="0">
              <a:spcBef>
                <a:spcPct val="0"/>
              </a:spcBef>
              <a:spcAft>
                <a:spcPts val="600"/>
              </a:spcAft>
              <a:buNone/>
            </a:pPr>
            <a:endParaRPr lang="en-US" sz="2100" dirty="0"/>
          </a:p>
          <a:p>
            <a:pPr>
              <a:spcBef>
                <a:spcPct val="0"/>
              </a:spcBef>
              <a:spcAft>
                <a:spcPts val="600"/>
              </a:spcAft>
            </a:pPr>
            <a:endParaRPr lang="en-US" sz="2100" dirty="0"/>
          </a:p>
          <a:p>
            <a:pPr>
              <a:spcBef>
                <a:spcPct val="0"/>
              </a:spcBef>
              <a:spcAft>
                <a:spcPts val="600"/>
              </a:spcAft>
            </a:pPr>
            <a:endParaRPr lang="en-US" sz="2100" dirty="0"/>
          </a:p>
          <a:p>
            <a:pPr marL="342900" indent="-342900">
              <a:spcBef>
                <a:spcPct val="0"/>
              </a:spcBef>
              <a:spcAft>
                <a:spcPts val="600"/>
              </a:spcAft>
              <a:buFont typeface="Arial" panose="020B0604020202020204" pitchFamily="34" charset="0"/>
              <a:buChar char="•"/>
            </a:pPr>
            <a:endParaRPr lang="en-US" sz="2100" dirty="0"/>
          </a:p>
          <a:p>
            <a:pPr>
              <a:spcBef>
                <a:spcPct val="0"/>
              </a:spcBef>
              <a:spcAft>
                <a:spcPts val="600"/>
              </a:spcAft>
            </a:pPr>
            <a:endParaRPr lang="en-US" sz="2100" dirty="0"/>
          </a:p>
          <a:p>
            <a:pPr eaLnBrk="1" hangingPunct="1">
              <a:spcBef>
                <a:spcPct val="0"/>
              </a:spcBef>
              <a:spcAft>
                <a:spcPts val="600"/>
              </a:spcAft>
            </a:pPr>
            <a:endParaRPr lang="en-US" altLang="en-US" sz="2100" dirty="0"/>
          </a:p>
          <a:p>
            <a:pPr marL="285750" indent="-285750">
              <a:buFont typeface="Arial" panose="020B0604020202020204" pitchFamily="34" charset="0"/>
              <a:buChar char="•"/>
            </a:pPr>
            <a:endParaRPr lang="en-US" sz="2100" dirty="0"/>
          </a:p>
          <a:p>
            <a:endParaRPr lang="en-US" sz="2100" dirty="0"/>
          </a:p>
          <a:p>
            <a:pPr marL="342900" indent="-342900" eaLnBrk="1" hangingPunct="1">
              <a:spcBef>
                <a:spcPct val="0"/>
              </a:spcBef>
              <a:spcAft>
                <a:spcPts val="600"/>
              </a:spcAft>
              <a:buFont typeface="Arial" panose="020B0604020202020204" pitchFamily="34" charset="0"/>
              <a:buChar char="•"/>
            </a:pPr>
            <a:endParaRPr lang="en-US" altLang="en-US" sz="2100" dirty="0"/>
          </a:p>
        </p:txBody>
      </p:sp>
      <p:pic>
        <p:nvPicPr>
          <p:cNvPr id="6" name="Picture 5">
            <a:extLst>
              <a:ext uri="{FF2B5EF4-FFF2-40B4-BE49-F238E27FC236}">
                <a16:creationId xmlns:a16="http://schemas.microsoft.com/office/drawing/2014/main" id="{63B38049-4DEF-4E08-8D66-BFB8DFDC28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4435002"/>
            <a:ext cx="2701942" cy="1681959"/>
          </a:xfrm>
          <a:prstGeom prst="rect">
            <a:avLst/>
          </a:prstGeom>
        </p:spPr>
      </p:pic>
      <p:pic>
        <p:nvPicPr>
          <p:cNvPr id="5" name="Picture 4">
            <a:extLst>
              <a:ext uri="{FF2B5EF4-FFF2-40B4-BE49-F238E27FC236}">
                <a16:creationId xmlns:a16="http://schemas.microsoft.com/office/drawing/2014/main" id="{EC644CEF-369E-486C-A8F4-D8B935D54A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3491" y="1909613"/>
            <a:ext cx="2194560" cy="2286000"/>
          </a:xfrm>
          <a:prstGeom prst="rect">
            <a:avLst/>
          </a:prstGeom>
        </p:spPr>
      </p:pic>
      <p:sp>
        <p:nvSpPr>
          <p:cNvPr id="3" name="Slide Number Placeholder 2">
            <a:extLst>
              <a:ext uri="{FF2B5EF4-FFF2-40B4-BE49-F238E27FC236}">
                <a16:creationId xmlns:a16="http://schemas.microsoft.com/office/drawing/2014/main" id="{F831A664-FA4F-413B-A7FE-A2B13E63123E}"/>
              </a:ext>
            </a:extLst>
          </p:cNvPr>
          <p:cNvSpPr>
            <a:spLocks noGrp="1"/>
          </p:cNvSpPr>
          <p:nvPr>
            <p:ph type="sldNum" sz="quarter" idx="12"/>
          </p:nvPr>
        </p:nvSpPr>
        <p:spPr>
          <a:xfrm>
            <a:off x="6457950" y="6356350"/>
            <a:ext cx="2057400" cy="365125"/>
          </a:xfrm>
        </p:spPr>
        <p:txBody>
          <a:bodyPr>
            <a:normAutofit/>
          </a:bodyPr>
          <a:lstStyle/>
          <a:p>
            <a:pPr>
              <a:spcAft>
                <a:spcPts val="600"/>
              </a:spcAft>
            </a:pPr>
            <a:fld id="{30F35C39-F39F-4C0B-997D-CB1EB03A2CEE}" type="slidenum">
              <a:rPr lang="en-US" smtClean="0"/>
              <a:pPr>
                <a:spcAft>
                  <a:spcPts val="600"/>
                </a:spcAft>
              </a:pPr>
              <a:t>97</a:t>
            </a:fld>
            <a:endParaRPr lang="en-US"/>
          </a:p>
        </p:txBody>
      </p:sp>
      <p:sp>
        <p:nvSpPr>
          <p:cNvPr id="4" name="TextBox 3">
            <a:extLst>
              <a:ext uri="{FF2B5EF4-FFF2-40B4-BE49-F238E27FC236}">
                <a16:creationId xmlns:a16="http://schemas.microsoft.com/office/drawing/2014/main" id="{5ACDB37F-1A5D-449F-B783-9A0011E18786}"/>
              </a:ext>
            </a:extLst>
          </p:cNvPr>
          <p:cNvSpPr txBox="1"/>
          <p:nvPr/>
        </p:nvSpPr>
        <p:spPr>
          <a:xfrm>
            <a:off x="616137" y="5306785"/>
            <a:ext cx="4794063" cy="830997"/>
          </a:xfrm>
          <a:prstGeom prst="rect">
            <a:avLst/>
          </a:prstGeom>
          <a:noFill/>
        </p:spPr>
        <p:txBody>
          <a:bodyPr wrap="square" rtlCol="0">
            <a:spAutoFit/>
          </a:bodyPr>
          <a:lstStyle/>
          <a:p>
            <a:pPr>
              <a:spcAft>
                <a:spcPts val="600"/>
              </a:spcAft>
            </a:pPr>
            <a:r>
              <a:rPr lang="en-US" dirty="0"/>
              <a:t>*</a:t>
            </a:r>
            <a:r>
              <a:rPr lang="en-US" sz="2400" dirty="0"/>
              <a:t>Flow rate and time of operation must be in the same time unit</a:t>
            </a:r>
            <a:endParaRPr lang="en-US" dirty="0"/>
          </a:p>
        </p:txBody>
      </p:sp>
    </p:spTree>
    <p:custDataLst>
      <p:tags r:id="rId1"/>
    </p:custDataLst>
    <p:extLst>
      <p:ext uri="{BB962C8B-B14F-4D97-AF65-F5344CB8AC3E}">
        <p14:creationId xmlns:p14="http://schemas.microsoft.com/office/powerpoint/2010/main" val="8066408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idx="1"/>
          </p:nvPr>
        </p:nvSpPr>
        <p:spPr>
          <a:xfrm>
            <a:off x="786319" y="1684970"/>
            <a:ext cx="4761269" cy="3626917"/>
          </a:xfrm>
        </p:spPr>
        <p:txBody>
          <a:bodyPr>
            <a:normAutofit/>
          </a:bodyPr>
          <a:lstStyle/>
          <a:p>
            <a:pPr>
              <a:spcBef>
                <a:spcPct val="0"/>
              </a:spcBef>
              <a:spcAft>
                <a:spcPts val="600"/>
              </a:spcAft>
            </a:pPr>
            <a:endParaRPr lang="en-US" altLang="en-US" sz="2100" dirty="0"/>
          </a:p>
          <a:p>
            <a:pPr>
              <a:spcBef>
                <a:spcPct val="0"/>
              </a:spcBef>
              <a:spcAft>
                <a:spcPts val="600"/>
              </a:spcAft>
            </a:pPr>
            <a:r>
              <a:rPr lang="en-US" dirty="0"/>
              <a:t>Emitter flow rate</a:t>
            </a:r>
          </a:p>
          <a:p>
            <a:pPr lvl="1">
              <a:spcBef>
                <a:spcPct val="0"/>
              </a:spcBef>
              <a:spcAft>
                <a:spcPts val="600"/>
              </a:spcAft>
            </a:pPr>
            <a:r>
              <a:rPr lang="en-US" dirty="0"/>
              <a:t>Emitter flow rate x emitters per acre x time of operation  </a:t>
            </a:r>
            <a:endParaRPr lang="en-US" sz="1000" dirty="0"/>
          </a:p>
          <a:p>
            <a:pPr lvl="1">
              <a:spcBef>
                <a:spcPct val="0"/>
              </a:spcBef>
              <a:spcAft>
                <a:spcPts val="600"/>
              </a:spcAft>
            </a:pPr>
            <a:endParaRPr lang="en-US" sz="2100" dirty="0"/>
          </a:p>
          <a:p>
            <a:pPr>
              <a:spcBef>
                <a:spcPct val="0"/>
              </a:spcBef>
              <a:spcAft>
                <a:spcPts val="600"/>
              </a:spcAft>
            </a:pPr>
            <a:r>
              <a:rPr lang="en-US" dirty="0"/>
              <a:t>Use Manufacturers flow rates</a:t>
            </a:r>
          </a:p>
          <a:p>
            <a:pPr lvl="1">
              <a:spcBef>
                <a:spcPct val="0"/>
              </a:spcBef>
              <a:spcAft>
                <a:spcPts val="600"/>
              </a:spcAft>
            </a:pPr>
            <a:r>
              <a:rPr lang="en-US" dirty="0"/>
              <a:t>Flow rate at operational pressure x time of operation x nozzles/acre</a:t>
            </a:r>
          </a:p>
          <a:p>
            <a:pPr lvl="1">
              <a:spcBef>
                <a:spcPct val="0"/>
              </a:spcBef>
              <a:spcAft>
                <a:spcPts val="600"/>
              </a:spcAft>
            </a:pPr>
            <a:endParaRPr lang="en-US" sz="2100" dirty="0"/>
          </a:p>
          <a:p>
            <a:pPr lvl="1">
              <a:spcBef>
                <a:spcPct val="0"/>
              </a:spcBef>
              <a:spcAft>
                <a:spcPts val="600"/>
              </a:spcAft>
            </a:pPr>
            <a:endParaRPr lang="en-US" sz="2100" dirty="0"/>
          </a:p>
          <a:p>
            <a:pPr marL="457200" lvl="1" indent="0">
              <a:spcBef>
                <a:spcPct val="0"/>
              </a:spcBef>
              <a:spcAft>
                <a:spcPts val="600"/>
              </a:spcAft>
              <a:buNone/>
            </a:pPr>
            <a:endParaRPr lang="en-US" sz="2100" dirty="0"/>
          </a:p>
          <a:p>
            <a:pPr>
              <a:spcBef>
                <a:spcPct val="0"/>
              </a:spcBef>
              <a:spcAft>
                <a:spcPts val="600"/>
              </a:spcAft>
            </a:pPr>
            <a:endParaRPr lang="en-US" sz="2100" dirty="0"/>
          </a:p>
          <a:p>
            <a:pPr>
              <a:spcBef>
                <a:spcPct val="0"/>
              </a:spcBef>
              <a:spcAft>
                <a:spcPts val="600"/>
              </a:spcAft>
            </a:pPr>
            <a:endParaRPr lang="en-US" sz="2100" dirty="0"/>
          </a:p>
          <a:p>
            <a:pPr marL="342900" indent="-342900">
              <a:spcBef>
                <a:spcPct val="0"/>
              </a:spcBef>
              <a:spcAft>
                <a:spcPts val="600"/>
              </a:spcAft>
              <a:buFont typeface="Arial" panose="020B0604020202020204" pitchFamily="34" charset="0"/>
              <a:buChar char="•"/>
            </a:pPr>
            <a:endParaRPr lang="en-US" sz="2100" dirty="0"/>
          </a:p>
          <a:p>
            <a:pPr>
              <a:spcBef>
                <a:spcPct val="0"/>
              </a:spcBef>
              <a:spcAft>
                <a:spcPts val="600"/>
              </a:spcAft>
            </a:pPr>
            <a:endParaRPr lang="en-US" sz="2100" dirty="0"/>
          </a:p>
          <a:p>
            <a:pPr eaLnBrk="1" hangingPunct="1">
              <a:spcBef>
                <a:spcPct val="0"/>
              </a:spcBef>
              <a:spcAft>
                <a:spcPts val="600"/>
              </a:spcAft>
            </a:pPr>
            <a:endParaRPr lang="en-US" altLang="en-US" sz="2100" dirty="0"/>
          </a:p>
          <a:p>
            <a:pPr marL="285750" indent="-285750">
              <a:buFont typeface="Arial" panose="020B0604020202020204" pitchFamily="34" charset="0"/>
              <a:buChar char="•"/>
            </a:pPr>
            <a:endParaRPr lang="en-US" sz="2100" dirty="0"/>
          </a:p>
          <a:p>
            <a:endParaRPr lang="en-US" sz="2100" dirty="0"/>
          </a:p>
          <a:p>
            <a:pPr marL="342900" indent="-342900" eaLnBrk="1" hangingPunct="1">
              <a:spcBef>
                <a:spcPct val="0"/>
              </a:spcBef>
              <a:spcAft>
                <a:spcPts val="600"/>
              </a:spcAft>
              <a:buFont typeface="Arial" panose="020B0604020202020204" pitchFamily="34" charset="0"/>
              <a:buChar char="•"/>
            </a:pPr>
            <a:endParaRPr lang="en-US" altLang="en-US" sz="2100" dirty="0"/>
          </a:p>
        </p:txBody>
      </p:sp>
      <p:pic>
        <p:nvPicPr>
          <p:cNvPr id="9" name="Content Placeholder 4">
            <a:extLst>
              <a:ext uri="{FF2B5EF4-FFF2-40B4-BE49-F238E27FC236}">
                <a16:creationId xmlns:a16="http://schemas.microsoft.com/office/drawing/2014/main" id="{C4149BE2-7915-4F87-9C6F-E950292EBC63}"/>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6268335" y="4328737"/>
            <a:ext cx="2433388" cy="1966301"/>
          </a:xfrm>
          <a:prstGeom prst="rect">
            <a:avLst/>
          </a:prstGeom>
        </p:spPr>
      </p:pic>
      <p:pic>
        <p:nvPicPr>
          <p:cNvPr id="8" name="Picture 7">
            <a:extLst>
              <a:ext uri="{FF2B5EF4-FFF2-40B4-BE49-F238E27FC236}">
                <a16:creationId xmlns:a16="http://schemas.microsoft.com/office/drawing/2014/main" id="{746105DF-A649-40B2-8C4A-FAE6640D24BD}"/>
              </a:ext>
            </a:extLst>
          </p:cNvPr>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b="-1278"/>
          <a:stretch/>
        </p:blipFill>
        <p:spPr>
          <a:xfrm>
            <a:off x="6268335" y="1809073"/>
            <a:ext cx="2433388" cy="2348653"/>
          </a:xfrm>
          <a:prstGeom prst="rect">
            <a:avLst/>
          </a:prstGeom>
        </p:spPr>
      </p:pic>
      <p:sp>
        <p:nvSpPr>
          <p:cNvPr id="3" name="Slide Number Placeholder 2">
            <a:extLst>
              <a:ext uri="{FF2B5EF4-FFF2-40B4-BE49-F238E27FC236}">
                <a16:creationId xmlns:a16="http://schemas.microsoft.com/office/drawing/2014/main" id="{F831A664-FA4F-413B-A7FE-A2B13E63123E}"/>
              </a:ext>
            </a:extLst>
          </p:cNvPr>
          <p:cNvSpPr>
            <a:spLocks noGrp="1"/>
          </p:cNvSpPr>
          <p:nvPr>
            <p:ph type="sldNum" sz="quarter" idx="12"/>
          </p:nvPr>
        </p:nvSpPr>
        <p:spPr>
          <a:xfrm>
            <a:off x="6457950" y="6356350"/>
            <a:ext cx="2057400" cy="365125"/>
          </a:xfrm>
        </p:spPr>
        <p:txBody>
          <a:bodyPr>
            <a:normAutofit/>
          </a:bodyPr>
          <a:lstStyle/>
          <a:p>
            <a:pPr>
              <a:spcAft>
                <a:spcPts val="600"/>
              </a:spcAft>
            </a:pPr>
            <a:fld id="{30F35C39-F39F-4C0B-997D-CB1EB03A2CEE}" type="slidenum">
              <a:rPr lang="en-US" smtClean="0"/>
              <a:pPr>
                <a:spcAft>
                  <a:spcPts val="600"/>
                </a:spcAft>
              </a:pPr>
              <a:t>98</a:t>
            </a:fld>
            <a:endParaRPr lang="en-US"/>
          </a:p>
        </p:txBody>
      </p:sp>
      <p:sp>
        <p:nvSpPr>
          <p:cNvPr id="4" name="TextBox 3">
            <a:extLst>
              <a:ext uri="{FF2B5EF4-FFF2-40B4-BE49-F238E27FC236}">
                <a16:creationId xmlns:a16="http://schemas.microsoft.com/office/drawing/2014/main" id="{5ACDB37F-1A5D-449F-B783-9A0011E18786}"/>
              </a:ext>
            </a:extLst>
          </p:cNvPr>
          <p:cNvSpPr txBox="1"/>
          <p:nvPr/>
        </p:nvSpPr>
        <p:spPr>
          <a:xfrm>
            <a:off x="739302" y="5293017"/>
            <a:ext cx="4653738" cy="892552"/>
          </a:xfrm>
          <a:prstGeom prst="rect">
            <a:avLst/>
          </a:prstGeom>
          <a:noFill/>
        </p:spPr>
        <p:txBody>
          <a:bodyPr wrap="square" rtlCol="0">
            <a:spAutoFit/>
          </a:bodyPr>
          <a:lstStyle/>
          <a:p>
            <a:pPr>
              <a:spcAft>
                <a:spcPts val="600"/>
              </a:spcAft>
            </a:pPr>
            <a:r>
              <a:rPr lang="en-US" sz="2800" dirty="0"/>
              <a:t>*</a:t>
            </a:r>
            <a:r>
              <a:rPr lang="en-US" sz="2400" dirty="0"/>
              <a:t>Flow rate and time of operation must be in the same time unit</a:t>
            </a:r>
            <a:endParaRPr lang="en-US" sz="2800" dirty="0"/>
          </a:p>
        </p:txBody>
      </p:sp>
      <p:sp>
        <p:nvSpPr>
          <p:cNvPr id="10" name="Title 1">
            <a:extLst>
              <a:ext uri="{FF2B5EF4-FFF2-40B4-BE49-F238E27FC236}">
                <a16:creationId xmlns:a16="http://schemas.microsoft.com/office/drawing/2014/main" id="{4A6F7F7C-40CD-41C8-804C-4D2E75D81A65}"/>
              </a:ext>
            </a:extLst>
          </p:cNvPr>
          <p:cNvSpPr txBox="1">
            <a:spLocks/>
          </p:cNvSpPr>
          <p:nvPr/>
        </p:nvSpPr>
        <p:spPr>
          <a:xfrm>
            <a:off x="762000" y="436833"/>
            <a:ext cx="7543800"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spcAft>
                <a:spcPts val="600"/>
              </a:spcAft>
            </a:pPr>
            <a:r>
              <a:rPr lang="en-US" altLang="en-US" sz="4400" dirty="0"/>
              <a:t>Determining Applied Water </a:t>
            </a:r>
            <a:br>
              <a:rPr lang="en-US" altLang="en-US" sz="3000" dirty="0"/>
            </a:br>
            <a:r>
              <a:rPr lang="en-US" altLang="en-US" sz="3100" dirty="0"/>
              <a:t>Gallons per Acre (gal/acre)</a:t>
            </a:r>
            <a:endParaRPr lang="en-US" altLang="en-US" sz="3000" dirty="0"/>
          </a:p>
        </p:txBody>
      </p:sp>
    </p:spTree>
    <p:custDataLst>
      <p:tags r:id="rId1"/>
    </p:custDataLst>
    <p:extLst>
      <p:ext uri="{BB962C8B-B14F-4D97-AF65-F5344CB8AC3E}">
        <p14:creationId xmlns:p14="http://schemas.microsoft.com/office/powerpoint/2010/main" val="14136736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E49E-CA9B-483E-BB2D-B9D84076913C}"/>
              </a:ext>
            </a:extLst>
          </p:cNvPr>
          <p:cNvSpPr>
            <a:spLocks noGrp="1"/>
          </p:cNvSpPr>
          <p:nvPr>
            <p:ph type="title"/>
          </p:nvPr>
        </p:nvSpPr>
        <p:spPr/>
        <p:txBody>
          <a:bodyPr/>
          <a:lstStyle/>
          <a:p>
            <a:r>
              <a:rPr lang="en-US" dirty="0"/>
              <a:t>Determining Applied Water</a:t>
            </a:r>
            <a:br>
              <a:rPr lang="en-US" dirty="0"/>
            </a:br>
            <a:r>
              <a:rPr lang="en-US" sz="3600" dirty="0"/>
              <a:t> </a:t>
            </a:r>
            <a:r>
              <a:rPr lang="en-US" sz="2800" dirty="0"/>
              <a:t>Convert</a:t>
            </a:r>
            <a:r>
              <a:rPr lang="en-US" dirty="0"/>
              <a:t> </a:t>
            </a:r>
            <a:r>
              <a:rPr lang="en-US" sz="2800" dirty="0"/>
              <a:t>From Gallons per Acre to:</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5D2DA6-6CA5-48B5-B525-6103129DB746}"/>
                  </a:ext>
                </a:extLst>
              </p:cNvPr>
              <p:cNvSpPr>
                <a:spLocks noGrp="1"/>
              </p:cNvSpPr>
              <p:nvPr>
                <p:ph idx="1"/>
              </p:nvPr>
            </p:nvSpPr>
            <p:spPr>
              <a:xfrm>
                <a:off x="457200" y="2154238"/>
                <a:ext cx="8382000" cy="3738563"/>
              </a:xfrm>
            </p:spPr>
            <p:txBody>
              <a:bodyPr/>
              <a:lstStyle/>
              <a:p>
                <a:r>
                  <a:rPr lang="en-US" sz="3200" i="1" dirty="0"/>
                  <a:t>Inches Applied</a:t>
                </a:r>
              </a:p>
              <a:p>
                <a:pPr marL="0" indent="0">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𝐺𝑎𝑙𝑙𝑜𝑛𝑠</m:t>
                        </m:r>
                        <m:r>
                          <a:rPr lang="en-US" i="1">
                            <a:latin typeface="Cambria Math" panose="02040503050406030204" pitchFamily="18" charset="0"/>
                          </a:rPr>
                          <m:t> </m:t>
                        </m:r>
                        <m:r>
                          <a:rPr lang="en-US" i="1">
                            <a:latin typeface="Cambria Math" panose="02040503050406030204" pitchFamily="18" charset="0"/>
                          </a:rPr>
                          <m:t>𝑎𝑝𝑝𝑙𝑖𝑒𝑑</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𝑎𝑐𝑟𝑒</m:t>
                        </m:r>
                      </m:num>
                      <m:den>
                        <m:r>
                          <a:rPr lang="en-US" i="1">
                            <a:latin typeface="Cambria Math" panose="02040503050406030204" pitchFamily="18" charset="0"/>
                          </a:rPr>
                          <m:t>27154 </m:t>
                        </m:r>
                        <m:r>
                          <a:rPr lang="en-US" i="1" baseline="16000">
                            <a:latin typeface="Cambria Math" panose="02040503050406030204" pitchFamily="18" charset="0"/>
                          </a:rPr>
                          <m:t>∗</m:t>
                        </m:r>
                      </m:den>
                    </m:f>
                  </m:oMath>
                </a14:m>
                <a:r>
                  <a:rPr lang="en-US" dirty="0"/>
                  <a:t> </a:t>
                </a:r>
                <a:r>
                  <a:rPr lang="en-US" sz="2400" dirty="0"/>
                  <a:t>=  Inches applied per acre</a:t>
                </a:r>
              </a:p>
              <a:p>
                <a:pPr marL="0" indent="0">
                  <a:buNone/>
                </a:pPr>
                <a:endParaRPr lang="en-US" dirty="0"/>
              </a:p>
              <a:p>
                <a:r>
                  <a:rPr lang="en-US" dirty="0"/>
                  <a:t>Application Rate</a:t>
                </a:r>
              </a:p>
              <a:p>
                <a:pPr marL="0" indent="0">
                  <a:buNone/>
                </a:pP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𝐼𝑛𝑐h𝑒𝑠</m:t>
                        </m:r>
                        <m:r>
                          <a:rPr lang="en-US" b="0" i="1" smtClean="0">
                            <a:latin typeface="Cambria Math" panose="02040503050406030204" pitchFamily="18" charset="0"/>
                          </a:rPr>
                          <m:t> </m:t>
                        </m:r>
                        <m:r>
                          <a:rPr lang="en-US" b="0" i="1" smtClean="0">
                            <a:latin typeface="Cambria Math" panose="02040503050406030204" pitchFamily="18" charset="0"/>
                          </a:rPr>
                          <m:t>𝑎𝑝𝑝𝑙𝑖𝑒𝑑</m:t>
                        </m:r>
                        <m:r>
                          <a:rPr lang="en-US" b="0" i="1" smtClean="0">
                            <a:latin typeface="Cambria Math" panose="02040503050406030204" pitchFamily="18" charset="0"/>
                          </a:rPr>
                          <m:t> </m:t>
                        </m:r>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𝑎𝑐𝑟𝑒</m:t>
                        </m:r>
                      </m:num>
                      <m:den>
                        <m:r>
                          <a:rPr lang="en-US" b="0" i="1" smtClean="0">
                            <a:latin typeface="Cambria Math" panose="02040503050406030204" pitchFamily="18" charset="0"/>
                          </a:rPr>
                          <m:t>𝑡𝑖𝑚𝑒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𝑜𝑝𝑒𝑟𝑎𝑡𝑖𝑜𝑛</m:t>
                        </m:r>
                      </m:den>
                    </m:f>
                  </m:oMath>
                </a14:m>
                <a:r>
                  <a:rPr lang="en-US" dirty="0"/>
                  <a:t> = </a:t>
                </a:r>
                <a:r>
                  <a:rPr lang="en-US" sz="2400" dirty="0"/>
                  <a:t>Inches per hour (application rate)</a:t>
                </a:r>
                <a:endParaRPr lang="en-US" dirty="0"/>
              </a:p>
            </p:txBody>
          </p:sp>
        </mc:Choice>
        <mc:Fallback xmlns="">
          <p:sp>
            <p:nvSpPr>
              <p:cNvPr id="3" name="Content Placeholder 2">
                <a:extLst>
                  <a:ext uri="{FF2B5EF4-FFF2-40B4-BE49-F238E27FC236}">
                    <a16:creationId xmlns:a16="http://schemas.microsoft.com/office/drawing/2014/main" id="{DB5D2DA6-6CA5-48B5-B525-6103129DB746}"/>
                  </a:ext>
                </a:extLst>
              </p:cNvPr>
              <p:cNvSpPr>
                <a:spLocks noGrp="1" noRot="1" noChangeAspect="1" noMove="1" noResize="1" noEditPoints="1" noAdjustHandles="1" noChangeArrowheads="1" noChangeShapeType="1" noTextEdit="1"/>
              </p:cNvSpPr>
              <p:nvPr>
                <p:ph idx="1"/>
              </p:nvPr>
            </p:nvSpPr>
            <p:spPr>
              <a:xfrm>
                <a:off x="457200" y="2154238"/>
                <a:ext cx="8382000" cy="3738563"/>
              </a:xfrm>
              <a:blipFill>
                <a:blip r:embed="rId2"/>
                <a:stretch>
                  <a:fillRect l="-1673" t="-342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FC78F6-2AD9-41F8-91C9-56CF8F6ACF7D}"/>
              </a:ext>
            </a:extLst>
          </p:cNvPr>
          <p:cNvSpPr>
            <a:spLocks noGrp="1"/>
          </p:cNvSpPr>
          <p:nvPr>
            <p:ph type="sldNum" sz="quarter" idx="12"/>
          </p:nvPr>
        </p:nvSpPr>
        <p:spPr/>
        <p:txBody>
          <a:bodyPr/>
          <a:lstStyle/>
          <a:p>
            <a:fld id="{30F35C39-F39F-4C0B-997D-CB1EB03A2CEE}" type="slidenum">
              <a:rPr lang="en-US" smtClean="0"/>
              <a:t>99</a:t>
            </a:fld>
            <a:endParaRPr lang="en-US"/>
          </a:p>
        </p:txBody>
      </p:sp>
      <p:sp>
        <p:nvSpPr>
          <p:cNvPr id="5" name="TextBox 4">
            <a:extLst>
              <a:ext uri="{FF2B5EF4-FFF2-40B4-BE49-F238E27FC236}">
                <a16:creationId xmlns:a16="http://schemas.microsoft.com/office/drawing/2014/main" id="{87089AED-52E5-4428-BA52-D2BC25BE784C}"/>
              </a:ext>
            </a:extLst>
          </p:cNvPr>
          <p:cNvSpPr txBox="1"/>
          <p:nvPr/>
        </p:nvSpPr>
        <p:spPr>
          <a:xfrm>
            <a:off x="762000" y="5562600"/>
            <a:ext cx="5105400" cy="369332"/>
          </a:xfrm>
          <a:prstGeom prst="rect">
            <a:avLst/>
          </a:prstGeom>
          <a:noFill/>
        </p:spPr>
        <p:txBody>
          <a:bodyPr wrap="square" rtlCol="0">
            <a:spAutoFit/>
          </a:bodyPr>
          <a:lstStyle/>
          <a:p>
            <a:r>
              <a:rPr lang="en-US" dirty="0"/>
              <a:t>* 1 inch of water on 1 acre = 27154 gallons</a:t>
            </a:r>
          </a:p>
        </p:txBody>
      </p:sp>
      <p:pic>
        <p:nvPicPr>
          <p:cNvPr id="6" name="Picture 5">
            <a:extLst>
              <a:ext uri="{FF2B5EF4-FFF2-40B4-BE49-F238E27FC236}">
                <a16:creationId xmlns:a16="http://schemas.microsoft.com/office/drawing/2014/main" id="{4D374C6E-BCBB-4EA6-9A6A-6C49519CB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4935" y="5271110"/>
            <a:ext cx="3286029" cy="1219306"/>
          </a:xfrm>
          <a:prstGeom prst="rect">
            <a:avLst/>
          </a:prstGeom>
        </p:spPr>
      </p:pic>
      <p:sp>
        <p:nvSpPr>
          <p:cNvPr id="7" name="Rectangle 6">
            <a:extLst>
              <a:ext uri="{FF2B5EF4-FFF2-40B4-BE49-F238E27FC236}">
                <a16:creationId xmlns:a16="http://schemas.microsoft.com/office/drawing/2014/main" id="{E9B07B19-E32D-4157-A5B5-50AB5DA4E6AA}"/>
              </a:ext>
            </a:extLst>
          </p:cNvPr>
          <p:cNvSpPr/>
          <p:nvPr/>
        </p:nvSpPr>
        <p:spPr>
          <a:xfrm>
            <a:off x="5562600" y="5445040"/>
            <a:ext cx="2026709" cy="369332"/>
          </a:xfrm>
          <a:prstGeom prst="rect">
            <a:avLst/>
          </a:prstGeom>
        </p:spPr>
        <p:txBody>
          <a:bodyPr wrap="none">
            <a:spAutoFit/>
          </a:bodyPr>
          <a:lstStyle/>
          <a:p>
            <a:r>
              <a:rPr lang="en-US" dirty="0"/>
              <a:t>1 acre = 43560 </a:t>
            </a:r>
            <a:r>
              <a:rPr lang="en-US" dirty="0" err="1"/>
              <a:t>sq</a:t>
            </a:r>
            <a:r>
              <a:rPr lang="en-US" dirty="0"/>
              <a:t> ft</a:t>
            </a:r>
          </a:p>
        </p:txBody>
      </p:sp>
    </p:spTree>
    <p:extLst>
      <p:ext uri="{BB962C8B-B14F-4D97-AF65-F5344CB8AC3E}">
        <p14:creationId xmlns:p14="http://schemas.microsoft.com/office/powerpoint/2010/main" val="46314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10.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3,1830679270,E:\DAIRY PP - 1\DARY UNITS OF WATER 1A\Media.ppcx"/>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6829</TotalTime>
  <Words>16276</Words>
  <Application>Microsoft Office PowerPoint</Application>
  <PresentationFormat>On-screen Show (4:3)</PresentationFormat>
  <Paragraphs>2532</Paragraphs>
  <Slides>214</Slides>
  <Notes>146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214</vt:i4>
      </vt:variant>
    </vt:vector>
  </HeadingPairs>
  <TitlesOfParts>
    <vt:vector size="221" baseType="lpstr">
      <vt:lpstr>Arial</vt:lpstr>
      <vt:lpstr>Calibri</vt:lpstr>
      <vt:lpstr>Cambria</vt:lpstr>
      <vt:lpstr>Cambria Math</vt:lpstr>
      <vt:lpstr>Times</vt:lpstr>
      <vt:lpstr>Times New Roman</vt:lpstr>
      <vt:lpstr>Office Theme</vt:lpstr>
      <vt:lpstr>Irrigation and Nitrogen Management Training</vt:lpstr>
      <vt:lpstr>Irrigation and Nitrogen Management Training for Grower INMP Self-Certification</vt:lpstr>
      <vt:lpstr>Table of Contents</vt:lpstr>
      <vt:lpstr> Irrigated Lands Regulatory Program (ILRP) </vt:lpstr>
      <vt:lpstr>Regulations: Waste Discharge Requirements</vt:lpstr>
      <vt:lpstr>Regulations: Waste Discharge Requirements</vt:lpstr>
      <vt:lpstr>Certifying Irrigation and Nitrogen Management Plans</vt:lpstr>
      <vt:lpstr>Grower Self-Certification Requirements </vt:lpstr>
      <vt:lpstr>Irrigation and Nitrogen Management Plan Certification Training </vt:lpstr>
      <vt:lpstr>Irrigation and Nitrogen Management Plan Certification Training </vt:lpstr>
      <vt:lpstr>Irrigation and Nitrogen Management Plan Certification Training </vt:lpstr>
      <vt:lpstr>PowerPoint Presentation</vt:lpstr>
      <vt:lpstr>PowerPoint Presentation</vt:lpstr>
      <vt:lpstr> Overview of Nitrogen and Groundwater Quality Issues</vt:lpstr>
      <vt:lpstr>Section 1 Learning Objectives</vt:lpstr>
      <vt:lpstr>How Did Nitrate Become a Problem?</vt:lpstr>
      <vt:lpstr>Why is Shallow Groundwater Most Affected?</vt:lpstr>
      <vt:lpstr>Nitrate. What is the Problem?</vt:lpstr>
      <vt:lpstr>PowerPoint Presentation</vt:lpstr>
      <vt:lpstr>Where is nitrogen coming from in California? </vt:lpstr>
      <vt:lpstr>Of the total N inputs where is nitrogen going in California?</vt:lpstr>
      <vt:lpstr>Dealing with Nitrate Pollution</vt:lpstr>
      <vt:lpstr>PowerPoint Presentation</vt:lpstr>
      <vt:lpstr>Nitrogen in Crop Production Systems</vt:lpstr>
      <vt:lpstr>Section 2 Learning Objectives</vt:lpstr>
      <vt:lpstr>Overview of the nitrogen cycle</vt:lpstr>
      <vt:lpstr>Mineralization  A microbial process that converts organic N to plant available inorganic N in the form of ammonium (NH4+)</vt:lpstr>
      <vt:lpstr>Soil Organic Matter</vt:lpstr>
      <vt:lpstr>Mineralization  Organic N to Mineral N</vt:lpstr>
      <vt:lpstr>Nitrification  A microbial process that converts ammonium (NH4+) to nitrate ( NO3-)</vt:lpstr>
      <vt:lpstr>Nitrification  Ammonium  Nitrate</vt:lpstr>
      <vt:lpstr>Nitrification: How Quickly Does it Occur?</vt:lpstr>
      <vt:lpstr>Ammonia Volatilization Volatilization is the loss of gaseous ammonia to the atmosphere</vt:lpstr>
      <vt:lpstr>Ammonia Volatilization The loss of gaseous ammonia (NH3) to the atmosphere</vt:lpstr>
      <vt:lpstr>Nitrogen Cycle –Nitrate Losses </vt:lpstr>
      <vt:lpstr>Denitrification A microbial reduction of nitrate (NO3-) to a gaseous form of nitrogen (N2, NO, or N2O)</vt:lpstr>
      <vt:lpstr>Denitrification  Anaerobic reduction of NO3 N2O, NO, and N2 gas </vt:lpstr>
      <vt:lpstr>Nitrate Leaching Loss of nitrate (NO3-) from the soil due to irrigation or rain. Greatest loss potential of nitrogen from the soil </vt:lpstr>
      <vt:lpstr>Nitrate Leaching  Movement of nitrate below the root zone</vt:lpstr>
      <vt:lpstr> Nitrogen Cycle- Microbes </vt:lpstr>
      <vt:lpstr> Immobilization  Microbes incorporate mineral N from soil solution into organic compounds in their cells </vt:lpstr>
      <vt:lpstr>Immobilization Mineral N to Organic N</vt:lpstr>
      <vt:lpstr>Organic Matter Decomposition in Soils</vt:lpstr>
      <vt:lpstr>Organic Matter C:N Ratios</vt:lpstr>
      <vt:lpstr>Nitrogen Cycle- Fertilizer Inputs and Crop Removal</vt:lpstr>
      <vt:lpstr>Nitrogen Cycle –Plant Uptake</vt:lpstr>
      <vt:lpstr>Nitrogen Assimilation</vt:lpstr>
      <vt:lpstr>Nitrogen and Crop Productivity</vt:lpstr>
      <vt:lpstr> Nitrogen in Plants N in Excess of Demand is Inefficiently Used </vt:lpstr>
      <vt:lpstr> Nitrogen in Plants Excess N Example </vt:lpstr>
      <vt:lpstr>Nitrogen Cycle Review – Mineralization and Nitrification </vt:lpstr>
      <vt:lpstr>Nitrogen Cycle Review –Plants and Microbes</vt:lpstr>
      <vt:lpstr>Nitrogen Cycle Review -losses</vt:lpstr>
      <vt:lpstr>Nitrogen Fertilizers and Management</vt:lpstr>
      <vt:lpstr>Section 3 Learning Objectives</vt:lpstr>
      <vt:lpstr>Nitrogen Source Groups</vt:lpstr>
      <vt:lpstr>Ammonium-forming Fertilizers Anhydrous ammonia</vt:lpstr>
      <vt:lpstr>Volatilization of Anhydrous Ammonia How large can losses be?</vt:lpstr>
      <vt:lpstr>Ammonium-forming Fertilizers Urea</vt:lpstr>
      <vt:lpstr>Volatilization of Urea   How large can losses be?</vt:lpstr>
      <vt:lpstr>Ammonium Fertilizers </vt:lpstr>
      <vt:lpstr>Nitrate Fertilizers</vt:lpstr>
      <vt:lpstr>Combination Fertilizers </vt:lpstr>
      <vt:lpstr>Organic Materials</vt:lpstr>
      <vt:lpstr>Controlled Release Fertilizers The release of nutrients can be controlled using an organic coating on fertilizers</vt:lpstr>
      <vt:lpstr>Section 3 Summary</vt:lpstr>
      <vt:lpstr>Efficient Irrigation Management </vt:lpstr>
      <vt:lpstr>Section 4 Learning Objectives</vt:lpstr>
      <vt:lpstr>Irrigating Efficiently</vt:lpstr>
      <vt:lpstr>Proper Irrigation Scheduling Deciding When to Irrigate and How Much to Apply?</vt:lpstr>
      <vt:lpstr>Irrigation Scheduling  Plant Monitoring Approach</vt:lpstr>
      <vt:lpstr>Pressure Chamber </vt:lpstr>
      <vt:lpstr>Pressure Chamber  Example</vt:lpstr>
      <vt:lpstr>Irrigation Scheduling  Soil Monitoring Approach</vt:lpstr>
      <vt:lpstr>Soil Moisture Monitoring Devices</vt:lpstr>
      <vt:lpstr>Deciding When to Irrigate</vt:lpstr>
      <vt:lpstr>Tensiometer Reading Example </vt:lpstr>
      <vt:lpstr>Dielectric Sensor Reading Example</vt:lpstr>
      <vt:lpstr>Irrigation Scheduling  Weather Monitoring Approach</vt:lpstr>
      <vt:lpstr>Estimating Crop Water Use (ETc)</vt:lpstr>
      <vt:lpstr>CIMIS and ETo</vt:lpstr>
      <vt:lpstr>ET Information</vt:lpstr>
      <vt:lpstr>Crop Coefficients (Kc)</vt:lpstr>
      <vt:lpstr>Crop Water Use (ETc) Example: Historical Monthly ETo, Almond ET Zone 12</vt:lpstr>
      <vt:lpstr>Meeting Crop Water Use (ETc)</vt:lpstr>
      <vt:lpstr> Estimating Stored Soil Moisture </vt:lpstr>
      <vt:lpstr>Capacity of the Soil to Store Water</vt:lpstr>
      <vt:lpstr>Estimating Effective Winter Rainfall</vt:lpstr>
      <vt:lpstr>Estimating Effective Winter Rainfall Example</vt:lpstr>
      <vt:lpstr>Estimating Stored Soil Moisture  From Winter Rainfall Example</vt:lpstr>
      <vt:lpstr>In-Season Effective Rainfall</vt:lpstr>
      <vt:lpstr>In-Season Effective Rainfall Example</vt:lpstr>
      <vt:lpstr>Irrigation Scheduling  Using stored winter rainfall and in-season effective rainfall</vt:lpstr>
      <vt:lpstr>Applying the Irrigation</vt:lpstr>
      <vt:lpstr>Meeting Crop Water Use (ETc) Micro-irrigation System Example </vt:lpstr>
      <vt:lpstr>Meeting Crop Water Use (ETc) How long to run the system?  </vt:lpstr>
      <vt:lpstr>Determining Applied Water  Gallons per Acre (gal/acre)</vt:lpstr>
      <vt:lpstr>PowerPoint Presentation</vt:lpstr>
      <vt:lpstr>Determining Applied Water  Convert From Gallons per Acre to:</vt:lpstr>
      <vt:lpstr>Irrigation Efficiency  (IE) How well you—the irrigator—apply the correct amount of water to satisfy crop water use</vt:lpstr>
      <vt:lpstr>  Irrigation Uniformity A measure of how evenly water is applied to the field</vt:lpstr>
      <vt:lpstr>Irrigation Efficiency and Distribution Uniformity</vt:lpstr>
      <vt:lpstr>Measuring DU </vt:lpstr>
      <vt:lpstr>Distribution Uniformity</vt:lpstr>
      <vt:lpstr>Using a Distribution Uniformity  (DU) Test Results</vt:lpstr>
      <vt:lpstr>Improving Irrigation Efficiency and Distribution Uniformity</vt:lpstr>
      <vt:lpstr>Surface Irrigation Design  Improvements</vt:lpstr>
      <vt:lpstr>Surface Irrigation Design  Improvements</vt:lpstr>
      <vt:lpstr>Pressurized Irrigation Design Improvements</vt:lpstr>
      <vt:lpstr>Irrigation System Maintenance Pressurized systems</vt:lpstr>
      <vt:lpstr>Fertigation</vt:lpstr>
      <vt:lpstr>Fertigation Injection Timing</vt:lpstr>
      <vt:lpstr>Managing Salinity Leaching salts and not nitrate</vt:lpstr>
      <vt:lpstr>Section 4 Summary</vt:lpstr>
      <vt:lpstr>Efficient Nitrogen Management</vt:lpstr>
      <vt:lpstr>Section 5 Learning Objectives</vt:lpstr>
      <vt:lpstr>Applying the 4R Principle</vt:lpstr>
      <vt:lpstr>Apply the Right N Rate The right rate equation</vt:lpstr>
      <vt:lpstr>Right Rate: N Demand   How to determine crop nitrogen demand</vt:lpstr>
      <vt:lpstr>Right Rate: N Demand</vt:lpstr>
      <vt:lpstr>Right Rate: N Demand Examples</vt:lpstr>
      <vt:lpstr>Right Rate: N Demand  Nitrogen Use Efficiency (NUE) when most N is removed by crop </vt:lpstr>
      <vt:lpstr>Right Rate: N Demand  Nitrogen Use Efficiency (NUE) when only part of N is removed with crop</vt:lpstr>
      <vt:lpstr>Right Rate: N Demand  Nitrogen Use Efficiency (NUE) when only part of N is removed with crop </vt:lpstr>
      <vt:lpstr>Right Rate: N Demand   Nitrogen Use Efficiency (NUE) </vt:lpstr>
      <vt:lpstr>Right Rate: N Demand Methods for Setting Realistic Yield Goals</vt:lpstr>
      <vt:lpstr>Right Rate: N Demand N removal rates</vt:lpstr>
      <vt:lpstr>Right Rate: N Demand Estimating total demand example: tomato</vt:lpstr>
      <vt:lpstr>Right Rate: N Demand Estimating total demand example: Processing Tomato</vt:lpstr>
      <vt:lpstr>Demand Function Estimating total demand Example: Processing Tomatoes</vt:lpstr>
      <vt:lpstr>Apply the Right N Rate The right rate equation</vt:lpstr>
      <vt:lpstr>Right Rate: N Supply N in the Soil</vt:lpstr>
      <vt:lpstr>Apply the Right N Rate The right rate equation</vt:lpstr>
      <vt:lpstr>Right Rate: N Supply N Mineralized in the Soil</vt:lpstr>
      <vt:lpstr> Right Rate: N Supply N Mineralized in the Soil  </vt:lpstr>
      <vt:lpstr>Continual application of the same amount of organic N each year 43 lbs N / acre</vt:lpstr>
      <vt:lpstr>Right Rate: N Supply N Mineralized in the Soil</vt:lpstr>
      <vt:lpstr>Apply the Right N Rate The right rate equation</vt:lpstr>
      <vt:lpstr>Right Rate: N Supply N in irrigation water</vt:lpstr>
      <vt:lpstr>Right Rate: N Supply N in irrigation water</vt:lpstr>
      <vt:lpstr>Apply the Right N Rate The right rate equation</vt:lpstr>
      <vt:lpstr>Apply the Right N Rate The right rate equation</vt:lpstr>
      <vt:lpstr>Right Rate Nutrient Balance: Law of the Minimum</vt:lpstr>
      <vt:lpstr>Right Time </vt:lpstr>
      <vt:lpstr>Right Time  Almond Example</vt:lpstr>
      <vt:lpstr>Right Time Almond Example</vt:lpstr>
      <vt:lpstr>Right Place Where are the roots? Where does N uptake occur?</vt:lpstr>
      <vt:lpstr>Right Place Where are the roots? Where does N uptake occur?</vt:lpstr>
      <vt:lpstr>The Right Place</vt:lpstr>
      <vt:lpstr>Right Place Surface Drip Example</vt:lpstr>
      <vt:lpstr>Section 5 Summary</vt:lpstr>
      <vt:lpstr>Irrigation and Nitrogen Management Plan &amp;  Summary Report</vt:lpstr>
      <vt:lpstr>Irrigation and Nitrogen Plan &amp; Summary</vt:lpstr>
      <vt:lpstr>Case Studies</vt:lpstr>
      <vt:lpstr>Walnut Case Study</vt:lpstr>
      <vt:lpstr>Walnut: Conditions </vt:lpstr>
      <vt:lpstr>PowerPoint Presentation</vt:lpstr>
      <vt:lpstr>PowerPoint Presentation</vt:lpstr>
      <vt:lpstr>PowerPoint Presentation</vt:lpstr>
      <vt:lpstr>Walnut: Conditions </vt:lpstr>
      <vt:lpstr>PowerPoint Presentation</vt:lpstr>
      <vt:lpstr>PowerPoint Presentation</vt:lpstr>
      <vt:lpstr>Walnut: Conditions </vt:lpstr>
      <vt:lpstr>PowerPoint Presentation</vt:lpstr>
      <vt:lpstr>PowerPoint Presentation</vt:lpstr>
      <vt:lpstr>Right Rate: N Recommended Box 14 </vt:lpstr>
      <vt:lpstr>PowerPoint Presentation</vt:lpstr>
      <vt:lpstr>PowerPoint Presentation</vt:lpstr>
      <vt:lpstr>Estimating Supply</vt:lpstr>
      <vt:lpstr>Walnut: Conditions </vt:lpstr>
      <vt:lpstr>Organic Material N Box 11</vt:lpstr>
      <vt:lpstr>Estimating Supply</vt:lpstr>
      <vt:lpstr>N in Irrigation Water Box 10</vt:lpstr>
      <vt:lpstr>Estimating Supply</vt:lpstr>
      <vt:lpstr>Estimating Supply</vt:lpstr>
      <vt:lpstr>PowerPoint Presentation</vt:lpstr>
      <vt:lpstr>PowerPoint Presentation</vt:lpstr>
      <vt:lpstr>Recording Actual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 Silage: Conditions </vt:lpstr>
      <vt:lpstr>PowerPoint Presentation</vt:lpstr>
      <vt:lpstr>PowerPoint Presentation</vt:lpstr>
      <vt:lpstr>PowerPoint Presentation</vt:lpstr>
      <vt:lpstr>Right Rate: N Recommended Box 14</vt:lpstr>
      <vt:lpstr>PowerPoint Presentation</vt:lpstr>
      <vt:lpstr>Apply the Right N Rate The right rate equation</vt:lpstr>
      <vt:lpstr>Soil Available Nitrogen Box 9</vt:lpstr>
      <vt:lpstr>Apply the Right N Rate The right rate equation</vt:lpstr>
      <vt:lpstr>Organic Amendments Box 11</vt:lpstr>
      <vt:lpstr>Apply the Right N Rate The right rate equation</vt:lpstr>
      <vt:lpstr>N in Irrigation Water Box 10</vt:lpstr>
      <vt:lpstr>N in Irrigation Water Box 10</vt:lpstr>
      <vt:lpstr>Apply the Right N Rate The right rate equation</vt:lpstr>
      <vt:lpstr>PowerPoint Presentation</vt:lpstr>
      <vt:lpstr>Recording Actual Values in NMP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for Nitrogen Application and Management Practices</vt:lpstr>
      <vt:lpstr>Irrigation and Nitrogen Management Grower Certification Program Exam</vt:lpstr>
      <vt:lpstr>Alternative Options for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California Irrigation and Nitrogen Management Training  for Grower Irrigation and Nitrogen Management Plan Self-Certification</dc:title>
  <dc:creator>Terry Prichard</dc:creator>
  <cp:lastModifiedBy>Chelsie Nakasone</cp:lastModifiedBy>
  <cp:revision>122</cp:revision>
  <cp:lastPrinted>2019-11-20T20:29:59Z</cp:lastPrinted>
  <dcterms:created xsi:type="dcterms:W3CDTF">2019-11-20T20:25:37Z</dcterms:created>
  <dcterms:modified xsi:type="dcterms:W3CDTF">2020-01-03T17:33:41Z</dcterms:modified>
</cp:coreProperties>
</file>